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67"/>
  </p:notesMasterIdLst>
  <p:handoutMasterIdLst>
    <p:handoutMasterId r:id="rId68"/>
  </p:handoutMasterIdLst>
  <p:sldIdLst>
    <p:sldId id="257" r:id="rId2"/>
    <p:sldId id="344" r:id="rId3"/>
    <p:sldId id="350" r:id="rId4"/>
    <p:sldId id="258" r:id="rId5"/>
    <p:sldId id="337" r:id="rId6"/>
    <p:sldId id="259" r:id="rId7"/>
    <p:sldId id="260" r:id="rId8"/>
    <p:sldId id="261" r:id="rId9"/>
    <p:sldId id="262" r:id="rId10"/>
    <p:sldId id="325" r:id="rId11"/>
    <p:sldId id="278" r:id="rId12"/>
    <p:sldId id="346" r:id="rId13"/>
    <p:sldId id="303" r:id="rId14"/>
    <p:sldId id="268" r:id="rId15"/>
    <p:sldId id="267" r:id="rId16"/>
    <p:sldId id="269" r:id="rId17"/>
    <p:sldId id="361" r:id="rId18"/>
    <p:sldId id="360" r:id="rId19"/>
    <p:sldId id="321" r:id="rId20"/>
    <p:sldId id="316" r:id="rId21"/>
    <p:sldId id="298" r:id="rId22"/>
    <p:sldId id="340" r:id="rId23"/>
    <p:sldId id="342" r:id="rId24"/>
    <p:sldId id="352" r:id="rId25"/>
    <p:sldId id="336" r:id="rId26"/>
    <p:sldId id="271" r:id="rId27"/>
    <p:sldId id="272" r:id="rId28"/>
    <p:sldId id="276" r:id="rId29"/>
    <p:sldId id="359" r:id="rId30"/>
    <p:sldId id="277" r:id="rId31"/>
    <p:sldId id="287" r:id="rId32"/>
    <p:sldId id="339" r:id="rId33"/>
    <p:sldId id="288" r:id="rId34"/>
    <p:sldId id="324" r:id="rId35"/>
    <p:sldId id="292" r:id="rId36"/>
    <p:sldId id="294" r:id="rId37"/>
    <p:sldId id="314" r:id="rId38"/>
    <p:sldId id="351" r:id="rId39"/>
    <p:sldId id="333" r:id="rId40"/>
    <p:sldId id="345" r:id="rId41"/>
    <p:sldId id="265" r:id="rId42"/>
    <p:sldId id="343" r:id="rId43"/>
    <p:sldId id="281" r:id="rId44"/>
    <p:sldId id="357" r:id="rId45"/>
    <p:sldId id="263" r:id="rId46"/>
    <p:sldId id="264" r:id="rId47"/>
    <p:sldId id="282" r:id="rId48"/>
    <p:sldId id="300" r:id="rId49"/>
    <p:sldId id="266" r:id="rId50"/>
    <p:sldId id="318" r:id="rId51"/>
    <p:sldId id="304" r:id="rId52"/>
    <p:sldId id="315" r:id="rId53"/>
    <p:sldId id="311" r:id="rId54"/>
    <p:sldId id="309" r:id="rId55"/>
    <p:sldId id="308" r:id="rId56"/>
    <p:sldId id="313" r:id="rId57"/>
    <p:sldId id="322" r:id="rId58"/>
    <p:sldId id="319" r:id="rId59"/>
    <p:sldId id="323" r:id="rId60"/>
    <p:sldId id="302" r:id="rId61"/>
    <p:sldId id="330" r:id="rId62"/>
    <p:sldId id="353" r:id="rId63"/>
    <p:sldId id="356" r:id="rId64"/>
    <p:sldId id="355" r:id="rId65"/>
    <p:sldId id="327" r:id="rId66"/>
  </p:sldIdLst>
  <p:sldSz cx="12192000" cy="6858000"/>
  <p:notesSz cx="6797675" cy="9926638"/>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FCD"/>
    <a:srgbClr val="F6E3D2"/>
    <a:srgbClr val="9BA8B7"/>
    <a:srgbClr val="86817D"/>
    <a:srgbClr val="FAF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94660"/>
  </p:normalViewPr>
  <p:slideViewPr>
    <p:cSldViewPr snapToGrid="0">
      <p:cViewPr varScale="1">
        <p:scale>
          <a:sx n="100" d="100"/>
          <a:sy n="100" d="100"/>
        </p:scale>
        <p:origin x="78" y="390"/>
      </p:cViewPr>
      <p:guideLst/>
    </p:cSldViewPr>
  </p:slideViewPr>
  <p:notesTextViewPr>
    <p:cViewPr>
      <p:scale>
        <a:sx n="1" d="1"/>
        <a:sy n="1" d="1"/>
      </p:scale>
      <p:origin x="0" y="0"/>
    </p:cViewPr>
  </p:notesTextViewPr>
  <p:notesViewPr>
    <p:cSldViewPr snapToGrid="0">
      <p:cViewPr varScale="1">
        <p:scale>
          <a:sx n="120" d="100"/>
          <a:sy n="120" d="100"/>
        </p:scale>
        <p:origin x="504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F6A0BD37-F4E4-4EC7-9A4C-6D6BB61474A3}" type="datetime1">
              <a:rPr lang="ja-JP" altLang="en-US" smtClean="0"/>
              <a:t>2024/1/11</a:t>
            </a:fld>
            <a:endParaRPr lang="en-US" dirty="0"/>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DC57AF2F-05DE-4A9E-AEF6-EA18ECE876C0}" type="datetime1">
              <a:rPr lang="ja-JP" altLang="en-US" smtClean="0"/>
              <a:t>2024/1/11</a:t>
            </a:fld>
            <a:endParaRPr 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ja"/>
              <a:t>マスター テキストの書式設定</a:t>
            </a:r>
            <a:endParaRPr lang="en-US"/>
          </a:p>
          <a:p>
            <a:pPr lvl="1" rtl="0"/>
            <a:r>
              <a:rPr lang="ja"/>
              <a:t>第 2 レベル</a:t>
            </a:r>
          </a:p>
          <a:p>
            <a:pPr lvl="2" rtl="0"/>
            <a:r>
              <a:rPr lang="ja"/>
              <a:t>第 3 レベル</a:t>
            </a:r>
          </a:p>
          <a:p>
            <a:pPr lvl="3" rtl="0"/>
            <a:r>
              <a:rPr lang="ja"/>
              <a:t>第 4 レベル</a:t>
            </a:r>
          </a:p>
          <a:p>
            <a:pPr lvl="4" rtl="0"/>
            <a:r>
              <a:rPr lang="ja"/>
              <a:t>第 5 レベル</a:t>
            </a:r>
            <a:endParaRPr lang="en-US"/>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ja-JP" altLang="en-US"/>
              <a:t>マスター タイトルの書式設定</a:t>
            </a:r>
            <a:endParaRPr lang="en-US" dirty="0"/>
          </a:p>
        </p:txBody>
      </p:sp>
      <p:sp>
        <p:nvSpPr>
          <p:cNvPr id="3" name="サブタイトル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ja-JP" altLang="en-US"/>
              <a:t>マスター サブタイトルの書式設定</a:t>
            </a:r>
            <a:endParaRPr lang="en-US" dirty="0"/>
          </a:p>
        </p:txBody>
      </p:sp>
      <p:cxnSp>
        <p:nvCxnSpPr>
          <p:cNvPr id="9" name="直線​​コネクタ(S)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日付プレースホルダー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640A8DBC-42B0-4EBF-9842-D223FAF45534}" type="datetime1">
              <a:rPr lang="ja-JP" altLang="en-US" smtClean="0"/>
              <a:t>2024/1/11</a:t>
            </a:fld>
            <a:endParaRPr lang="en-US" dirty="0"/>
          </a:p>
        </p:txBody>
      </p:sp>
      <p:sp>
        <p:nvSpPr>
          <p:cNvPr id="5" name="フッター プレースホルダー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スライド番号プレースホルダー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p:txBody>
          <a:bodyPr vert="eaVert" lIns="45720" tIns="0" rIns="45720" bIns="0"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DEB8832C-681F-4CBE-AD1B-7718B6C972CE}" type="datetime1">
              <a:rPr lang="ja-JP" altLang="en-US" smtClean="0"/>
              <a:t>2024/1/11</a:t>
            </a:fld>
            <a:endParaRPr lang="en-US" dirty="0"/>
          </a:p>
        </p:txBody>
      </p:sp>
      <p:sp>
        <p:nvSpPr>
          <p:cNvPr id="8" name="フッター プレースホルダー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スライド番号プレースホルダー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縦書きタイトル 1"/>
          <p:cNvSpPr>
            <a:spLocks noGrp="1"/>
          </p:cNvSpPr>
          <p:nvPr>
            <p:ph type="title" orient="vert"/>
          </p:nvPr>
        </p:nvSpPr>
        <p:spPr>
          <a:xfrm>
            <a:off x="8724900" y="412302"/>
            <a:ext cx="2628900" cy="5759898"/>
          </a:xfrm>
        </p:spPr>
        <p:txBody>
          <a:bodyPr vert="eaVert" rtlCol="0"/>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a:xfrm>
            <a:off x="838200" y="412302"/>
            <a:ext cx="7734300" cy="5759898"/>
          </a:xfrm>
        </p:spPr>
        <p:txBody>
          <a:bodyPr vert="eaVert" lIns="45720" tIns="0" rIns="45720" bIns="0"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39A14640-6F49-4D0C-987F-B3F8B0A8CF94}" type="datetime1">
              <a:rPr lang="ja-JP" altLang="en-US" smtClean="0"/>
              <a:t>2024/1/11</a:t>
            </a:fld>
            <a:endParaRPr lang="en-US" dirty="0"/>
          </a:p>
        </p:txBody>
      </p:sp>
      <p:sp>
        <p:nvSpPr>
          <p:cNvPr id="8" name="フッター プレースホルダー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6384E513-A2C5-4734-A9F0-5A3CD0D7A9C3}" type="datetime1">
              <a:rPr lang="ja-JP" altLang="en-US" smtClean="0"/>
              <a:t>2024/1/11</a:t>
            </a:fld>
            <a:endParaRPr lang="en-US" dirty="0"/>
          </a:p>
        </p:txBody>
      </p:sp>
      <p:sp>
        <p:nvSpPr>
          <p:cNvPr id="8" name="フッター プレースホルダー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スライド番号プレースホルダー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p:bgPr>
        <a:solidFill>
          <a:schemeClr val="bg1"/>
        </a:solidFill>
        <a:effectLst/>
      </p:bgPr>
    </p:bg>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a:t>マスター テキストの書式設定</a:t>
            </a:r>
          </a:p>
        </p:txBody>
      </p:sp>
      <p:cxnSp>
        <p:nvCxnSpPr>
          <p:cNvPr id="9" name="直線​​コネクタ(S)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日付プレースホルダー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A654A7CF-F3E3-41D7-8828-958DF8DA9976}" type="datetime1">
              <a:rPr lang="ja-JP" altLang="en-US" smtClean="0"/>
              <a:t>2024/1/11</a:t>
            </a:fld>
            <a:endParaRPr lang="en-US" dirty="0"/>
          </a:p>
        </p:txBody>
      </p:sp>
      <p:sp>
        <p:nvSpPr>
          <p:cNvPr id="8" name="フッター プレースホルダー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スライド番号プレースホルダー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097280" y="286603"/>
            <a:ext cx="10058400" cy="1450757"/>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sz="half" idx="1"/>
          </p:nvPr>
        </p:nvSpPr>
        <p:spPr>
          <a:xfrm>
            <a:off x="1097280" y="2120900"/>
            <a:ext cx="4639736" cy="3748193"/>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コンテンツ プレースホルダー 3"/>
          <p:cNvSpPr>
            <a:spLocks noGrp="1"/>
          </p:cNvSpPr>
          <p:nvPr>
            <p:ph sz="half" idx="2"/>
          </p:nvPr>
        </p:nvSpPr>
        <p:spPr>
          <a:xfrm>
            <a:off x="6515944" y="2120900"/>
            <a:ext cx="4639736" cy="3748194"/>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2" name="日付プレースホルダー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23D7781F-F3D3-480F-A23E-331C308269F1}" type="datetime1">
              <a:rPr lang="ja-JP" altLang="en-US" smtClean="0"/>
              <a:t>2024/1/11</a:t>
            </a:fld>
            <a:endParaRPr lang="en-US" dirty="0"/>
          </a:p>
        </p:txBody>
      </p:sp>
      <p:sp>
        <p:nvSpPr>
          <p:cNvPr id="9" name="フッター プレースホルダー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タイトル 9"/>
          <p:cNvSpPr>
            <a:spLocks noGrp="1"/>
          </p:cNvSpPr>
          <p:nvPr>
            <p:ph type="title"/>
          </p:nvPr>
        </p:nvSpPr>
        <p:spPr>
          <a:xfrm>
            <a:off x="1097280" y="286603"/>
            <a:ext cx="10058400" cy="1450757"/>
          </a:xfrm>
        </p:spPr>
        <p:txBody>
          <a:bodyPr rtlCol="0"/>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1097280" y="2958274"/>
            <a:ext cx="4639736" cy="2910821"/>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テキスト プレースホルダー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6" name="コンテンツ プレースホルダー 5"/>
          <p:cNvSpPr>
            <a:spLocks noGrp="1"/>
          </p:cNvSpPr>
          <p:nvPr>
            <p:ph sz="quarter" idx="4"/>
          </p:nvPr>
        </p:nvSpPr>
        <p:spPr>
          <a:xfrm>
            <a:off x="6515944" y="2958273"/>
            <a:ext cx="4639736" cy="2910821"/>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2" name="日付プレースホルダー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EC9EA82A-437A-4556-A970-A806A00233B1}" type="datetime1">
              <a:rPr lang="ja-JP" altLang="en-US" smtClean="0"/>
              <a:t>2024/1/11</a:t>
            </a:fld>
            <a:endParaRPr lang="en-US" dirty="0"/>
          </a:p>
        </p:txBody>
      </p:sp>
      <p:sp>
        <p:nvSpPr>
          <p:cNvPr id="11" name="フッター プレースホルダー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スライド番号プレースホルダー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en-US" dirty="0"/>
          </a:p>
        </p:txBody>
      </p:sp>
      <p:sp>
        <p:nvSpPr>
          <p:cNvPr id="6" name="日付プレースホルダー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B47E0538-DD5B-4870-B022-D31F351CCA75}" type="datetime1">
              <a:rPr lang="ja-JP" altLang="en-US" smtClean="0"/>
              <a:t>2024/1/11</a:t>
            </a:fld>
            <a:endParaRPr lang="en-US" dirty="0"/>
          </a:p>
        </p:txBody>
      </p:sp>
      <p:sp>
        <p:nvSpPr>
          <p:cNvPr id="7" name="フッター プレースホルダー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スライド番号プレースホルダー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日付プレースホルダー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7364AB60-AEBC-41CD-8493-AF500CBBC214}" type="datetime1">
              <a:rPr lang="ja-JP" altLang="en-US" smtClean="0"/>
              <a:t>2024/1/11</a:t>
            </a:fld>
            <a:endParaRPr lang="en-US" dirty="0"/>
          </a:p>
        </p:txBody>
      </p:sp>
      <p:sp>
        <p:nvSpPr>
          <p:cNvPr id="3" name="フッター プレースホルダー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スライド番号プレースホルダー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キャプション付きの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5458984" y="812799"/>
            <a:ext cx="5928344" cy="5294757"/>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テキスト プレースホルダー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5" name="日付プレースホルダー 4"/>
          <p:cNvSpPr>
            <a:spLocks noGrp="1"/>
          </p:cNvSpPr>
          <p:nvPr>
            <p:ph type="dt" sz="half" idx="10"/>
          </p:nvPr>
        </p:nvSpPr>
        <p:spPr>
          <a:xfrm>
            <a:off x="643464" y="6446520"/>
            <a:ext cx="3517568" cy="365125"/>
          </a:xfrm>
        </p:spPr>
        <p:txBody>
          <a:bodyPr rtlCol="0"/>
          <a:lstStyle>
            <a:lvl1pPr algn="l">
              <a:defRPr/>
            </a:lvl1pPr>
          </a:lstStyle>
          <a:p>
            <a:pPr rtl="0"/>
            <a:fld id="{580F068B-1C60-4CBE-9F65-26898B34D4F1}" type="datetime1">
              <a:rPr lang="ja-JP" altLang="en-US" smtClean="0"/>
              <a:t>2024/1/11</a:t>
            </a:fld>
            <a:endParaRPr lang="en-US" dirty="0"/>
          </a:p>
        </p:txBody>
      </p:sp>
      <p:sp>
        <p:nvSpPr>
          <p:cNvPr id="6" name="フッター プレースホルダー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スライド番号プレースホルダー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キャプション付きの図">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図プレースホルダー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a:t>アイコンをクリックして図を追加</a:t>
            </a:r>
            <a:endParaRPr lang="en-US" dirty="0"/>
          </a:p>
        </p:txBody>
      </p:sp>
      <p:sp>
        <p:nvSpPr>
          <p:cNvPr id="2" name="タイトル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ja-JP" altLang="en-US"/>
              <a:t>マスター タイトルの書式設定</a:t>
            </a:r>
            <a:endParaRPr lang="en-US" dirty="0"/>
          </a:p>
        </p:txBody>
      </p:sp>
      <p:sp>
        <p:nvSpPr>
          <p:cNvPr id="4" name="テキスト プレースホルダー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pPr rtl="0"/>
            <a:fld id="{6C66A551-07E6-42F8-8E66-AB3184628E72}" type="datetime1">
              <a:rPr lang="ja-JP" altLang="en-US" smtClean="0"/>
              <a:t>2024/1/11</a:t>
            </a:fld>
            <a:endParaRPr lang="en-US" dirty="0"/>
          </a:p>
        </p:txBody>
      </p:sp>
      <p:sp>
        <p:nvSpPr>
          <p:cNvPr id="6" name="フッター プレースホルダー 5"/>
          <p:cNvSpPr>
            <a:spLocks noGrp="1"/>
          </p:cNvSpPr>
          <p:nvPr>
            <p:ph type="ftr" sz="quarter" idx="11"/>
          </p:nvPr>
        </p:nvSpPr>
        <p:spPr>
          <a:xfrm>
            <a:off x="1097279" y="6446838"/>
            <a:ext cx="6818262" cy="365125"/>
          </a:xfrm>
        </p:spPr>
        <p:txBody>
          <a:bodyPr rtlCol="0"/>
          <a:lstStyle/>
          <a:p>
            <a:pPr algn="l"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プレースホルダー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ja" dirty="0"/>
              <a:t>マスター タイトルの書式設定</a:t>
            </a:r>
            <a:endParaRPr lang="en-US" dirty="0"/>
          </a:p>
        </p:txBody>
      </p:sp>
      <p:sp>
        <p:nvSpPr>
          <p:cNvPr id="3" name="テキスト プレースホルダー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ja" dirty="0"/>
              <a:t>マスター テキストの書式設定</a:t>
            </a:r>
          </a:p>
          <a:p>
            <a:pPr lvl="1" rtl="0"/>
            <a:r>
              <a:rPr lang="ja" dirty="0"/>
              <a:t>第 2 レベル</a:t>
            </a:r>
          </a:p>
          <a:p>
            <a:pPr lvl="2" rtl="0"/>
            <a:r>
              <a:rPr lang="ja" dirty="0"/>
              <a:t>第 3 レベル</a:t>
            </a:r>
          </a:p>
          <a:p>
            <a:pPr lvl="3" rtl="0"/>
            <a:r>
              <a:rPr lang="ja" dirty="0"/>
              <a:t>第 4 レベル</a:t>
            </a:r>
          </a:p>
          <a:p>
            <a:pPr lvl="4" rtl="0"/>
            <a:r>
              <a:rPr lang="ja" dirty="0"/>
              <a:t>第 5 レベル</a:t>
            </a:r>
            <a:endParaRPr lang="en-US" dirty="0"/>
          </a:p>
        </p:txBody>
      </p:sp>
      <p:sp>
        <p:nvSpPr>
          <p:cNvPr id="4" name="日付プレースホルダー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latin typeface="Meiryo UI" panose="020B0604030504040204" pitchFamily="50" charset="-128"/>
                <a:ea typeface="Meiryo UI" panose="020B0604030504040204" pitchFamily="50" charset="-128"/>
              </a:defRPr>
            </a:lvl1pPr>
          </a:lstStyle>
          <a:p>
            <a:fld id="{2DEB4F82-B9EB-4924-9ACD-651DE9135282}" type="datetime1">
              <a:rPr lang="ja-JP" altLang="en-US" noProof="0" smtClean="0"/>
              <a:t>2024/1/11</a:t>
            </a:fld>
            <a:endParaRPr lang="ja-JP" altLang="en-US" noProof="0" dirty="0"/>
          </a:p>
        </p:txBody>
      </p:sp>
      <p:sp>
        <p:nvSpPr>
          <p:cNvPr id="5" name="フッター プレースホルダー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cxnSp>
        <p:nvCxnSpPr>
          <p:cNvPr id="10" name="直線​​コネクタ(S)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kumimoji="1" sz="4700" i="0" kern="1200" spc="-50" baseline="0">
          <a:solidFill>
            <a:schemeClr val="tx1">
              <a:lumMod val="75000"/>
              <a:lumOff val="25000"/>
            </a:schemeClr>
          </a:solidFill>
          <a:latin typeface="MS Mincho" panose="02020609040205080304" pitchFamily="17" charset="-128"/>
          <a:ea typeface="MS Mincho" panose="02020609040205080304" pitchFamily="17" charset="-128"/>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kumimoji="1" sz="19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4.png"/><Relationship Id="rId3" Type="http://schemas.openxmlformats.org/officeDocument/2006/relationships/image" Target="../media/image39.png"/><Relationship Id="rId7" Type="http://schemas.openxmlformats.org/officeDocument/2006/relationships/image" Target="../media/image70.png"/><Relationship Id="rId12" Type="http://schemas.openxmlformats.org/officeDocument/2006/relationships/image" Target="../media/image10.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42.png"/><Relationship Id="rId10" Type="http://schemas.openxmlformats.org/officeDocument/2006/relationships/image" Target="../media/image72.png"/><Relationship Id="rId4" Type="http://schemas.openxmlformats.org/officeDocument/2006/relationships/image" Target="../media/image40.png"/><Relationship Id="rId9" Type="http://schemas.openxmlformats.org/officeDocument/2006/relationships/image" Target="../media/image71.png"/><Relationship Id="rId14" Type="http://schemas.openxmlformats.org/officeDocument/2006/relationships/image" Target="../media/image75.png"/></Relationships>
</file>

<file path=ppt/slides/_rels/slide6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長方形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78FD68DA-43BA-4508-8DE2-BA9BB7B2FA5B}"/>
              </a:ext>
            </a:extLst>
          </p:cNvPr>
          <p:cNvSpPr>
            <a:spLocks noGrp="1"/>
          </p:cNvSpPr>
          <p:nvPr>
            <p:ph type="ctrTitle"/>
          </p:nvPr>
        </p:nvSpPr>
        <p:spPr>
          <a:xfrm>
            <a:off x="5297767" y="1115250"/>
            <a:ext cx="6253317" cy="2615831"/>
          </a:xfrm>
        </p:spPr>
        <p:txBody>
          <a:bodyPr rtlCol="0" anchor="t">
            <a:normAutofit/>
          </a:bodyPr>
          <a:lstStyle/>
          <a:p>
            <a:pPr algn="ctr"/>
            <a:r>
              <a:rPr lang="ja-JP" altLang="en-US" sz="6000" dirty="0">
                <a:latin typeface="+mn-ea"/>
                <a:ea typeface="+mn-ea"/>
              </a:rPr>
              <a:t>株式会社風間商事</a:t>
            </a:r>
            <a:br>
              <a:rPr lang="en-US" altLang="ja-JP" sz="6000" dirty="0">
                <a:latin typeface="+mn-ea"/>
                <a:ea typeface="+mn-ea"/>
              </a:rPr>
            </a:br>
            <a:br>
              <a:rPr lang="en-US" altLang="ja-JP" sz="6000" dirty="0">
                <a:latin typeface="+mn-ea"/>
                <a:ea typeface="+mn-ea"/>
              </a:rPr>
            </a:br>
            <a:r>
              <a:rPr lang="ja-JP" altLang="en-US" sz="6000" dirty="0">
                <a:latin typeface="+mn-ea"/>
                <a:ea typeface="+mn-ea"/>
              </a:rPr>
              <a:t>経営計画書</a:t>
            </a:r>
            <a:endParaRPr lang="ja" sz="6000" dirty="0">
              <a:latin typeface="+mn-ea"/>
              <a:ea typeface="+mn-ea"/>
            </a:endParaRPr>
          </a:p>
        </p:txBody>
      </p:sp>
      <p:sp>
        <p:nvSpPr>
          <p:cNvPr id="3" name="サブタイトル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rtlCol="0" anchor="t">
            <a:normAutofit/>
          </a:bodyPr>
          <a:lstStyle/>
          <a:p>
            <a:pPr rtl="0"/>
            <a:r>
              <a:rPr lang="en-US" altLang="ja-JP" sz="2800" dirty="0">
                <a:solidFill>
                  <a:schemeClr val="tx1">
                    <a:lumMod val="85000"/>
                    <a:lumOff val="15000"/>
                  </a:schemeClr>
                </a:solidFill>
                <a:latin typeface="+mn-ea"/>
                <a:ea typeface="+mn-ea"/>
              </a:rPr>
              <a:t>2024</a:t>
            </a:r>
            <a:r>
              <a:rPr lang="ja-JP" altLang="en-US" sz="2800" dirty="0">
                <a:solidFill>
                  <a:schemeClr val="tx1">
                    <a:lumMod val="85000"/>
                    <a:lumOff val="15000"/>
                  </a:schemeClr>
                </a:solidFill>
                <a:latin typeface="+mn-ea"/>
                <a:ea typeface="+mn-ea"/>
              </a:rPr>
              <a:t>年</a:t>
            </a:r>
            <a:r>
              <a:rPr lang="en-US" altLang="ja-JP" sz="2800" dirty="0">
                <a:solidFill>
                  <a:schemeClr val="tx1">
                    <a:lumMod val="85000"/>
                    <a:lumOff val="15000"/>
                  </a:schemeClr>
                </a:solidFill>
                <a:latin typeface="+mn-ea"/>
                <a:ea typeface="+mn-ea"/>
              </a:rPr>
              <a:t>01</a:t>
            </a:r>
            <a:r>
              <a:rPr lang="ja-JP" altLang="en-US" sz="2800" dirty="0">
                <a:solidFill>
                  <a:schemeClr val="tx1">
                    <a:lumMod val="85000"/>
                    <a:lumOff val="15000"/>
                  </a:schemeClr>
                </a:solidFill>
                <a:latin typeface="+mn-ea"/>
                <a:ea typeface="+mn-ea"/>
              </a:rPr>
              <a:t>月更新　</a:t>
            </a:r>
            <a:r>
              <a:rPr lang="en-US" altLang="ja-JP" sz="2800" dirty="0">
                <a:solidFill>
                  <a:schemeClr val="tx1">
                    <a:lumMod val="85000"/>
                    <a:lumOff val="15000"/>
                  </a:schemeClr>
                </a:solidFill>
                <a:latin typeface="+mn-ea"/>
                <a:ea typeface="+mn-ea"/>
              </a:rPr>
              <a:t>※</a:t>
            </a:r>
            <a:r>
              <a:rPr lang="ja-JP" altLang="en-US" sz="2800" dirty="0">
                <a:solidFill>
                  <a:schemeClr val="tx1">
                    <a:lumMod val="85000"/>
                    <a:lumOff val="15000"/>
                  </a:schemeClr>
                </a:solidFill>
                <a:latin typeface="+mn-ea"/>
                <a:ea typeface="+mn-ea"/>
              </a:rPr>
              <a:t>社外秘</a:t>
            </a:r>
            <a:endParaRPr lang="ja" sz="2800" dirty="0">
              <a:solidFill>
                <a:schemeClr val="tx1">
                  <a:lumMod val="85000"/>
                  <a:lumOff val="15000"/>
                </a:schemeClr>
              </a:solidFill>
              <a:latin typeface="+mn-ea"/>
              <a:ea typeface="+mn-ea"/>
            </a:endParaRPr>
          </a:p>
        </p:txBody>
      </p:sp>
      <p:pic>
        <p:nvPicPr>
          <p:cNvPr id="5" name="画像 4" descr="建物、座っている、ベンチ、側を含む画像&#10;&#10;自動生成された説明">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直線​​コネクタ(S)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4B313826-7BA7-A806-3BE3-FE6812471FDB}"/>
              </a:ext>
            </a:extLst>
          </p:cNvPr>
          <p:cNvSpPr>
            <a:spLocks noGrp="1"/>
          </p:cNvSpPr>
          <p:nvPr>
            <p:ph type="sldNum" sz="quarter" idx="12"/>
          </p:nvPr>
        </p:nvSpPr>
        <p:spPr/>
        <p:txBody>
          <a:bodyPr anchor="t"/>
          <a:lstStyle/>
          <a:p>
            <a:pPr rtl="0"/>
            <a:fld id="{3A98EE3D-8CD1-4C3F-BD1C-C98C9596463C}" type="slidenum">
              <a:rPr lang="en-US" smtClean="0"/>
              <a:t>1</a:t>
            </a:fld>
            <a:endParaRPr lang="en-US" dirty="0"/>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587230" y="939228"/>
            <a:ext cx="11056690" cy="3741829"/>
          </a:xfrm>
        </p:spPr>
        <p:txBody>
          <a:bodyPr rtlCol="0" anchor="ctr">
            <a:normAutofit/>
          </a:bodyPr>
          <a:lstStyle/>
          <a:p>
            <a:pPr algn="ctr"/>
            <a:r>
              <a:rPr lang="ja-JP" altLang="ja-JP" sz="2800" kern="0" dirty="0">
                <a:solidFill>
                  <a:schemeClr val="tx1"/>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株式会社風間商事がイメージしている</a:t>
            </a:r>
            <a:r>
              <a:rPr lang="ja-JP" altLang="ja-JP" sz="2800" kern="0" dirty="0">
                <a:solidFill>
                  <a:schemeClr val="tx1"/>
                </a:solidFill>
                <a:effectLst/>
                <a:latin typeface="+mn-ea"/>
                <a:ea typeface="+mn-ea"/>
                <a:cs typeface="Helvetica" panose="020B0604020202020204" pitchFamily="34" charset="0"/>
              </a:rPr>
              <a:t>不沈船企業】</a:t>
            </a:r>
            <a:br>
              <a:rPr lang="en-US" altLang="ja-JP" sz="2800" kern="0" dirty="0">
                <a:solidFill>
                  <a:schemeClr val="tx1"/>
                </a:solidFill>
                <a:effectLst/>
                <a:latin typeface="+mn-ea"/>
                <a:ea typeface="+mn-ea"/>
                <a:cs typeface="Helvetica" panose="020B0604020202020204" pitchFamily="34" charset="0"/>
              </a:rPr>
            </a:br>
            <a:br>
              <a:rPr lang="en-US" altLang="ja-JP" sz="2800" kern="0" dirty="0">
                <a:solidFill>
                  <a:schemeClr val="tx1"/>
                </a:solidFill>
                <a:effectLst/>
                <a:latin typeface="+mn-ea"/>
                <a:ea typeface="+mn-ea"/>
                <a:cs typeface="Helvetica" panose="020B0604020202020204" pitchFamily="34" charset="0"/>
              </a:rPr>
            </a:br>
            <a:br>
              <a:rPr lang="en-US" altLang="ja-JP" sz="2800" kern="0" dirty="0">
                <a:solidFill>
                  <a:schemeClr val="tx1"/>
                </a:solidFill>
                <a:effectLst/>
                <a:latin typeface="+mn-ea"/>
                <a:ea typeface="+mn-ea"/>
                <a:cs typeface="Helvetica" panose="020B0604020202020204" pitchFamily="34" charset="0"/>
              </a:rPr>
            </a:br>
            <a:r>
              <a:rPr lang="ja-JP" altLang="en-US" sz="2800" kern="0" dirty="0">
                <a:solidFill>
                  <a:schemeClr val="tx1"/>
                </a:solidFill>
                <a:effectLst/>
                <a:latin typeface="+mn-ea"/>
                <a:ea typeface="+mn-ea"/>
                <a:cs typeface="Helvetica" panose="020B0604020202020204" pitchFamily="34" charset="0"/>
              </a:rPr>
              <a:t>①</a:t>
            </a:r>
            <a:r>
              <a:rPr lang="ja-JP" altLang="en-US" sz="2800" kern="100" dirty="0">
                <a:solidFill>
                  <a:schemeClr val="tx1"/>
                </a:solidFill>
                <a:latin typeface="+mn-ea"/>
                <a:ea typeface="+mn-ea"/>
                <a:cs typeface="Times New Roman" panose="02020603050405020304" pitchFamily="18" charset="0"/>
              </a:rPr>
              <a:t>全スタッフの</a:t>
            </a:r>
            <a:r>
              <a:rPr lang="ja-JP" altLang="en-US" sz="4400" kern="100" dirty="0">
                <a:solidFill>
                  <a:schemeClr val="tx1"/>
                </a:solidFill>
                <a:latin typeface="+mn-ea"/>
                <a:ea typeface="+mn-ea"/>
                <a:cs typeface="Times New Roman" panose="02020603050405020304" pitchFamily="18" charset="0"/>
              </a:rPr>
              <a:t>給与１年分の現預金残高</a:t>
            </a:r>
            <a:r>
              <a:rPr lang="ja-JP" altLang="en-US" sz="2800" kern="100" dirty="0">
                <a:solidFill>
                  <a:schemeClr val="tx1"/>
                </a:solidFill>
                <a:latin typeface="+mn-ea"/>
                <a:ea typeface="+mn-ea"/>
                <a:cs typeface="Times New Roman" panose="02020603050405020304" pitchFamily="18" charset="0"/>
              </a:rPr>
              <a:t>があること。</a:t>
            </a:r>
            <a:br>
              <a:rPr lang="en-US" altLang="ja-JP" sz="2800" kern="100" dirty="0">
                <a:solidFill>
                  <a:schemeClr val="tx1"/>
                </a:solidFill>
                <a:latin typeface="+mn-ea"/>
                <a:ea typeface="+mn-ea"/>
                <a:cs typeface="Times New Roman" panose="02020603050405020304" pitchFamily="18" charset="0"/>
              </a:rPr>
            </a:br>
            <a:r>
              <a:rPr lang="ja-JP" altLang="en-US" sz="2800" kern="100" dirty="0">
                <a:solidFill>
                  <a:schemeClr val="tx1"/>
                </a:solidFill>
                <a:latin typeface="+mn-ea"/>
                <a:ea typeface="+mn-ea"/>
                <a:cs typeface="Times New Roman" panose="02020603050405020304" pitchFamily="18" charset="0"/>
              </a:rPr>
              <a:t>②労働収入以外で</a:t>
            </a:r>
            <a:r>
              <a:rPr lang="ja-JP" altLang="en-US" sz="4400" kern="100" dirty="0">
                <a:solidFill>
                  <a:schemeClr val="tx1"/>
                </a:solidFill>
                <a:latin typeface="+mn-ea"/>
                <a:ea typeface="+mn-ea"/>
                <a:cs typeface="Times New Roman" panose="02020603050405020304" pitchFamily="18" charset="0"/>
              </a:rPr>
              <a:t>毎月安定した現金収入</a:t>
            </a:r>
            <a:r>
              <a:rPr lang="ja-JP" altLang="en-US" sz="2800" kern="100" dirty="0">
                <a:solidFill>
                  <a:schemeClr val="tx1"/>
                </a:solidFill>
                <a:latin typeface="+mn-ea"/>
                <a:ea typeface="+mn-ea"/>
                <a:cs typeface="Times New Roman" panose="02020603050405020304" pitchFamily="18" charset="0"/>
              </a:rPr>
              <a:t>があること。</a:t>
            </a:r>
            <a:br>
              <a:rPr lang="en-US" altLang="ja-JP" sz="2800" kern="100" dirty="0">
                <a:solidFill>
                  <a:schemeClr val="tx1"/>
                </a:solidFill>
                <a:latin typeface="+mn-ea"/>
                <a:ea typeface="+mn-ea"/>
                <a:cs typeface="Times New Roman" panose="02020603050405020304" pitchFamily="18" charset="0"/>
              </a:rPr>
            </a:br>
            <a:r>
              <a:rPr lang="ja-JP" altLang="en-US" sz="2800" kern="100" dirty="0">
                <a:solidFill>
                  <a:schemeClr val="tx1"/>
                </a:solidFill>
                <a:latin typeface="+mn-ea"/>
                <a:ea typeface="+mn-ea"/>
                <a:cs typeface="Times New Roman" panose="02020603050405020304" pitchFamily="18" charset="0"/>
              </a:rPr>
              <a:t>③社長が１年間不在でも</a:t>
            </a:r>
            <a:r>
              <a:rPr lang="ja-JP" altLang="en-US" sz="4400" kern="100" dirty="0">
                <a:solidFill>
                  <a:schemeClr val="tx1"/>
                </a:solidFill>
                <a:latin typeface="+mn-ea"/>
                <a:ea typeface="+mn-ea"/>
                <a:cs typeface="Times New Roman" panose="02020603050405020304" pitchFamily="18" charset="0"/>
              </a:rPr>
              <a:t>自走できる仕組み</a:t>
            </a:r>
            <a:r>
              <a:rPr lang="ja-JP" altLang="en-US" sz="2800" kern="100" dirty="0">
                <a:solidFill>
                  <a:schemeClr val="tx1"/>
                </a:solidFill>
                <a:latin typeface="+mn-ea"/>
                <a:ea typeface="+mn-ea"/>
                <a:cs typeface="Times New Roman" panose="02020603050405020304" pitchFamily="18" charset="0"/>
              </a:rPr>
              <a:t>があること。</a:t>
            </a:r>
            <a:endParaRPr lang="ja-JP" altLang="ja-JP" sz="2800" kern="100" dirty="0">
              <a:solidFill>
                <a:schemeClr val="tx1"/>
              </a:solidFill>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1A23E01B-4D27-54EF-CB37-EB466ED3FDD1}"/>
              </a:ext>
            </a:extLst>
          </p:cNvPr>
          <p:cNvSpPr>
            <a:spLocks noGrp="1"/>
          </p:cNvSpPr>
          <p:nvPr>
            <p:ph type="sldNum" sz="quarter" idx="12"/>
          </p:nvPr>
        </p:nvSpPr>
        <p:spPr/>
        <p:txBody>
          <a:bodyPr/>
          <a:lstStyle/>
          <a:p>
            <a:pPr rtl="0"/>
            <a:fld id="{3A98EE3D-8CD1-4C3F-BD1C-C98C9596463C}" type="slidenum">
              <a:rPr lang="en-US" smtClean="0"/>
              <a:t>10</a:t>
            </a:fld>
            <a:endParaRPr lang="en-US" dirty="0"/>
          </a:p>
        </p:txBody>
      </p:sp>
      <p:sp>
        <p:nvSpPr>
          <p:cNvPr id="5" name="タイトル 1">
            <a:extLst>
              <a:ext uri="{FF2B5EF4-FFF2-40B4-BE49-F238E27FC236}">
                <a16:creationId xmlns:a16="http://schemas.microsoft.com/office/drawing/2014/main" id="{77D933AB-4123-806E-B1E1-7EF170804F8F}"/>
              </a:ext>
            </a:extLst>
          </p:cNvPr>
          <p:cNvSpPr txBox="1">
            <a:spLocks/>
          </p:cNvSpPr>
          <p:nvPr/>
        </p:nvSpPr>
        <p:spPr>
          <a:xfrm>
            <a:off x="1376862" y="5090709"/>
            <a:ext cx="8748213" cy="17212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bg1"/>
                </a:solidFill>
                <a:effectLst/>
                <a:latin typeface="+mn-ea"/>
                <a:ea typeface="+mn-ea"/>
                <a:cs typeface="Helvetica" panose="020B0604020202020204" pitchFamily="34" charset="0"/>
              </a:rPr>
              <a:t>補足</a:t>
            </a: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全スタッフとは取締役を除いた私達の会社で働く全てのスタッフです。</a:t>
            </a: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現預金残高＝年収</a:t>
            </a:r>
            <a:r>
              <a:rPr lang="en-US" altLang="ja-JP" sz="1800" kern="0" dirty="0">
                <a:solidFill>
                  <a:schemeClr val="bg1"/>
                </a:solidFill>
                <a:latin typeface="+mn-ea"/>
                <a:ea typeface="+mn-ea"/>
                <a:cs typeface="Helvetica" panose="020B0604020202020204" pitchFamily="34" charset="0"/>
              </a:rPr>
              <a:t>×</a:t>
            </a:r>
            <a:r>
              <a:rPr lang="ja-JP" altLang="en-US" sz="1800" kern="0" dirty="0">
                <a:solidFill>
                  <a:schemeClr val="bg1"/>
                </a:solidFill>
                <a:latin typeface="+mn-ea"/>
                <a:ea typeface="+mn-ea"/>
                <a:cs typeface="Helvetica" panose="020B0604020202020204" pitchFamily="34" charset="0"/>
              </a:rPr>
              <a:t>人数</a:t>
            </a:r>
            <a:endParaRPr lang="en-US" altLang="ja-JP" sz="1800" kern="0" dirty="0">
              <a:solidFill>
                <a:schemeClr val="bg1"/>
              </a:solidFill>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現金収入＝５０万</a:t>
            </a:r>
            <a:r>
              <a:rPr lang="en-US" altLang="ja-JP" sz="1800" kern="0" dirty="0">
                <a:solidFill>
                  <a:schemeClr val="bg1"/>
                </a:solidFill>
                <a:latin typeface="+mn-ea"/>
                <a:ea typeface="+mn-ea"/>
                <a:cs typeface="Helvetica" panose="020B0604020202020204" pitchFamily="34" charset="0"/>
              </a:rPr>
              <a:t>×</a:t>
            </a:r>
            <a:r>
              <a:rPr lang="ja-JP" altLang="en-US" sz="1800" kern="0" dirty="0">
                <a:solidFill>
                  <a:schemeClr val="bg1"/>
                </a:solidFill>
                <a:latin typeface="+mn-ea"/>
                <a:ea typeface="+mn-ea"/>
                <a:cs typeface="Helvetica" panose="020B0604020202020204" pitchFamily="34" charset="0"/>
              </a:rPr>
              <a:t>人数</a:t>
            </a:r>
            <a:endParaRPr lang="en-US" altLang="ja-JP" sz="1800" kern="0" dirty="0">
              <a:solidFill>
                <a:schemeClr val="bg1"/>
              </a:solidFill>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口伝や経験ではなく、中学生が見てもすぐできるようになるマニュアル（説明書）がある</a:t>
            </a:r>
            <a:endParaRPr lang="en-US" altLang="ja-JP" sz="1800" kern="0" dirty="0">
              <a:solidFill>
                <a:schemeClr val="bg1"/>
              </a:solidFill>
              <a:latin typeface="+mn-ea"/>
              <a:ea typeface="+mn-ea"/>
              <a:cs typeface="Helvetica" panose="020B0604020202020204" pitchFamily="34" charset="0"/>
            </a:endParaRPr>
          </a:p>
          <a:p>
            <a:pPr indent="152400" algn="just">
              <a:lnSpc>
                <a:spcPts val="2000"/>
              </a:lnSpc>
            </a:pPr>
            <a:r>
              <a:rPr lang="ja-JP" altLang="ja-JP" sz="1800" kern="100" dirty="0">
                <a:solidFill>
                  <a:schemeClr val="bg1"/>
                </a:solidFill>
                <a:effectLst/>
                <a:latin typeface="+mn-ea"/>
                <a:ea typeface="+mn-ea"/>
                <a:cs typeface="Times New Roman" panose="02020603050405020304" pitchFamily="18" charset="0"/>
              </a:rPr>
              <a:t>　</a:t>
            </a:r>
          </a:p>
        </p:txBody>
      </p:sp>
      <p:pic>
        <p:nvPicPr>
          <p:cNvPr id="1026" name="Picture 2" descr="賃金格差のない会社員のイラスト（男女）">
            <a:extLst>
              <a:ext uri="{FF2B5EF4-FFF2-40B4-BE49-F238E27FC236}">
                <a16:creationId xmlns:a16="http://schemas.microsoft.com/office/drawing/2014/main" id="{C15D5312-2835-110C-553A-DF26E99BC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5858" y="5090709"/>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2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976712" y="260080"/>
            <a:ext cx="10238539" cy="583034"/>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株式会社風間商事がイメージしている</a:t>
            </a:r>
            <a:r>
              <a:rPr lang="ja-JP" altLang="ja-JP" sz="2800" kern="0" dirty="0">
                <a:solidFill>
                  <a:srgbClr val="000000"/>
                </a:solidFill>
                <a:effectLst/>
                <a:latin typeface="+mn-ea"/>
                <a:ea typeface="+mn-ea"/>
                <a:cs typeface="Helvetica" panose="020B0604020202020204" pitchFamily="34" charset="0"/>
              </a:rPr>
              <a:t>不沈船企業】</a:t>
            </a:r>
            <a:endParaRPr lang="ja-JP" altLang="ja-JP" sz="2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1A23E01B-4D27-54EF-CB37-EB466ED3FDD1}"/>
              </a:ext>
            </a:extLst>
          </p:cNvPr>
          <p:cNvSpPr>
            <a:spLocks noGrp="1"/>
          </p:cNvSpPr>
          <p:nvPr>
            <p:ph type="sldNum" sz="quarter" idx="12"/>
          </p:nvPr>
        </p:nvSpPr>
        <p:spPr/>
        <p:txBody>
          <a:bodyPr/>
          <a:lstStyle/>
          <a:p>
            <a:pPr rtl="0"/>
            <a:fld id="{3A98EE3D-8CD1-4C3F-BD1C-C98C9596463C}" type="slidenum">
              <a:rPr lang="en-US" smtClean="0"/>
              <a:t>11</a:t>
            </a:fld>
            <a:endParaRPr lang="en-US" dirty="0"/>
          </a:p>
        </p:txBody>
      </p:sp>
      <p:sp>
        <p:nvSpPr>
          <p:cNvPr id="5" name="タイトル 1">
            <a:extLst>
              <a:ext uri="{FF2B5EF4-FFF2-40B4-BE49-F238E27FC236}">
                <a16:creationId xmlns:a16="http://schemas.microsoft.com/office/drawing/2014/main" id="{E1824D05-CFFA-6FF0-0AF5-7DBD9216515B}"/>
              </a:ext>
            </a:extLst>
          </p:cNvPr>
          <p:cNvSpPr txBox="1">
            <a:spLocks/>
          </p:cNvSpPr>
          <p:nvPr/>
        </p:nvSpPr>
        <p:spPr>
          <a:xfrm>
            <a:off x="624387" y="962327"/>
            <a:ext cx="10943191" cy="39906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indent="152400" algn="just">
              <a:lnSpc>
                <a:spcPts val="2000"/>
              </a:lnSpc>
            </a:pPr>
            <a:r>
              <a:rPr lang="ja-JP" altLang="ja-JP" sz="1800" kern="100" dirty="0">
                <a:solidFill>
                  <a:schemeClr val="tx1"/>
                </a:solidFill>
                <a:effectLst/>
                <a:latin typeface="+mn-ea"/>
                <a:ea typeface="+mn-ea"/>
                <a:cs typeface="Times New Roman" panose="02020603050405020304" pitchFamily="18" charset="0"/>
              </a:rPr>
              <a:t>企業が倒産</a:t>
            </a:r>
            <a:r>
              <a:rPr lang="ja-JP" altLang="en-US" sz="1800" kern="100" dirty="0">
                <a:solidFill>
                  <a:schemeClr val="tx1"/>
                </a:solidFill>
                <a:effectLst/>
                <a:latin typeface="+mn-ea"/>
                <a:ea typeface="+mn-ea"/>
                <a:cs typeface="Times New Roman" panose="02020603050405020304" pitchFamily="18" charset="0"/>
              </a:rPr>
              <a:t>してしまう</a:t>
            </a:r>
            <a:r>
              <a:rPr lang="ja-JP" altLang="ja-JP" sz="1800" kern="100" dirty="0">
                <a:solidFill>
                  <a:schemeClr val="tx1"/>
                </a:solidFill>
                <a:effectLst/>
                <a:latin typeface="+mn-ea"/>
                <a:ea typeface="+mn-ea"/>
                <a:cs typeface="Times New Roman" panose="02020603050405020304" pitchFamily="18" charset="0"/>
              </a:rPr>
              <a:t>大きな原因の一つに支払現金（手元資金）が枯渇してしまう</a:t>
            </a:r>
            <a:r>
              <a:rPr lang="ja-JP" altLang="en-US" sz="1800" kern="100" dirty="0">
                <a:solidFill>
                  <a:schemeClr val="tx1"/>
                </a:solidFill>
                <a:effectLst/>
                <a:latin typeface="+mn-ea"/>
                <a:ea typeface="+mn-ea"/>
                <a:cs typeface="Times New Roman" panose="02020603050405020304" pitchFamily="18" charset="0"/>
              </a:rPr>
              <a:t>「</a:t>
            </a:r>
            <a:r>
              <a:rPr lang="ja-JP" altLang="ja-JP" sz="1800" kern="100" dirty="0">
                <a:solidFill>
                  <a:schemeClr val="tx1"/>
                </a:solidFill>
                <a:effectLst/>
                <a:latin typeface="+mn-ea"/>
                <a:ea typeface="+mn-ea"/>
                <a:cs typeface="Times New Roman" panose="02020603050405020304" pitchFamily="18" charset="0"/>
              </a:rPr>
              <a:t>資金繰り倒産</a:t>
            </a:r>
            <a:r>
              <a:rPr lang="ja-JP" altLang="en-US" sz="1800" kern="100" dirty="0">
                <a:solidFill>
                  <a:schemeClr val="tx1"/>
                </a:solidFill>
                <a:effectLst/>
                <a:latin typeface="+mn-ea"/>
                <a:ea typeface="+mn-ea"/>
                <a:cs typeface="Times New Roman" panose="02020603050405020304" pitchFamily="18" charset="0"/>
              </a:rPr>
              <a:t>」</a:t>
            </a:r>
            <a:r>
              <a:rPr lang="ja-JP" altLang="ja-JP" sz="1800" kern="100" dirty="0">
                <a:solidFill>
                  <a:schemeClr val="tx1"/>
                </a:solidFill>
                <a:effectLst/>
                <a:latin typeface="+mn-ea"/>
                <a:ea typeface="+mn-ea"/>
                <a:cs typeface="Times New Roman" panose="02020603050405020304" pitchFamily="18" charset="0"/>
              </a:rPr>
              <a:t>というものがあります。毎月の売上が順調に推移し、決算上では黒字にも関わらず、仕入や人件費、家賃などの支払いなどに使う為の現金が無くなり、支払いができなくなってしま</a:t>
            </a:r>
            <a:r>
              <a:rPr lang="ja-JP" altLang="en-US" sz="1800" kern="100" dirty="0">
                <a:solidFill>
                  <a:schemeClr val="tx1"/>
                </a:solidFill>
                <a:effectLst/>
                <a:latin typeface="+mn-ea"/>
                <a:ea typeface="+mn-ea"/>
                <a:cs typeface="Times New Roman" panose="02020603050405020304" pitchFamily="18" charset="0"/>
              </a:rPr>
              <a:t>う</a:t>
            </a:r>
            <a:r>
              <a:rPr lang="ja-JP" altLang="ja-JP" sz="1800" kern="100" dirty="0">
                <a:solidFill>
                  <a:schemeClr val="tx1"/>
                </a:solidFill>
                <a:effectLst/>
                <a:latin typeface="+mn-ea"/>
                <a:ea typeface="+mn-ea"/>
                <a:cs typeface="Times New Roman" panose="02020603050405020304" pitchFamily="18" charset="0"/>
              </a:rPr>
              <a:t>場合に起こります。現金が無ければ企業を存続させることは</a:t>
            </a:r>
            <a:r>
              <a:rPr lang="ja-JP" altLang="en-US" sz="1800" kern="100" dirty="0">
                <a:solidFill>
                  <a:schemeClr val="tx1"/>
                </a:solidFill>
                <a:effectLst/>
                <a:latin typeface="+mn-ea"/>
                <a:ea typeface="+mn-ea"/>
                <a:cs typeface="Times New Roman" panose="02020603050405020304" pitchFamily="18" charset="0"/>
              </a:rPr>
              <a:t>ないからです。</a:t>
            </a:r>
            <a:endParaRPr lang="ja-JP"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ja-JP" sz="1800" kern="100" dirty="0">
                <a:solidFill>
                  <a:schemeClr val="tx1"/>
                </a:solidFill>
                <a:effectLst/>
                <a:latin typeface="+mn-ea"/>
                <a:ea typeface="+mn-ea"/>
                <a:cs typeface="Times New Roman" panose="02020603050405020304" pitchFamily="18" charset="0"/>
              </a:rPr>
              <a:t>　</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en-US" sz="1800" kern="100" dirty="0">
                <a:solidFill>
                  <a:schemeClr val="tx1"/>
                </a:solidFill>
                <a:effectLst/>
                <a:latin typeface="+mn-ea"/>
                <a:ea typeface="+mn-ea"/>
                <a:cs typeface="Times New Roman" panose="02020603050405020304" pitchFamily="18" charset="0"/>
              </a:rPr>
              <a:t>　</a:t>
            </a:r>
            <a:r>
              <a:rPr lang="ja-JP" altLang="ja-JP" sz="1800" kern="100" dirty="0">
                <a:solidFill>
                  <a:schemeClr val="tx1"/>
                </a:solidFill>
                <a:effectLst/>
                <a:latin typeface="+mn-ea"/>
                <a:ea typeface="+mn-ea"/>
                <a:cs typeface="Times New Roman" panose="02020603050405020304" pitchFamily="18" charset="0"/>
              </a:rPr>
              <a:t>長い歴史の事例から見ても、戦争や地震、パンデミックや○○ショックなどによる世界的な経済的大不況というものは</a:t>
            </a:r>
            <a:r>
              <a:rPr lang="en-US" altLang="ja-JP" sz="1800" kern="100" dirty="0">
                <a:solidFill>
                  <a:schemeClr val="tx1"/>
                </a:solidFill>
                <a:latin typeface="+mn-ea"/>
                <a:ea typeface="+mn-ea"/>
                <a:cs typeface="Times New Roman" panose="02020603050405020304" pitchFamily="18" charset="0"/>
              </a:rPr>
              <a:t>10</a:t>
            </a:r>
            <a:r>
              <a:rPr lang="ja-JP" altLang="ja-JP" sz="1800" kern="100" dirty="0">
                <a:solidFill>
                  <a:schemeClr val="tx1"/>
                </a:solidFill>
                <a:latin typeface="+mn-ea"/>
                <a:ea typeface="+mn-ea"/>
                <a:cs typeface="Times New Roman" panose="02020603050405020304" pitchFamily="18" charset="0"/>
              </a:rPr>
              <a:t>年から</a:t>
            </a:r>
            <a:r>
              <a:rPr lang="en-US" altLang="ja-JP" sz="1800" kern="100" dirty="0">
                <a:solidFill>
                  <a:schemeClr val="tx1"/>
                </a:solidFill>
                <a:latin typeface="+mn-ea"/>
                <a:ea typeface="+mn-ea"/>
                <a:cs typeface="Times New Roman" panose="02020603050405020304" pitchFamily="18" charset="0"/>
              </a:rPr>
              <a:t>15</a:t>
            </a:r>
            <a:r>
              <a:rPr lang="ja-JP" altLang="ja-JP" sz="1800" kern="100" dirty="0">
                <a:solidFill>
                  <a:schemeClr val="tx1"/>
                </a:solidFill>
                <a:latin typeface="+mn-ea"/>
                <a:ea typeface="+mn-ea"/>
                <a:cs typeface="Times New Roman" panose="02020603050405020304" pitchFamily="18" charset="0"/>
              </a:rPr>
              <a:t>年に一度</a:t>
            </a:r>
            <a:r>
              <a:rPr lang="ja-JP" altLang="en-US" sz="1800" kern="100" dirty="0">
                <a:solidFill>
                  <a:schemeClr val="tx1"/>
                </a:solidFill>
                <a:latin typeface="+mn-ea"/>
                <a:ea typeface="+mn-ea"/>
                <a:cs typeface="Times New Roman" panose="02020603050405020304" pitchFamily="18" charset="0"/>
              </a:rPr>
              <a:t>、</a:t>
            </a:r>
            <a:r>
              <a:rPr lang="ja-JP" altLang="ja-JP" sz="1800" kern="100" dirty="0">
                <a:solidFill>
                  <a:schemeClr val="tx1"/>
                </a:solidFill>
                <a:latin typeface="+mn-ea"/>
                <a:ea typeface="+mn-ea"/>
                <a:cs typeface="Times New Roman" panose="02020603050405020304" pitchFamily="18" charset="0"/>
              </a:rPr>
              <a:t>定期的</a:t>
            </a:r>
            <a:r>
              <a:rPr lang="ja-JP" altLang="ja-JP" sz="1800" kern="100" dirty="0">
                <a:solidFill>
                  <a:schemeClr val="tx1"/>
                </a:solidFill>
                <a:effectLst/>
                <a:latin typeface="+mn-ea"/>
                <a:ea typeface="+mn-ea"/>
                <a:cs typeface="Times New Roman" panose="02020603050405020304" pitchFamily="18" charset="0"/>
              </a:rPr>
              <a:t>に何度も発生しており、その期間に資金繰りが悪化し倒産してしまった企業は少なくありません。過去の事例からも分かる通り、これからの未来においても経済的活動ができなくなる世界的な経済的大不況（私達の会社では期間を</a:t>
            </a:r>
            <a:r>
              <a:rPr lang="en-US" altLang="ja-JP" sz="1800" kern="100" dirty="0">
                <a:solidFill>
                  <a:schemeClr val="tx1"/>
                </a:solidFill>
                <a:effectLst/>
                <a:latin typeface="+mn-ea"/>
                <a:ea typeface="+mn-ea"/>
                <a:cs typeface="Times New Roman" panose="02020603050405020304" pitchFamily="18" charset="0"/>
              </a:rPr>
              <a:t>1</a:t>
            </a:r>
            <a:r>
              <a:rPr lang="ja-JP" altLang="ja-JP" sz="1800" kern="100" dirty="0">
                <a:solidFill>
                  <a:schemeClr val="tx1"/>
                </a:solidFill>
                <a:effectLst/>
                <a:latin typeface="+mn-ea"/>
                <a:ea typeface="+mn-ea"/>
                <a:cs typeface="Times New Roman" panose="02020603050405020304" pitchFamily="18" charset="0"/>
              </a:rPr>
              <a:t>年程度と想定しています）というものは必ず発生するものだと考え、その為の準備を予めしておかなければなりません。</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ja-JP" sz="1800" kern="100" dirty="0">
                <a:solidFill>
                  <a:schemeClr val="tx1"/>
                </a:solidFill>
                <a:effectLst/>
                <a:latin typeface="+mn-ea"/>
                <a:ea typeface="+mn-ea"/>
                <a:cs typeface="Times New Roman" panose="02020603050405020304" pitchFamily="18" charset="0"/>
              </a:rPr>
              <a:t>　その為の準備というのが「不沈船企業になっておく」ということなのです。</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ja-JP" sz="1800" kern="100" dirty="0">
                <a:solidFill>
                  <a:schemeClr val="tx1"/>
                </a:solidFill>
                <a:effectLst/>
                <a:latin typeface="+mn-ea"/>
                <a:ea typeface="+mn-ea"/>
                <a:cs typeface="Times New Roman" panose="02020603050405020304" pitchFamily="18" charset="0"/>
              </a:rPr>
              <a:t>　私達の会社が考えている不沈船企業とは、そのような絶望的な不況下においても、「うちの会社は大丈夫だろうか？」と心配する必要が無い</a:t>
            </a:r>
            <a:r>
              <a:rPr lang="ja-JP" altLang="ja-JP" sz="1800" u="sng" kern="100" dirty="0">
                <a:solidFill>
                  <a:schemeClr val="tx1"/>
                </a:solidFill>
                <a:effectLst/>
                <a:latin typeface="+mn-ea"/>
                <a:ea typeface="+mn-ea"/>
                <a:cs typeface="Times New Roman" panose="02020603050405020304" pitchFamily="18" charset="0"/>
              </a:rPr>
              <a:t>無敵状態の企業</a:t>
            </a:r>
            <a:r>
              <a:rPr lang="ja-JP" altLang="ja-JP" sz="1800" kern="100" dirty="0">
                <a:solidFill>
                  <a:schemeClr val="tx1"/>
                </a:solidFill>
                <a:effectLst/>
                <a:latin typeface="+mn-ea"/>
                <a:ea typeface="+mn-ea"/>
                <a:cs typeface="Times New Roman" panose="02020603050405020304" pitchFamily="18" charset="0"/>
              </a:rPr>
              <a:t>のことです。</a:t>
            </a:r>
            <a:endParaRPr lang="ja-JP" altLang="ja-JP" sz="1800" kern="100" dirty="0">
              <a:effectLst/>
              <a:latin typeface="+mn-ea"/>
              <a:ea typeface="+mn-ea"/>
              <a:cs typeface="Times New Roman" panose="02020603050405020304" pitchFamily="18" charset="0"/>
            </a:endParaRPr>
          </a:p>
          <a:p>
            <a:pPr algn="just">
              <a:lnSpc>
                <a:spcPts val="2000"/>
              </a:lnSpc>
            </a:pPr>
            <a:r>
              <a:rPr lang="ja-JP" altLang="ja-JP" sz="1800" kern="100" dirty="0">
                <a:effectLst/>
                <a:latin typeface="+mn-ea"/>
                <a:ea typeface="+mn-ea"/>
                <a:cs typeface="Times New Roman" panose="02020603050405020304" pitchFamily="18" charset="0"/>
              </a:rPr>
              <a:t>　</a:t>
            </a:r>
          </a:p>
        </p:txBody>
      </p:sp>
      <p:sp>
        <p:nvSpPr>
          <p:cNvPr id="6" name="テキスト ボックス 5">
            <a:extLst>
              <a:ext uri="{FF2B5EF4-FFF2-40B4-BE49-F238E27FC236}">
                <a16:creationId xmlns:a16="http://schemas.microsoft.com/office/drawing/2014/main" id="{F123405C-C01C-0BDE-4AAB-EE33694E5694}"/>
              </a:ext>
            </a:extLst>
          </p:cNvPr>
          <p:cNvSpPr txBox="1"/>
          <p:nvPr/>
        </p:nvSpPr>
        <p:spPr>
          <a:xfrm>
            <a:off x="624387" y="5774461"/>
            <a:ext cx="6098796" cy="348813"/>
          </a:xfrm>
          <a:prstGeom prst="rect">
            <a:avLst/>
          </a:prstGeom>
          <a:noFill/>
        </p:spPr>
        <p:txBody>
          <a:bodyPr wrap="square">
            <a:spAutoFit/>
          </a:bodyPr>
          <a:lstStyle/>
          <a:p>
            <a:pPr algn="just">
              <a:lnSpc>
                <a:spcPts val="2000"/>
              </a:lnSpc>
            </a:pPr>
            <a:r>
              <a:rPr lang="ja-JP" altLang="en-US" sz="1800" kern="100" dirty="0">
                <a:solidFill>
                  <a:schemeClr val="tx1"/>
                </a:solidFill>
                <a:latin typeface="+mn-ea"/>
                <a:ea typeface="+mn-ea"/>
                <a:cs typeface="Times New Roman" panose="02020603050405020304" pitchFamily="18" charset="0"/>
              </a:rPr>
              <a:t>　</a:t>
            </a:r>
            <a:r>
              <a:rPr lang="ja-JP" altLang="ja-JP" sz="1800" kern="100" dirty="0">
                <a:solidFill>
                  <a:schemeClr val="bg1"/>
                </a:solidFill>
                <a:effectLst/>
                <a:latin typeface="+mn-ea"/>
                <a:ea typeface="+mn-ea"/>
                <a:cs typeface="Times New Roman" panose="02020603050405020304" pitchFamily="18" charset="0"/>
              </a:rPr>
              <a:t>では、どのようにすれば不沈船企業になれるのでしょうか？</a:t>
            </a:r>
            <a:endParaRPr lang="en-US" altLang="ja-JP" sz="1800" kern="100" dirty="0">
              <a:solidFill>
                <a:schemeClr val="bg1"/>
              </a:solidFill>
              <a:effectLst/>
              <a:latin typeface="+mn-ea"/>
              <a:ea typeface="+mn-ea"/>
              <a:cs typeface="Times New Roman" panose="02020603050405020304" pitchFamily="18" charset="0"/>
            </a:endParaRPr>
          </a:p>
        </p:txBody>
      </p:sp>
      <p:pic>
        <p:nvPicPr>
          <p:cNvPr id="7172" name="Picture 4" descr="サイバー戦争のイラスト">
            <a:extLst>
              <a:ext uri="{FF2B5EF4-FFF2-40B4-BE49-F238E27FC236}">
                <a16:creationId xmlns:a16="http://schemas.microsoft.com/office/drawing/2014/main" id="{84D2EDD1-B592-1888-8CF3-C27FB1AE6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4179" y="54364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パンデミック・世界的な感染症のイラスト">
            <a:extLst>
              <a:ext uri="{FF2B5EF4-FFF2-40B4-BE49-F238E27FC236}">
                <a16:creationId xmlns:a16="http://schemas.microsoft.com/office/drawing/2014/main" id="{E8133B78-9334-3291-4F16-9F4CECFC9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200" y="54364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火山噴火のイラスト（自然災害）">
            <a:extLst>
              <a:ext uri="{FF2B5EF4-FFF2-40B4-BE49-F238E27FC236}">
                <a16:creationId xmlns:a16="http://schemas.microsoft.com/office/drawing/2014/main" id="{184B3271-FF5D-CBD7-3063-59FAECC93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1945" y="345916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台風のイラスト（自然災害）">
            <a:extLst>
              <a:ext uri="{FF2B5EF4-FFF2-40B4-BE49-F238E27FC236}">
                <a16:creationId xmlns:a16="http://schemas.microsoft.com/office/drawing/2014/main" id="{E029B355-7C32-CD3C-9A94-215A3E9A9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4179" y="345916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地球に衝突する隕石のイラスト">
            <a:extLst>
              <a:ext uri="{FF2B5EF4-FFF2-40B4-BE49-F238E27FC236}">
                <a16:creationId xmlns:a16="http://schemas.microsoft.com/office/drawing/2014/main" id="{626ED0F2-6A68-BA75-98BF-BC832EFE3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9019" y="345289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FOにさらわれた人のイラスト">
            <a:extLst>
              <a:ext uri="{FF2B5EF4-FFF2-40B4-BE49-F238E27FC236}">
                <a16:creationId xmlns:a16="http://schemas.microsoft.com/office/drawing/2014/main" id="{032E8D36-8583-1781-5536-ED0917D361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7319" y="54364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キノコ雲のイラスト">
            <a:extLst>
              <a:ext uri="{FF2B5EF4-FFF2-40B4-BE49-F238E27FC236}">
                <a16:creationId xmlns:a16="http://schemas.microsoft.com/office/drawing/2014/main" id="{7EC099BC-9135-ED30-355B-D26812A96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2158" y="540327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地震のイラスト「テーブルの下に避難」">
            <a:extLst>
              <a:ext uri="{FF2B5EF4-FFF2-40B4-BE49-F238E27FC236}">
                <a16:creationId xmlns:a16="http://schemas.microsoft.com/office/drawing/2014/main" id="{81A2C869-DD71-77AA-32BE-00D7750B99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6413" y="3452895"/>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6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976712" y="235551"/>
            <a:ext cx="10238539" cy="583034"/>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株式会社風間商事がイメージしている</a:t>
            </a:r>
            <a:r>
              <a:rPr lang="ja-JP" altLang="ja-JP" sz="2800" kern="0" dirty="0">
                <a:solidFill>
                  <a:srgbClr val="000000"/>
                </a:solidFill>
                <a:effectLst/>
                <a:latin typeface="+mn-ea"/>
                <a:ea typeface="+mn-ea"/>
                <a:cs typeface="Helvetica" panose="020B0604020202020204" pitchFamily="34" charset="0"/>
              </a:rPr>
              <a:t>不沈船企業】</a:t>
            </a:r>
            <a:endParaRPr lang="ja-JP" altLang="ja-JP" sz="2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1A23E01B-4D27-54EF-CB37-EB466ED3FDD1}"/>
              </a:ext>
            </a:extLst>
          </p:cNvPr>
          <p:cNvSpPr>
            <a:spLocks noGrp="1"/>
          </p:cNvSpPr>
          <p:nvPr>
            <p:ph type="sldNum" sz="quarter" idx="12"/>
          </p:nvPr>
        </p:nvSpPr>
        <p:spPr/>
        <p:txBody>
          <a:bodyPr/>
          <a:lstStyle/>
          <a:p>
            <a:pPr rtl="0"/>
            <a:fld id="{3A98EE3D-8CD1-4C3F-BD1C-C98C9596463C}" type="slidenum">
              <a:rPr lang="en-US" smtClean="0"/>
              <a:t>12</a:t>
            </a:fld>
            <a:endParaRPr lang="en-US" dirty="0"/>
          </a:p>
        </p:txBody>
      </p:sp>
      <p:sp>
        <p:nvSpPr>
          <p:cNvPr id="5" name="タイトル 1">
            <a:extLst>
              <a:ext uri="{FF2B5EF4-FFF2-40B4-BE49-F238E27FC236}">
                <a16:creationId xmlns:a16="http://schemas.microsoft.com/office/drawing/2014/main" id="{E1824D05-CFFA-6FF0-0AF5-7DBD9216515B}"/>
              </a:ext>
            </a:extLst>
          </p:cNvPr>
          <p:cNvSpPr txBox="1">
            <a:spLocks/>
          </p:cNvSpPr>
          <p:nvPr/>
        </p:nvSpPr>
        <p:spPr>
          <a:xfrm>
            <a:off x="624387" y="986466"/>
            <a:ext cx="10943191" cy="5703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just">
              <a:lnSpc>
                <a:spcPts val="2000"/>
              </a:lnSpc>
            </a:pPr>
            <a:r>
              <a:rPr lang="ja-JP" altLang="ja-JP" sz="1800" kern="100" dirty="0">
                <a:effectLst/>
                <a:latin typeface="+mn-ea"/>
                <a:ea typeface="+mn-ea"/>
                <a:cs typeface="Times New Roman" panose="02020603050405020304" pitchFamily="18" charset="0"/>
              </a:rPr>
              <a:t>　</a:t>
            </a:r>
            <a:r>
              <a:rPr lang="ja-JP" altLang="en-US" sz="1800" kern="100" dirty="0">
                <a:solidFill>
                  <a:schemeClr val="tx1"/>
                </a:solidFill>
                <a:effectLst/>
                <a:latin typeface="+mn-ea"/>
                <a:ea typeface="+mn-ea"/>
                <a:cs typeface="Times New Roman" panose="02020603050405020304" pitchFamily="18" charset="0"/>
              </a:rPr>
              <a:t>不沈船企業</a:t>
            </a:r>
            <a:r>
              <a:rPr lang="ja-JP" altLang="ja-JP" sz="1800" kern="100" dirty="0">
                <a:solidFill>
                  <a:schemeClr val="tx1"/>
                </a:solidFill>
                <a:effectLst/>
                <a:latin typeface="+mn-ea"/>
                <a:ea typeface="+mn-ea"/>
                <a:cs typeface="Times New Roman" panose="02020603050405020304" pitchFamily="18" charset="0"/>
              </a:rPr>
              <a:t>に</a:t>
            </a:r>
            <a:r>
              <a:rPr lang="ja-JP" altLang="en-US" sz="1800" kern="100" dirty="0">
                <a:solidFill>
                  <a:schemeClr val="tx1"/>
                </a:solidFill>
                <a:effectLst/>
                <a:latin typeface="+mn-ea"/>
                <a:ea typeface="+mn-ea"/>
                <a:cs typeface="Times New Roman" panose="02020603050405020304" pitchFamily="18" charset="0"/>
              </a:rPr>
              <a:t>なる為に</a:t>
            </a:r>
            <a:r>
              <a:rPr lang="ja-JP" altLang="ja-JP" sz="1800" kern="100" dirty="0">
                <a:solidFill>
                  <a:schemeClr val="tx1"/>
                </a:solidFill>
                <a:effectLst/>
                <a:latin typeface="+mn-ea"/>
                <a:ea typeface="+mn-ea"/>
                <a:cs typeface="Times New Roman" panose="02020603050405020304" pitchFamily="18" charset="0"/>
              </a:rPr>
              <a:t>は現預金残高（平たく言ってしまえば銀行通帳の現金残高です）の数字が非常に</a:t>
            </a:r>
            <a:r>
              <a:rPr lang="ja-JP" altLang="en-US" sz="1800" kern="100" dirty="0">
                <a:solidFill>
                  <a:schemeClr val="tx1"/>
                </a:solidFill>
                <a:effectLst/>
                <a:latin typeface="+mn-ea"/>
                <a:ea typeface="+mn-ea"/>
                <a:cs typeface="Times New Roman" panose="02020603050405020304" pitchFamily="18" charset="0"/>
              </a:rPr>
              <a:t>重要である</a:t>
            </a:r>
            <a:r>
              <a:rPr lang="ja-JP" altLang="ja-JP" sz="1800" kern="100" dirty="0">
                <a:solidFill>
                  <a:schemeClr val="tx1"/>
                </a:solidFill>
                <a:effectLst/>
                <a:latin typeface="+mn-ea"/>
                <a:ea typeface="+mn-ea"/>
                <a:cs typeface="Times New Roman" panose="02020603050405020304" pitchFamily="18" charset="0"/>
              </a:rPr>
              <a:t>と考えています。仮に赤字が続く年があったとしても支払いの為の現金があれば企業は倒産しないからです。</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indent="152400" algn="just">
              <a:lnSpc>
                <a:spcPts val="2000"/>
              </a:lnSpc>
            </a:pPr>
            <a:r>
              <a:rPr lang="ja-JP" altLang="ja-JP" sz="1800" kern="100" dirty="0">
                <a:solidFill>
                  <a:schemeClr val="tx1"/>
                </a:solidFill>
                <a:effectLst/>
                <a:latin typeface="+mn-ea"/>
                <a:ea typeface="+mn-ea"/>
                <a:cs typeface="Times New Roman" panose="02020603050405020304" pitchFamily="18" charset="0"/>
              </a:rPr>
              <a:t>もちろん、売上から得られる利益</a:t>
            </a:r>
            <a:r>
              <a:rPr lang="ja-JP" altLang="en-US" sz="1800" kern="100" dirty="0">
                <a:solidFill>
                  <a:schemeClr val="tx1"/>
                </a:solidFill>
                <a:effectLst/>
                <a:latin typeface="+mn-ea"/>
                <a:ea typeface="+mn-ea"/>
                <a:cs typeface="Times New Roman" panose="02020603050405020304" pitchFamily="18" charset="0"/>
              </a:rPr>
              <a:t>を貯金して</a:t>
            </a:r>
            <a:r>
              <a:rPr lang="ja-JP" altLang="ja-JP" sz="1800" kern="100" dirty="0">
                <a:solidFill>
                  <a:schemeClr val="tx1"/>
                </a:solidFill>
                <a:effectLst/>
                <a:latin typeface="+mn-ea"/>
                <a:ea typeface="+mn-ea"/>
                <a:cs typeface="Times New Roman" panose="02020603050405020304" pitchFamily="18" charset="0"/>
              </a:rPr>
              <a:t>現預金残高を厚く</a:t>
            </a:r>
            <a:r>
              <a:rPr lang="ja-JP" altLang="en-US" sz="1800" kern="100" dirty="0">
                <a:solidFill>
                  <a:schemeClr val="tx1"/>
                </a:solidFill>
                <a:effectLst/>
                <a:latin typeface="+mn-ea"/>
                <a:ea typeface="+mn-ea"/>
                <a:cs typeface="Times New Roman" panose="02020603050405020304" pitchFamily="18" charset="0"/>
              </a:rPr>
              <a:t>していく</a:t>
            </a:r>
            <a:r>
              <a:rPr lang="ja-JP" altLang="ja-JP" sz="1800" kern="100" dirty="0">
                <a:solidFill>
                  <a:schemeClr val="tx1"/>
                </a:solidFill>
                <a:effectLst/>
                <a:latin typeface="+mn-ea"/>
                <a:ea typeface="+mn-ea"/>
                <a:cs typeface="Times New Roman" panose="02020603050405020304" pitchFamily="18" charset="0"/>
              </a:rPr>
              <a:t>ことが理想ですが、</a:t>
            </a:r>
            <a:r>
              <a:rPr lang="ja-JP" altLang="en-US" sz="1800" kern="100" dirty="0">
                <a:solidFill>
                  <a:schemeClr val="tx1"/>
                </a:solidFill>
                <a:effectLst/>
                <a:latin typeface="+mn-ea"/>
                <a:ea typeface="+mn-ea"/>
                <a:cs typeface="Times New Roman" panose="02020603050405020304" pitchFamily="18" charset="0"/>
              </a:rPr>
              <a:t>それには</a:t>
            </a:r>
            <a:r>
              <a:rPr lang="ja-JP" altLang="ja-JP" sz="1800" kern="100" dirty="0">
                <a:solidFill>
                  <a:schemeClr val="tx1"/>
                </a:solidFill>
                <a:effectLst/>
                <a:latin typeface="+mn-ea"/>
                <a:ea typeface="+mn-ea"/>
                <a:cs typeface="Times New Roman" panose="02020603050405020304" pitchFamily="18" charset="0"/>
              </a:rPr>
              <a:t>多くの時間（年数）がかかってしまいます。</a:t>
            </a:r>
            <a:r>
              <a:rPr lang="ja-JP" altLang="en-US" sz="1800" kern="100" dirty="0">
                <a:solidFill>
                  <a:schemeClr val="tx1"/>
                </a:solidFill>
                <a:effectLst/>
                <a:latin typeface="+mn-ea"/>
                <a:ea typeface="+mn-ea"/>
                <a:cs typeface="Times New Roman" panose="02020603050405020304" pitchFamily="18" charset="0"/>
              </a:rPr>
              <a:t>そして</a:t>
            </a:r>
            <a:r>
              <a:rPr lang="ja-JP" altLang="ja-JP" sz="1800" kern="100" dirty="0">
                <a:solidFill>
                  <a:schemeClr val="tx1"/>
                </a:solidFill>
                <a:effectLst/>
                <a:latin typeface="+mn-ea"/>
                <a:ea typeface="+mn-ea"/>
                <a:cs typeface="Times New Roman" panose="02020603050405020304" pitchFamily="18" charset="0"/>
              </a:rPr>
              <a:t>、この方法だと</a:t>
            </a:r>
            <a:r>
              <a:rPr lang="en-US" altLang="ja-JP" sz="1800" kern="100" dirty="0">
                <a:solidFill>
                  <a:schemeClr val="tx1"/>
                </a:solidFill>
                <a:effectLst/>
                <a:latin typeface="+mn-ea"/>
                <a:ea typeface="+mn-ea"/>
                <a:cs typeface="Times New Roman" panose="02020603050405020304" pitchFamily="18" charset="0"/>
              </a:rPr>
              <a:t>10</a:t>
            </a:r>
            <a:r>
              <a:rPr lang="ja-JP" altLang="ja-JP" sz="1800" kern="100" dirty="0">
                <a:solidFill>
                  <a:schemeClr val="tx1"/>
                </a:solidFill>
                <a:effectLst/>
                <a:latin typeface="+mn-ea"/>
                <a:ea typeface="+mn-ea"/>
                <a:cs typeface="Times New Roman" panose="02020603050405020304" pitchFamily="18" charset="0"/>
              </a:rPr>
              <a:t>年から</a:t>
            </a:r>
            <a:r>
              <a:rPr lang="en-US" altLang="ja-JP" sz="1800" kern="100" dirty="0">
                <a:solidFill>
                  <a:schemeClr val="tx1"/>
                </a:solidFill>
                <a:effectLst/>
                <a:latin typeface="+mn-ea"/>
                <a:ea typeface="+mn-ea"/>
                <a:cs typeface="Times New Roman" panose="02020603050405020304" pitchFamily="18" charset="0"/>
              </a:rPr>
              <a:t>15</a:t>
            </a:r>
            <a:r>
              <a:rPr lang="ja-JP" altLang="ja-JP" sz="1800" kern="100" dirty="0">
                <a:solidFill>
                  <a:schemeClr val="tx1"/>
                </a:solidFill>
                <a:effectLst/>
                <a:latin typeface="+mn-ea"/>
                <a:ea typeface="+mn-ea"/>
                <a:cs typeface="Times New Roman" panose="02020603050405020304" pitchFamily="18" charset="0"/>
              </a:rPr>
              <a:t>年に一度</a:t>
            </a:r>
            <a:r>
              <a:rPr lang="ja-JP" altLang="en-US" sz="1800" kern="100" dirty="0">
                <a:solidFill>
                  <a:schemeClr val="tx1"/>
                </a:solidFill>
                <a:effectLst/>
                <a:latin typeface="+mn-ea"/>
                <a:ea typeface="+mn-ea"/>
                <a:cs typeface="Times New Roman" panose="02020603050405020304" pitchFamily="18" charset="0"/>
              </a:rPr>
              <a:t>は</a:t>
            </a:r>
            <a:r>
              <a:rPr lang="ja-JP" altLang="ja-JP" sz="1800" kern="100" dirty="0">
                <a:solidFill>
                  <a:schemeClr val="tx1"/>
                </a:solidFill>
                <a:effectLst/>
                <a:latin typeface="+mn-ea"/>
                <a:ea typeface="+mn-ea"/>
                <a:cs typeface="Times New Roman" panose="02020603050405020304" pitchFamily="18" charset="0"/>
              </a:rPr>
              <a:t>来るであろう世界的な経済的大不況に間に合いません。</a:t>
            </a:r>
            <a:r>
              <a:rPr lang="ja-JP" altLang="en-US" sz="1800" kern="100" dirty="0">
                <a:solidFill>
                  <a:schemeClr val="tx1"/>
                </a:solidFill>
                <a:effectLst/>
                <a:latin typeface="+mn-ea"/>
                <a:ea typeface="+mn-ea"/>
                <a:cs typeface="Times New Roman" panose="02020603050405020304" pitchFamily="18" charset="0"/>
              </a:rPr>
              <a:t>準備に間に合わなければ意味がありません。</a:t>
            </a:r>
            <a:endParaRPr lang="en-US" altLang="ja-JP" sz="1800" kern="100" dirty="0">
              <a:solidFill>
                <a:schemeClr val="tx1"/>
              </a:solidFill>
              <a:effectLst/>
              <a:latin typeface="+mn-ea"/>
              <a:ea typeface="+mn-ea"/>
              <a:cs typeface="Times New Roman" panose="02020603050405020304" pitchFamily="18" charset="0"/>
            </a:endParaRPr>
          </a:p>
          <a:p>
            <a:pPr indent="152400" algn="just">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ja-JP" sz="1800" kern="100" dirty="0">
                <a:solidFill>
                  <a:schemeClr val="tx1"/>
                </a:solidFill>
                <a:effectLst/>
                <a:latin typeface="+mn-ea"/>
                <a:ea typeface="+mn-ea"/>
                <a:cs typeface="Times New Roman" panose="02020603050405020304" pitchFamily="18" charset="0"/>
              </a:rPr>
              <a:t>　それを回避する為に、私達の会社では銀行からの融資や社債の発行、株主による増資、投資家による出資などありとあらゆる手段を駆使し、現預金残高を厚くするための資金調達を行います。</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endParaRPr lang="en-US" altLang="ja-JP" sz="1800" kern="100" dirty="0">
              <a:solidFill>
                <a:schemeClr val="tx1"/>
              </a:solidFill>
              <a:latin typeface="+mn-ea"/>
              <a:ea typeface="+mn-ea"/>
              <a:cs typeface="Times New Roman" panose="02020603050405020304" pitchFamily="18" charset="0"/>
            </a:endParaRPr>
          </a:p>
          <a:p>
            <a:pPr algn="just">
              <a:lnSpc>
                <a:spcPts val="2000"/>
              </a:lnSpc>
            </a:pPr>
            <a:r>
              <a:rPr lang="ja-JP" altLang="en-US" sz="1800" kern="100" dirty="0">
                <a:solidFill>
                  <a:schemeClr val="tx1"/>
                </a:solidFill>
                <a:effectLst/>
                <a:latin typeface="+mn-ea"/>
                <a:ea typeface="+mn-ea"/>
                <a:cs typeface="Times New Roman" panose="02020603050405020304" pitchFamily="18" charset="0"/>
              </a:rPr>
              <a:t>　</a:t>
            </a:r>
            <a:r>
              <a:rPr lang="ja-JP" altLang="ja-JP" sz="1800" kern="100" dirty="0">
                <a:solidFill>
                  <a:schemeClr val="tx1"/>
                </a:solidFill>
                <a:effectLst/>
                <a:latin typeface="+mn-ea"/>
                <a:ea typeface="+mn-ea"/>
                <a:cs typeface="Times New Roman" panose="02020603050405020304" pitchFamily="18" charset="0"/>
              </a:rPr>
              <a:t>現預金残高を厚くするという行為は、不沈船企業になるためには避けては通れない大切な考え方だからです。</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ja-JP" sz="1800" kern="100" dirty="0">
                <a:solidFill>
                  <a:schemeClr val="tx1"/>
                </a:solidFill>
                <a:effectLst/>
                <a:latin typeface="+mn-ea"/>
                <a:ea typeface="+mn-ea"/>
                <a:cs typeface="Times New Roman" panose="02020603050405020304" pitchFamily="18" charset="0"/>
              </a:rPr>
              <a:t>　</a:t>
            </a:r>
            <a:r>
              <a:rPr lang="ja-JP" altLang="en-US" sz="1800" kern="100" dirty="0">
                <a:solidFill>
                  <a:schemeClr val="tx1"/>
                </a:solidFill>
                <a:effectLst/>
                <a:latin typeface="+mn-ea"/>
                <a:ea typeface="+mn-ea"/>
                <a:cs typeface="Times New Roman" panose="02020603050405020304" pitchFamily="18" charset="0"/>
              </a:rPr>
              <a:t>一昔のような</a:t>
            </a:r>
            <a:r>
              <a:rPr lang="ja-JP" altLang="en-US" sz="1800" kern="100" dirty="0">
                <a:solidFill>
                  <a:schemeClr val="tx1"/>
                </a:solidFill>
                <a:latin typeface="+mn-ea"/>
                <a:ea typeface="+mn-ea"/>
                <a:cs typeface="Times New Roman" panose="02020603050405020304" pitchFamily="18" charset="0"/>
              </a:rPr>
              <a:t>、銀行からの</a:t>
            </a:r>
            <a:r>
              <a:rPr lang="ja-JP" altLang="en-US" sz="1800" kern="100" dirty="0">
                <a:solidFill>
                  <a:schemeClr val="tx1"/>
                </a:solidFill>
                <a:effectLst/>
                <a:latin typeface="+mn-ea"/>
                <a:ea typeface="+mn-ea"/>
                <a:cs typeface="Times New Roman" panose="02020603050405020304" pitchFamily="18" charset="0"/>
              </a:rPr>
              <a:t>調達</a:t>
            </a:r>
            <a:r>
              <a:rPr lang="ja-JP" altLang="ja-JP" sz="1800" kern="100" dirty="0">
                <a:solidFill>
                  <a:schemeClr val="tx1"/>
                </a:solidFill>
                <a:effectLst/>
                <a:latin typeface="+mn-ea"/>
                <a:ea typeface="+mn-ea"/>
                <a:cs typeface="Times New Roman" panose="02020603050405020304" pitchFamily="18" charset="0"/>
              </a:rPr>
              <a:t>金利が</a:t>
            </a:r>
            <a:r>
              <a:rPr lang="en-US" altLang="ja-JP" sz="1800" kern="100" dirty="0">
                <a:solidFill>
                  <a:schemeClr val="tx1"/>
                </a:solidFill>
                <a:effectLst/>
                <a:latin typeface="+mn-ea"/>
                <a:ea typeface="+mn-ea"/>
                <a:cs typeface="Times New Roman" panose="02020603050405020304" pitchFamily="18" charset="0"/>
              </a:rPr>
              <a:t>8</a:t>
            </a:r>
            <a:r>
              <a:rPr lang="ja-JP" altLang="ja-JP" sz="1800" kern="100" dirty="0">
                <a:solidFill>
                  <a:schemeClr val="tx1"/>
                </a:solidFill>
                <a:effectLst/>
                <a:latin typeface="+mn-ea"/>
                <a:ea typeface="+mn-ea"/>
                <a:cs typeface="Times New Roman" panose="02020603050405020304" pitchFamily="18" charset="0"/>
              </a:rPr>
              <a:t>％を超える時代には無借金経営が良いという風潮もありましたが、低金利の現在、特にスピード感が求められる現代においては現預金残高が少ない無借金経営よりも、借金をしてでも現預金残高が厚い事業経営の方が安定的、かつダイナミックに挑戦ができるものと考えています。</a:t>
            </a:r>
            <a:endParaRPr lang="en-US" altLang="ja-JP" sz="1800" kern="100" dirty="0">
              <a:solidFill>
                <a:schemeClr val="tx1"/>
              </a:solidFill>
              <a:effectLst/>
              <a:latin typeface="+mn-ea"/>
              <a:ea typeface="+mn-ea"/>
              <a:cs typeface="Times New Roman" panose="02020603050405020304" pitchFamily="18" charset="0"/>
            </a:endParaRPr>
          </a:p>
          <a:p>
            <a:pPr algn="just">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algn="just">
              <a:lnSpc>
                <a:spcPts val="2000"/>
              </a:lnSpc>
            </a:pPr>
            <a:r>
              <a:rPr lang="ja-JP" altLang="ja-JP" sz="1800" kern="100" dirty="0">
                <a:solidFill>
                  <a:schemeClr val="bg1"/>
                </a:solidFill>
                <a:effectLst/>
                <a:latin typeface="+mn-ea"/>
                <a:ea typeface="+mn-ea"/>
                <a:cs typeface="Times New Roman" panose="02020603050405020304" pitchFamily="18" charset="0"/>
              </a:rPr>
              <a:t>　私達の会社において不沈船企業になる為の主たる収益源は、現金収入のあるスクラップ事業と、毎月の安定した収入がある不動産賃貸（大家）事業です。</a:t>
            </a:r>
            <a:endParaRPr lang="en-US" altLang="ja-JP" sz="1800" kern="100" dirty="0">
              <a:solidFill>
                <a:schemeClr val="bg1"/>
              </a:solidFill>
              <a:effectLst/>
              <a:latin typeface="+mn-ea"/>
              <a:ea typeface="+mn-ea"/>
              <a:cs typeface="Times New Roman" panose="02020603050405020304" pitchFamily="18" charset="0"/>
            </a:endParaRPr>
          </a:p>
          <a:p>
            <a:pPr algn="just">
              <a:lnSpc>
                <a:spcPts val="2000"/>
              </a:lnSpc>
            </a:pPr>
            <a:endParaRPr lang="en-US" altLang="ja-JP" sz="1800" kern="100" dirty="0">
              <a:solidFill>
                <a:schemeClr val="bg1"/>
              </a:solidFill>
              <a:latin typeface="+mn-ea"/>
              <a:ea typeface="+mn-ea"/>
              <a:cs typeface="Times New Roman" panose="02020603050405020304" pitchFamily="18" charset="0"/>
            </a:endParaRPr>
          </a:p>
          <a:p>
            <a:pPr algn="just">
              <a:lnSpc>
                <a:spcPts val="2000"/>
              </a:lnSpc>
            </a:pPr>
            <a:r>
              <a:rPr lang="ja-JP" altLang="en-US" sz="1800" kern="0" dirty="0">
                <a:solidFill>
                  <a:schemeClr val="bg1"/>
                </a:solidFill>
                <a:effectLst/>
                <a:latin typeface="+mn-ea"/>
                <a:ea typeface="+mn-ea"/>
                <a:cs typeface="Helvetica" panose="020B0604020202020204" pitchFamily="34" charset="0"/>
              </a:rPr>
              <a:t>　では、不沈船企業になることができたら、私達スタッフにはどの様なメリットがあるのでしょうか？</a:t>
            </a:r>
            <a:endParaRPr lang="ja-JP" altLang="ja-JP" sz="1800" kern="100" dirty="0">
              <a:solidFill>
                <a:schemeClr val="bg1"/>
              </a:solidFill>
              <a:effectLst/>
              <a:latin typeface="+mn-ea"/>
              <a:ea typeface="+mn-ea"/>
              <a:cs typeface="Times New Roman" panose="02020603050405020304" pitchFamily="18" charset="0"/>
            </a:endParaRPr>
          </a:p>
        </p:txBody>
      </p:sp>
      <p:pic>
        <p:nvPicPr>
          <p:cNvPr id="8194" name="Picture 2" descr="通帳を見て喜ぶ人のイラスト（女性）">
            <a:extLst>
              <a:ext uri="{FF2B5EF4-FFF2-40B4-BE49-F238E27FC236}">
                <a16:creationId xmlns:a16="http://schemas.microsoft.com/office/drawing/2014/main" id="{9C35AF9E-8700-AB45-8370-DD8DBC74C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58" y="5671041"/>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4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461394" y="286872"/>
            <a:ext cx="11312198" cy="1828799"/>
          </a:xfrm>
        </p:spPr>
        <p:txBody>
          <a:bodyPr rtlCol="0" anchor="ctr">
            <a:normAutofit/>
          </a:bodyPr>
          <a:lstStyle/>
          <a:p>
            <a:pPr algn="ctr"/>
            <a:r>
              <a:rPr lang="ja-JP" altLang="ja-JP" sz="2800" kern="0" dirty="0">
                <a:solidFill>
                  <a:schemeClr val="tx1"/>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不沈船企業</a:t>
            </a:r>
            <a:r>
              <a:rPr lang="ja-JP" altLang="ja-JP" sz="2800" kern="0" dirty="0">
                <a:solidFill>
                  <a:schemeClr val="tx1"/>
                </a:solidFill>
                <a:latin typeface="+mn-ea"/>
                <a:ea typeface="+mn-ea"/>
                <a:cs typeface="Helvetica" panose="020B0604020202020204" pitchFamily="34" charset="0"/>
              </a:rPr>
              <a:t>の</a:t>
            </a:r>
            <a:r>
              <a:rPr lang="ja-JP" altLang="en-US" sz="2800" kern="0" dirty="0">
                <a:solidFill>
                  <a:schemeClr val="tx1"/>
                </a:solidFill>
                <a:effectLst/>
                <a:latin typeface="+mn-ea"/>
                <a:ea typeface="+mn-ea"/>
                <a:cs typeface="Helvetica" panose="020B0604020202020204" pitchFamily="34" charset="0"/>
              </a:rPr>
              <a:t>メリット</a:t>
            </a:r>
            <a:r>
              <a:rPr lang="ja-JP" altLang="ja-JP" sz="2800" kern="0" dirty="0">
                <a:solidFill>
                  <a:schemeClr val="tx1"/>
                </a:solidFill>
                <a:effectLst/>
                <a:latin typeface="+mn-ea"/>
                <a:ea typeface="+mn-ea"/>
                <a:cs typeface="Helvetica" panose="020B0604020202020204" pitchFamily="34" charset="0"/>
              </a:rPr>
              <a:t>】</a:t>
            </a:r>
            <a:br>
              <a:rPr lang="en-US" altLang="ja-JP" sz="2800" kern="0" dirty="0">
                <a:solidFill>
                  <a:schemeClr val="tx1"/>
                </a:solidFill>
                <a:effectLst/>
                <a:latin typeface="+mn-ea"/>
                <a:ea typeface="+mn-ea"/>
                <a:cs typeface="Helvetica" panose="020B0604020202020204" pitchFamily="34" charset="0"/>
              </a:rPr>
            </a:br>
            <a:br>
              <a:rPr lang="ja-JP" altLang="ja-JP" sz="2800" kern="100" dirty="0">
                <a:solidFill>
                  <a:schemeClr val="tx1"/>
                </a:solidFill>
                <a:effectLst/>
                <a:latin typeface="+mn-ea"/>
                <a:ea typeface="+mn-ea"/>
                <a:cs typeface="Times New Roman" panose="02020603050405020304" pitchFamily="18" charset="0"/>
              </a:rPr>
            </a:br>
            <a:r>
              <a:rPr lang="ja-JP" altLang="en-US" sz="4400" kern="100" dirty="0">
                <a:solidFill>
                  <a:schemeClr val="tx1"/>
                </a:solidFill>
                <a:effectLst/>
                <a:latin typeface="+mn-ea"/>
                <a:ea typeface="+mn-ea"/>
                <a:cs typeface="Times New Roman" panose="02020603050405020304" pitchFamily="18" charset="0"/>
              </a:rPr>
              <a:t>①</a:t>
            </a:r>
            <a:r>
              <a:rPr lang="ja-JP" altLang="en-US" sz="4400" kern="0" dirty="0">
                <a:solidFill>
                  <a:schemeClr val="tx1"/>
                </a:solidFill>
                <a:latin typeface="+mn-ea"/>
                <a:ea typeface="+mn-ea"/>
                <a:cs typeface="Helvetica" panose="020B0604020202020204" pitchFamily="34" charset="0"/>
              </a:rPr>
              <a:t>しっかり休める</a:t>
            </a:r>
            <a:r>
              <a:rPr lang="ja-JP" altLang="ja-JP" sz="4400" kern="0" dirty="0">
                <a:solidFill>
                  <a:schemeClr val="tx1"/>
                </a:solidFill>
                <a:effectLst/>
                <a:latin typeface="+mn-ea"/>
                <a:ea typeface="+mn-ea"/>
                <a:cs typeface="Helvetica" panose="020B0604020202020204" pitchFamily="34" charset="0"/>
              </a:rPr>
              <a:t>会社</a:t>
            </a:r>
            <a:r>
              <a:rPr lang="ja-JP" altLang="en-US" sz="4400" kern="0" dirty="0">
                <a:solidFill>
                  <a:schemeClr val="tx1"/>
                </a:solidFill>
                <a:effectLst/>
                <a:latin typeface="+mn-ea"/>
                <a:ea typeface="+mn-ea"/>
                <a:cs typeface="Helvetica" panose="020B0604020202020204" pitchFamily="34" charset="0"/>
              </a:rPr>
              <a:t>になります</a:t>
            </a:r>
            <a:endParaRPr lang="ja-JP" altLang="ja-JP" sz="4400" kern="100" dirty="0">
              <a:solidFill>
                <a:schemeClr val="tx1"/>
              </a:solidFill>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88293" y="5303538"/>
            <a:ext cx="10058400" cy="1302281"/>
          </a:xfrm>
        </p:spPr>
        <p:txBody>
          <a:bodyPr rtlCol="0">
            <a:noAutofit/>
          </a:bodyPr>
          <a:lstStyle/>
          <a:p>
            <a:pPr algn="l">
              <a:lnSpc>
                <a:spcPts val="2000"/>
              </a:lnSpc>
            </a:pPr>
            <a:r>
              <a:rPr lang="ja-JP" altLang="en-US" sz="1800" kern="0" dirty="0">
                <a:solidFill>
                  <a:schemeClr val="bg1"/>
                </a:solidFill>
                <a:effectLst/>
                <a:latin typeface="+mn-ea"/>
                <a:ea typeface="+mn-ea"/>
                <a:cs typeface="Helvetica" panose="020B0604020202020204" pitchFamily="34" charset="0"/>
              </a:rPr>
              <a:t>月間の出勤日数は</a:t>
            </a:r>
            <a:r>
              <a:rPr lang="en-US" altLang="ja-JP" sz="1800" kern="0" dirty="0">
                <a:solidFill>
                  <a:schemeClr val="bg1"/>
                </a:solidFill>
                <a:effectLst/>
                <a:latin typeface="+mn-ea"/>
                <a:ea typeface="+mn-ea"/>
                <a:cs typeface="Helvetica" panose="020B0604020202020204" pitchFamily="34" charset="0"/>
              </a:rPr>
              <a:t>19</a:t>
            </a:r>
            <a:r>
              <a:rPr lang="ja-JP" altLang="en-US" sz="1800" kern="0" dirty="0">
                <a:solidFill>
                  <a:schemeClr val="bg1"/>
                </a:solidFill>
                <a:effectLst/>
                <a:latin typeface="+mn-ea"/>
                <a:ea typeface="+mn-ea"/>
                <a:cs typeface="Helvetica" panose="020B0604020202020204" pitchFamily="34" charset="0"/>
              </a:rPr>
              <a:t>日間（年次有給休暇を含めると</a:t>
            </a:r>
            <a:r>
              <a:rPr lang="en-US" altLang="ja-JP" sz="1800" kern="0" dirty="0">
                <a:solidFill>
                  <a:schemeClr val="bg1"/>
                </a:solidFill>
                <a:effectLst/>
                <a:latin typeface="+mn-ea"/>
                <a:ea typeface="+mn-ea"/>
                <a:cs typeface="Helvetica" panose="020B0604020202020204" pitchFamily="34" charset="0"/>
              </a:rPr>
              <a:t>17.3</a:t>
            </a:r>
            <a:r>
              <a:rPr lang="ja-JP" altLang="en-US" sz="1800" kern="0" dirty="0">
                <a:solidFill>
                  <a:schemeClr val="bg1"/>
                </a:solidFill>
                <a:effectLst/>
                <a:latin typeface="+mn-ea"/>
                <a:ea typeface="+mn-ea"/>
                <a:cs typeface="Helvetica" panose="020B0604020202020204" pitchFamily="34" charset="0"/>
              </a:rPr>
              <a:t>日）</a:t>
            </a: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　国民の祝日</a:t>
            </a:r>
            <a:r>
              <a:rPr lang="en-US" altLang="ja-JP" sz="1800" kern="0" dirty="0">
                <a:solidFill>
                  <a:schemeClr val="bg1"/>
                </a:solidFill>
                <a:latin typeface="+mn-ea"/>
                <a:ea typeface="+mn-ea"/>
                <a:cs typeface="Helvetica" panose="020B0604020202020204" pitchFamily="34" charset="0"/>
              </a:rPr>
              <a:t>16</a:t>
            </a:r>
            <a:r>
              <a:rPr lang="ja-JP" altLang="en-US" sz="1800" kern="0" dirty="0">
                <a:solidFill>
                  <a:schemeClr val="bg1"/>
                </a:solidFill>
                <a:latin typeface="+mn-ea"/>
                <a:ea typeface="+mn-ea"/>
                <a:cs typeface="Helvetica" panose="020B0604020202020204" pitchFamily="34" charset="0"/>
              </a:rPr>
              <a:t>日と個人の自由休日</a:t>
            </a:r>
            <a:r>
              <a:rPr lang="en-US" altLang="ja-JP" sz="1800" kern="0" dirty="0">
                <a:solidFill>
                  <a:schemeClr val="bg1"/>
                </a:solidFill>
                <a:latin typeface="+mn-ea"/>
                <a:ea typeface="+mn-ea"/>
                <a:cs typeface="Helvetica" panose="020B0604020202020204" pitchFamily="34" charset="0"/>
              </a:rPr>
              <a:t>17</a:t>
            </a:r>
            <a:r>
              <a:rPr lang="ja-JP" altLang="en-US" sz="1800" kern="0" dirty="0">
                <a:solidFill>
                  <a:schemeClr val="bg1"/>
                </a:solidFill>
                <a:latin typeface="+mn-ea"/>
                <a:ea typeface="+mn-ea"/>
                <a:cs typeface="Helvetica" panose="020B0604020202020204" pitchFamily="34" charset="0"/>
              </a:rPr>
              <a:t>日と年次有給休暇</a:t>
            </a:r>
            <a:r>
              <a:rPr lang="en-US" altLang="ja-JP" sz="1800" kern="0" dirty="0">
                <a:solidFill>
                  <a:schemeClr val="bg1"/>
                </a:solidFill>
                <a:latin typeface="+mn-ea"/>
                <a:ea typeface="+mn-ea"/>
                <a:cs typeface="Helvetica" panose="020B0604020202020204" pitchFamily="34" charset="0"/>
              </a:rPr>
              <a:t>10</a:t>
            </a:r>
            <a:r>
              <a:rPr lang="ja-JP" altLang="en-US" sz="1800" kern="0" dirty="0">
                <a:solidFill>
                  <a:schemeClr val="bg1"/>
                </a:solidFill>
                <a:latin typeface="+mn-ea"/>
                <a:ea typeface="+mn-ea"/>
                <a:cs typeface="Helvetica" panose="020B0604020202020204" pitchFamily="34" charset="0"/>
              </a:rPr>
              <a:t>日～</a:t>
            </a:r>
            <a:r>
              <a:rPr lang="en-US" altLang="ja-JP" sz="1800" kern="0" dirty="0">
                <a:solidFill>
                  <a:schemeClr val="bg1"/>
                </a:solidFill>
                <a:latin typeface="+mn-ea"/>
                <a:ea typeface="+mn-ea"/>
                <a:cs typeface="Helvetica" panose="020B0604020202020204" pitchFamily="34" charset="0"/>
              </a:rPr>
              <a:t>20</a:t>
            </a:r>
            <a:r>
              <a:rPr lang="ja-JP" altLang="en-US" sz="1800" kern="0" dirty="0">
                <a:solidFill>
                  <a:schemeClr val="bg1"/>
                </a:solidFill>
                <a:latin typeface="+mn-ea"/>
                <a:ea typeface="+mn-ea"/>
                <a:cs typeface="Helvetica" panose="020B0604020202020204" pitchFamily="34" charset="0"/>
              </a:rPr>
              <a:t>日をうまく組み合わせれば最長で</a:t>
            </a:r>
            <a:r>
              <a:rPr lang="en-US" altLang="ja-JP" sz="1800" kern="0" dirty="0">
                <a:solidFill>
                  <a:schemeClr val="bg1"/>
                </a:solidFill>
                <a:latin typeface="+mn-ea"/>
                <a:ea typeface="+mn-ea"/>
                <a:cs typeface="Helvetica" panose="020B0604020202020204" pitchFamily="34" charset="0"/>
              </a:rPr>
              <a:t>30</a:t>
            </a:r>
            <a:r>
              <a:rPr lang="ja-JP" altLang="en-US" sz="1800" kern="0" dirty="0">
                <a:solidFill>
                  <a:schemeClr val="bg1"/>
                </a:solidFill>
                <a:latin typeface="+mn-ea"/>
                <a:ea typeface="+mn-ea"/>
                <a:cs typeface="Helvetica" panose="020B0604020202020204" pitchFamily="34" charset="0"/>
              </a:rPr>
              <a:t>日間の連続休暇を取得することができるので長期間の海外旅行や語学留学に行くこともできます。</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935182" y="2017314"/>
            <a:ext cx="10058400" cy="30340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latin typeface="+mn-ea"/>
                <a:ea typeface="+mn-ea"/>
                <a:cs typeface="Helvetica" panose="020B0604020202020204" pitchFamily="34" charset="0"/>
              </a:rPr>
              <a:t>・年間休日数　</a:t>
            </a:r>
            <a:r>
              <a:rPr lang="en-US" altLang="ja-JP" sz="1800" kern="0" dirty="0">
                <a:solidFill>
                  <a:srgbClr val="000000"/>
                </a:solidFill>
                <a:latin typeface="+mn-ea"/>
                <a:ea typeface="+mn-ea"/>
                <a:cs typeface="Helvetica" panose="020B0604020202020204" pitchFamily="34" charset="0"/>
              </a:rPr>
              <a:t>137</a:t>
            </a:r>
            <a:r>
              <a:rPr lang="ja-JP" altLang="en-US" sz="1800" kern="0" dirty="0">
                <a:solidFill>
                  <a:srgbClr val="000000"/>
                </a:solidFill>
                <a:latin typeface="+mn-ea"/>
                <a:ea typeface="+mn-ea"/>
                <a:cs typeface="Helvetica" panose="020B0604020202020204" pitchFamily="34" charset="0"/>
              </a:rPr>
              <a:t>日</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a:t>
            </a:r>
            <a:r>
              <a:rPr lang="ja-JP" altLang="en-US" sz="1800" kern="0" dirty="0">
                <a:solidFill>
                  <a:srgbClr val="000000"/>
                </a:solidFill>
                <a:effectLst/>
                <a:latin typeface="+mn-ea"/>
                <a:ea typeface="+mn-ea"/>
                <a:cs typeface="Helvetica" panose="020B0604020202020204" pitchFamily="34" charset="0"/>
              </a:rPr>
              <a:t>完全週休二日制（休日の曜日は自由に選択可）　</a:t>
            </a:r>
            <a:r>
              <a:rPr lang="ja-JP" altLang="en-US" sz="1800" kern="0" dirty="0">
                <a:solidFill>
                  <a:srgbClr val="000000"/>
                </a:solidFill>
                <a:latin typeface="+mn-ea"/>
                <a:ea typeface="+mn-ea"/>
                <a:cs typeface="Helvetica" panose="020B0604020202020204" pitchFamily="34" charset="0"/>
              </a:rPr>
              <a:t> </a:t>
            </a:r>
            <a:r>
              <a:rPr lang="en-US" altLang="ja-JP" sz="1800" kern="0" dirty="0">
                <a:solidFill>
                  <a:srgbClr val="000000"/>
                </a:solidFill>
                <a:effectLst/>
                <a:latin typeface="+mn-ea"/>
                <a:ea typeface="+mn-ea"/>
                <a:cs typeface="Helvetica" panose="020B0604020202020204" pitchFamily="34" charset="0"/>
              </a:rPr>
              <a:t>104</a:t>
            </a:r>
            <a:r>
              <a:rPr lang="ja-JP" altLang="en-US" sz="1800" kern="0" dirty="0">
                <a:solidFill>
                  <a:srgbClr val="000000"/>
                </a:solidFill>
                <a:effectLst/>
                <a:latin typeface="+mn-ea"/>
                <a:ea typeface="+mn-ea"/>
                <a:cs typeface="Helvetica" panose="020B0604020202020204" pitchFamily="34" charset="0"/>
              </a:rPr>
              <a:t>日</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国民の祝日　　　　　　　　　　　　　　　　　　　　　　　　　</a:t>
            </a:r>
            <a:r>
              <a:rPr lang="en-US" altLang="ja-JP" sz="1800" kern="0" dirty="0">
                <a:solidFill>
                  <a:srgbClr val="000000"/>
                </a:solidFill>
                <a:latin typeface="+mn-ea"/>
                <a:ea typeface="+mn-ea"/>
                <a:cs typeface="Helvetica" panose="020B0604020202020204" pitchFamily="34" charset="0"/>
              </a:rPr>
              <a:t>16</a:t>
            </a:r>
            <a:r>
              <a:rPr lang="ja-JP" altLang="en-US" sz="1800" kern="0" dirty="0">
                <a:solidFill>
                  <a:srgbClr val="000000"/>
                </a:solidFill>
                <a:latin typeface="+mn-ea"/>
                <a:ea typeface="+mn-ea"/>
                <a:cs typeface="Helvetica" panose="020B0604020202020204" pitchFamily="34" charset="0"/>
              </a:rPr>
              <a:t>日</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a:t>
            </a:r>
            <a:r>
              <a:rPr lang="ja-JP" altLang="en-US" sz="1800" kern="0" dirty="0">
                <a:solidFill>
                  <a:srgbClr val="000000"/>
                </a:solidFill>
                <a:effectLst/>
                <a:latin typeface="+mn-ea"/>
                <a:ea typeface="+mn-ea"/>
                <a:cs typeface="Helvetica" panose="020B0604020202020204" pitchFamily="34" charset="0"/>
              </a:rPr>
              <a:t>個人の自由休日（休日の日にちは自由に選択可）　</a:t>
            </a:r>
            <a:r>
              <a:rPr lang="en-US" altLang="ja-JP" sz="1800" kern="0" dirty="0">
                <a:solidFill>
                  <a:srgbClr val="000000"/>
                </a:solidFill>
                <a:effectLst/>
                <a:latin typeface="+mn-ea"/>
                <a:ea typeface="+mn-ea"/>
                <a:cs typeface="Helvetica" panose="020B0604020202020204" pitchFamily="34" charset="0"/>
              </a:rPr>
              <a:t>17</a:t>
            </a:r>
            <a:r>
              <a:rPr lang="ja-JP" altLang="en-US" sz="1800" kern="0" dirty="0">
                <a:solidFill>
                  <a:srgbClr val="000000"/>
                </a:solidFill>
                <a:effectLst/>
                <a:latin typeface="+mn-ea"/>
                <a:ea typeface="+mn-ea"/>
                <a:cs typeface="Helvetica" panose="020B0604020202020204" pitchFamily="34" charset="0"/>
              </a:rPr>
              <a:t>日</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・年次有給休暇　</a:t>
            </a:r>
            <a:r>
              <a:rPr lang="en-US" altLang="ja-JP" sz="1800" kern="0" dirty="0">
                <a:solidFill>
                  <a:srgbClr val="000000"/>
                </a:solidFill>
                <a:latin typeface="+mn-ea"/>
                <a:ea typeface="+mn-ea"/>
                <a:cs typeface="Helvetica" panose="020B0604020202020204" pitchFamily="34" charset="0"/>
              </a:rPr>
              <a:t>10</a:t>
            </a:r>
            <a:r>
              <a:rPr lang="ja-JP" altLang="en-US" sz="1800" kern="0" dirty="0">
                <a:solidFill>
                  <a:srgbClr val="000000"/>
                </a:solidFill>
                <a:latin typeface="+mn-ea"/>
                <a:ea typeface="+mn-ea"/>
                <a:cs typeface="Helvetica" panose="020B0604020202020204" pitchFamily="34" charset="0"/>
              </a:rPr>
              <a:t>日～</a:t>
            </a:r>
            <a:r>
              <a:rPr lang="en-US" altLang="ja-JP" sz="1800" kern="0" dirty="0">
                <a:solidFill>
                  <a:srgbClr val="000000"/>
                </a:solidFill>
                <a:latin typeface="+mn-ea"/>
                <a:ea typeface="+mn-ea"/>
                <a:cs typeface="Helvetica" panose="020B0604020202020204" pitchFamily="34" charset="0"/>
              </a:rPr>
              <a:t>20</a:t>
            </a:r>
            <a:r>
              <a:rPr lang="ja-JP" altLang="en-US" sz="1800" kern="0" dirty="0">
                <a:solidFill>
                  <a:srgbClr val="000000"/>
                </a:solidFill>
                <a:latin typeface="+mn-ea"/>
                <a:ea typeface="+mn-ea"/>
                <a:cs typeface="Helvetica" panose="020B0604020202020204" pitchFamily="34" charset="0"/>
              </a:rPr>
              <a:t>日（労働基準法で定められていて勤続年数で変動します）</a:t>
            </a:r>
            <a:endParaRPr lang="ja-JP" altLang="en-US"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・合計年間休日数　</a:t>
            </a:r>
            <a:r>
              <a:rPr lang="en-US" altLang="ja-JP" sz="1800" kern="0" dirty="0">
                <a:solidFill>
                  <a:srgbClr val="000000"/>
                </a:solidFill>
                <a:effectLst/>
                <a:latin typeface="+mn-ea"/>
                <a:ea typeface="+mn-ea"/>
                <a:cs typeface="Helvetica" panose="020B0604020202020204" pitchFamily="34" charset="0"/>
              </a:rPr>
              <a:t>147</a:t>
            </a:r>
            <a:r>
              <a:rPr lang="ja-JP" altLang="en-US" sz="1800" kern="0" dirty="0">
                <a:solidFill>
                  <a:srgbClr val="000000"/>
                </a:solidFill>
                <a:effectLst/>
                <a:latin typeface="+mn-ea"/>
                <a:ea typeface="+mn-ea"/>
                <a:cs typeface="Helvetica" panose="020B0604020202020204" pitchFamily="34" charset="0"/>
              </a:rPr>
              <a:t>日～</a:t>
            </a:r>
            <a:r>
              <a:rPr lang="en-US" altLang="ja-JP" sz="1800" kern="0" dirty="0">
                <a:solidFill>
                  <a:srgbClr val="000000"/>
                </a:solidFill>
                <a:effectLst/>
                <a:latin typeface="+mn-ea"/>
                <a:ea typeface="+mn-ea"/>
                <a:cs typeface="Helvetica" panose="020B0604020202020204" pitchFamily="34" charset="0"/>
              </a:rPr>
              <a:t>157</a:t>
            </a:r>
            <a:r>
              <a:rPr lang="ja-JP" altLang="en-US" sz="1800" kern="0" dirty="0">
                <a:solidFill>
                  <a:srgbClr val="000000"/>
                </a:solidFill>
                <a:effectLst/>
                <a:latin typeface="+mn-ea"/>
                <a:ea typeface="+mn-ea"/>
                <a:cs typeface="Helvetica" panose="020B0604020202020204" pitchFamily="34" charset="0"/>
              </a:rPr>
              <a:t>日（年間休日</a:t>
            </a:r>
            <a:r>
              <a:rPr lang="en-US" altLang="ja-JP" sz="1800" kern="0" dirty="0">
                <a:solidFill>
                  <a:srgbClr val="000000"/>
                </a:solidFill>
                <a:effectLst/>
                <a:latin typeface="+mn-ea"/>
                <a:ea typeface="+mn-ea"/>
                <a:cs typeface="Helvetica" panose="020B0604020202020204" pitchFamily="34" charset="0"/>
              </a:rPr>
              <a:t>+</a:t>
            </a:r>
            <a:r>
              <a:rPr lang="ja-JP" altLang="en-US" sz="1800" kern="0" dirty="0">
                <a:solidFill>
                  <a:srgbClr val="000000"/>
                </a:solidFill>
                <a:effectLst/>
                <a:latin typeface="+mn-ea"/>
                <a:ea typeface="+mn-ea"/>
                <a:cs typeface="Helvetica" panose="020B0604020202020204" pitchFamily="34" charset="0"/>
              </a:rPr>
              <a:t>有給休暇）</a:t>
            </a:r>
            <a:endParaRPr lang="en-US" altLang="ja-JP" sz="1800" kern="0" dirty="0">
              <a:solidFill>
                <a:srgbClr val="000000"/>
              </a:solidFill>
              <a:effectLst/>
              <a:latin typeface="+mn-ea"/>
              <a:ea typeface="+mn-ea"/>
              <a:cs typeface="Helvetica" panose="020B0604020202020204" pitchFamily="34" charset="0"/>
            </a:endParaRPr>
          </a:p>
        </p:txBody>
      </p:sp>
      <p:sp>
        <p:nvSpPr>
          <p:cNvPr id="4" name="スライド番号プレースホルダー 3">
            <a:extLst>
              <a:ext uri="{FF2B5EF4-FFF2-40B4-BE49-F238E27FC236}">
                <a16:creationId xmlns:a16="http://schemas.microsoft.com/office/drawing/2014/main" id="{8D019371-CF6A-2695-4B7E-95E2A78EE71B}"/>
              </a:ext>
            </a:extLst>
          </p:cNvPr>
          <p:cNvSpPr>
            <a:spLocks noGrp="1"/>
          </p:cNvSpPr>
          <p:nvPr>
            <p:ph type="sldNum" sz="quarter" idx="12"/>
          </p:nvPr>
        </p:nvSpPr>
        <p:spPr/>
        <p:txBody>
          <a:bodyPr/>
          <a:lstStyle/>
          <a:p>
            <a:pPr rtl="0"/>
            <a:fld id="{3A98EE3D-8CD1-4C3F-BD1C-C98C9596463C}" type="slidenum">
              <a:rPr lang="en-US" smtClean="0"/>
              <a:t>13</a:t>
            </a:fld>
            <a:endParaRPr lang="en-US" dirty="0"/>
          </a:p>
        </p:txBody>
      </p:sp>
      <p:graphicFrame>
        <p:nvGraphicFramePr>
          <p:cNvPr id="5" name="表 3">
            <a:extLst>
              <a:ext uri="{FF2B5EF4-FFF2-40B4-BE49-F238E27FC236}">
                <a16:creationId xmlns:a16="http://schemas.microsoft.com/office/drawing/2014/main" id="{A1834651-6183-6D48-0D87-4D21F1CE8A03}"/>
              </a:ext>
            </a:extLst>
          </p:cNvPr>
          <p:cNvGraphicFramePr>
            <a:graphicFrameLocks noGrp="1"/>
          </p:cNvGraphicFramePr>
          <p:nvPr>
            <p:extLst>
              <p:ext uri="{D42A27DB-BD31-4B8C-83A1-F6EECF244321}">
                <p14:modId xmlns:p14="http://schemas.microsoft.com/office/powerpoint/2010/main" val="550188578"/>
              </p:ext>
            </p:extLst>
          </p:nvPr>
        </p:nvGraphicFramePr>
        <p:xfrm>
          <a:off x="1390703" y="3752499"/>
          <a:ext cx="9410560" cy="670560"/>
        </p:xfrm>
        <a:graphic>
          <a:graphicData uri="http://schemas.openxmlformats.org/drawingml/2006/table">
            <a:tbl>
              <a:tblPr firstRow="1" bandRow="1">
                <a:tableStyleId>{21E4AEA4-8DFA-4A89-87EB-49C32662AFE0}</a:tableStyleId>
              </a:tblPr>
              <a:tblGrid>
                <a:gridCol w="1431356">
                  <a:extLst>
                    <a:ext uri="{9D8B030D-6E8A-4147-A177-3AD203B41FA5}">
                      <a16:colId xmlns:a16="http://schemas.microsoft.com/office/drawing/2014/main" val="3366586140"/>
                    </a:ext>
                  </a:extLst>
                </a:gridCol>
                <a:gridCol w="921284">
                  <a:extLst>
                    <a:ext uri="{9D8B030D-6E8A-4147-A177-3AD203B41FA5}">
                      <a16:colId xmlns:a16="http://schemas.microsoft.com/office/drawing/2014/main" val="3821715030"/>
                    </a:ext>
                  </a:extLst>
                </a:gridCol>
                <a:gridCol w="1176320">
                  <a:extLst>
                    <a:ext uri="{9D8B030D-6E8A-4147-A177-3AD203B41FA5}">
                      <a16:colId xmlns:a16="http://schemas.microsoft.com/office/drawing/2014/main" val="3634166365"/>
                    </a:ext>
                  </a:extLst>
                </a:gridCol>
                <a:gridCol w="1176320">
                  <a:extLst>
                    <a:ext uri="{9D8B030D-6E8A-4147-A177-3AD203B41FA5}">
                      <a16:colId xmlns:a16="http://schemas.microsoft.com/office/drawing/2014/main" val="247450383"/>
                    </a:ext>
                  </a:extLst>
                </a:gridCol>
                <a:gridCol w="1176320">
                  <a:extLst>
                    <a:ext uri="{9D8B030D-6E8A-4147-A177-3AD203B41FA5}">
                      <a16:colId xmlns:a16="http://schemas.microsoft.com/office/drawing/2014/main" val="194703015"/>
                    </a:ext>
                  </a:extLst>
                </a:gridCol>
                <a:gridCol w="1176320">
                  <a:extLst>
                    <a:ext uri="{9D8B030D-6E8A-4147-A177-3AD203B41FA5}">
                      <a16:colId xmlns:a16="http://schemas.microsoft.com/office/drawing/2014/main" val="1595720878"/>
                    </a:ext>
                  </a:extLst>
                </a:gridCol>
                <a:gridCol w="1176320">
                  <a:extLst>
                    <a:ext uri="{9D8B030D-6E8A-4147-A177-3AD203B41FA5}">
                      <a16:colId xmlns:a16="http://schemas.microsoft.com/office/drawing/2014/main" val="396044056"/>
                    </a:ext>
                  </a:extLst>
                </a:gridCol>
                <a:gridCol w="1176320">
                  <a:extLst>
                    <a:ext uri="{9D8B030D-6E8A-4147-A177-3AD203B41FA5}">
                      <a16:colId xmlns:a16="http://schemas.microsoft.com/office/drawing/2014/main" val="3444919331"/>
                    </a:ext>
                  </a:extLst>
                </a:gridCol>
              </a:tblGrid>
              <a:tr h="221565">
                <a:tc>
                  <a:txBody>
                    <a:bodyPr/>
                    <a:lstStyle/>
                    <a:p>
                      <a:pPr algn="ctr"/>
                      <a:r>
                        <a:rPr kumimoji="1" lang="ja-JP" altLang="en-US" sz="1600" b="0" dirty="0">
                          <a:solidFill>
                            <a:schemeClr val="tx1"/>
                          </a:solidFill>
                          <a:latin typeface="+mn-ea"/>
                          <a:ea typeface="+mn-ea"/>
                        </a:rPr>
                        <a:t>継続勤務年数</a:t>
                      </a:r>
                    </a:p>
                  </a:txBody>
                  <a:tcPr>
                    <a:solidFill>
                      <a:schemeClr val="accent2"/>
                    </a:solidFill>
                  </a:tcPr>
                </a:tc>
                <a:tc>
                  <a:txBody>
                    <a:bodyPr/>
                    <a:lstStyle/>
                    <a:p>
                      <a:pPr algn="ctr"/>
                      <a:r>
                        <a:rPr kumimoji="1" lang="en-US" altLang="ja-JP" sz="1600" b="0" dirty="0">
                          <a:solidFill>
                            <a:schemeClr val="tx1"/>
                          </a:solidFill>
                          <a:latin typeface="+mn-ea"/>
                          <a:ea typeface="+mn-ea"/>
                        </a:rPr>
                        <a:t>0.5</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1.5</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2.5</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3.5</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4.5</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5.5</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6.5</a:t>
                      </a:r>
                      <a:r>
                        <a:rPr kumimoji="1" lang="ja-JP" altLang="en-US" sz="1600" b="0" dirty="0">
                          <a:solidFill>
                            <a:schemeClr val="tx1"/>
                          </a:solidFill>
                          <a:latin typeface="+mn-ea"/>
                          <a:ea typeface="+mn-ea"/>
                        </a:rPr>
                        <a:t>以上</a:t>
                      </a:r>
                    </a:p>
                  </a:txBody>
                  <a:tcPr>
                    <a:solidFill>
                      <a:srgbClr val="F5DFCD"/>
                    </a:solidFill>
                  </a:tcPr>
                </a:tc>
                <a:extLst>
                  <a:ext uri="{0D108BD9-81ED-4DB2-BD59-A6C34878D82A}">
                    <a16:rowId xmlns:a16="http://schemas.microsoft.com/office/drawing/2014/main" val="3903340734"/>
                  </a:ext>
                </a:extLst>
              </a:tr>
              <a:tr h="221565">
                <a:tc>
                  <a:txBody>
                    <a:bodyPr/>
                    <a:lstStyle/>
                    <a:p>
                      <a:pPr algn="ctr"/>
                      <a:r>
                        <a:rPr kumimoji="1" lang="ja-JP" altLang="en-US" sz="1600" b="0" dirty="0">
                          <a:solidFill>
                            <a:schemeClr val="tx1"/>
                          </a:solidFill>
                          <a:latin typeface="+mn-ea"/>
                          <a:ea typeface="+mn-ea"/>
                        </a:rPr>
                        <a:t>付与日数</a:t>
                      </a:r>
                    </a:p>
                  </a:txBody>
                  <a:tcPr>
                    <a:solidFill>
                      <a:schemeClr val="accent2"/>
                    </a:solidFill>
                  </a:tcPr>
                </a:tc>
                <a:tc>
                  <a:txBody>
                    <a:bodyPr/>
                    <a:lstStyle/>
                    <a:p>
                      <a:pPr algn="ctr"/>
                      <a:r>
                        <a:rPr kumimoji="1" lang="en-US" altLang="ja-JP" sz="1600" b="0" dirty="0">
                          <a:solidFill>
                            <a:schemeClr val="tx1"/>
                          </a:solidFill>
                          <a:latin typeface="+mn-ea"/>
                          <a:ea typeface="+mn-ea"/>
                        </a:rPr>
                        <a:t>10</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11</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12</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14</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16</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18</a:t>
                      </a:r>
                      <a:endParaRPr kumimoji="1" lang="ja-JP" altLang="en-US" sz="1600" b="0" dirty="0">
                        <a:solidFill>
                          <a:schemeClr val="tx1"/>
                        </a:solidFill>
                        <a:latin typeface="+mn-ea"/>
                        <a:ea typeface="+mn-ea"/>
                      </a:endParaRPr>
                    </a:p>
                  </a:txBody>
                  <a:tcPr>
                    <a:solidFill>
                      <a:srgbClr val="F5DFCD"/>
                    </a:solidFill>
                  </a:tcPr>
                </a:tc>
                <a:tc>
                  <a:txBody>
                    <a:bodyPr/>
                    <a:lstStyle/>
                    <a:p>
                      <a:pPr algn="ctr"/>
                      <a:r>
                        <a:rPr kumimoji="1" lang="en-US" altLang="ja-JP" sz="1600" b="0" dirty="0">
                          <a:solidFill>
                            <a:schemeClr val="tx1"/>
                          </a:solidFill>
                          <a:latin typeface="+mn-ea"/>
                          <a:ea typeface="+mn-ea"/>
                        </a:rPr>
                        <a:t>20</a:t>
                      </a:r>
                      <a:endParaRPr kumimoji="1" lang="ja-JP" altLang="en-US" sz="1600" b="0" dirty="0">
                        <a:solidFill>
                          <a:schemeClr val="tx1"/>
                        </a:solidFill>
                        <a:latin typeface="+mn-ea"/>
                        <a:ea typeface="+mn-ea"/>
                      </a:endParaRPr>
                    </a:p>
                  </a:txBody>
                  <a:tcPr>
                    <a:solidFill>
                      <a:srgbClr val="F5DFCD"/>
                    </a:solidFill>
                  </a:tcPr>
                </a:tc>
                <a:extLst>
                  <a:ext uri="{0D108BD9-81ED-4DB2-BD59-A6C34878D82A}">
                    <a16:rowId xmlns:a16="http://schemas.microsoft.com/office/drawing/2014/main" val="3380385594"/>
                  </a:ext>
                </a:extLst>
              </a:tr>
            </a:tbl>
          </a:graphicData>
        </a:graphic>
      </p:graphicFrame>
      <p:pic>
        <p:nvPicPr>
          <p:cNvPr id="4098" name="Picture 2" descr="ビーチでバカンスをしている人達のイラスト">
            <a:extLst>
              <a:ext uri="{FF2B5EF4-FFF2-40B4-BE49-F238E27FC236}">
                <a16:creationId xmlns:a16="http://schemas.microsoft.com/office/drawing/2014/main" id="{A06CAB1D-0099-60E9-7118-495E0798A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3597" y="182100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子供達の飛行機旅行のイラスト（修学旅行）">
            <a:extLst>
              <a:ext uri="{FF2B5EF4-FFF2-40B4-BE49-F238E27FC236}">
                <a16:creationId xmlns:a16="http://schemas.microsoft.com/office/drawing/2014/main" id="{33FF9489-1AEF-35BD-1D81-06A55C05E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112" y="1887161"/>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75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42188" y="2617382"/>
            <a:ext cx="10168584" cy="41945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tx1"/>
                </a:solidFill>
                <a:latin typeface="+mn-ea"/>
                <a:ea typeface="+mn-ea"/>
                <a:cs typeface="Helvetica" panose="020B0604020202020204" pitchFamily="34" charset="0"/>
              </a:rPr>
              <a:t>・ベースアップ（毎年、企業の業績に連動した全スタッフ一律に行う給与の引き上げ）を基本とした給与体系</a:t>
            </a:r>
            <a:endParaRPr lang="en-US" altLang="ja-JP" sz="1800" kern="0" dirty="0">
              <a:solidFill>
                <a:schemeClr val="tx1"/>
              </a:solidFill>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　（</a:t>
            </a:r>
            <a:r>
              <a:rPr lang="en-US" altLang="ja-JP" sz="1800" kern="0" dirty="0">
                <a:solidFill>
                  <a:schemeClr val="tx1"/>
                </a:solidFill>
                <a:effectLst/>
                <a:latin typeface="+mn-ea"/>
                <a:ea typeface="+mn-ea"/>
                <a:cs typeface="Helvetica" panose="020B0604020202020204" pitchFamily="34" charset="0"/>
              </a:rPr>
              <a:t>5,000</a:t>
            </a:r>
            <a:r>
              <a:rPr lang="ja-JP" altLang="en-US" sz="1800" kern="0" dirty="0">
                <a:solidFill>
                  <a:schemeClr val="tx1"/>
                </a:solidFill>
                <a:effectLst/>
                <a:latin typeface="+mn-ea"/>
                <a:ea typeface="+mn-ea"/>
                <a:cs typeface="Helvetica" panose="020B0604020202020204" pitchFamily="34" charset="0"/>
              </a:rPr>
              <a:t>～</a:t>
            </a:r>
            <a:r>
              <a:rPr lang="en-US" altLang="ja-JP" sz="1800" kern="0" dirty="0">
                <a:solidFill>
                  <a:schemeClr val="tx1"/>
                </a:solidFill>
                <a:effectLst/>
                <a:latin typeface="+mn-ea"/>
                <a:ea typeface="+mn-ea"/>
                <a:cs typeface="Helvetica" panose="020B0604020202020204" pitchFamily="34" charset="0"/>
              </a:rPr>
              <a:t>15,000</a:t>
            </a:r>
            <a:r>
              <a:rPr lang="ja-JP" altLang="en-US" sz="1800" kern="0" dirty="0">
                <a:solidFill>
                  <a:schemeClr val="tx1"/>
                </a:solidFill>
                <a:effectLst/>
                <a:latin typeface="+mn-ea"/>
                <a:ea typeface="+mn-ea"/>
                <a:cs typeface="Helvetica" panose="020B0604020202020204" pitchFamily="34" charset="0"/>
              </a:rPr>
              <a:t>円を目標）</a:t>
            </a:r>
            <a:endParaRPr lang="ja-JP" altLang="ja-JP" sz="1800" kern="100" dirty="0">
              <a:solidFill>
                <a:schemeClr val="tx1"/>
              </a:solidFill>
              <a:effectLst/>
              <a:latin typeface="+mn-ea"/>
              <a:ea typeface="+mn-ea"/>
              <a:cs typeface="Times New Roman" panose="02020603050405020304" pitchFamily="18"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a:t>
            </a:r>
            <a:r>
              <a:rPr lang="ja-JP" altLang="ja-JP" sz="1800" kern="0" dirty="0">
                <a:solidFill>
                  <a:schemeClr val="tx1"/>
                </a:solidFill>
                <a:effectLst/>
                <a:latin typeface="+mn-ea"/>
                <a:ea typeface="+mn-ea"/>
                <a:cs typeface="Helvetica" panose="020B0604020202020204" pitchFamily="34" charset="0"/>
              </a:rPr>
              <a:t>結婚祝い金</a:t>
            </a:r>
            <a:r>
              <a:rPr lang="ja-JP" altLang="en-US" sz="1800" kern="0" dirty="0">
                <a:solidFill>
                  <a:schemeClr val="tx1"/>
                </a:solidFill>
                <a:effectLst/>
                <a:latin typeface="+mn-ea"/>
                <a:ea typeface="+mn-ea"/>
                <a:cs typeface="Helvetica" panose="020B0604020202020204" pitchFamily="34" charset="0"/>
              </a:rPr>
              <a:t>（</a:t>
            </a:r>
            <a:r>
              <a:rPr lang="en-US" altLang="ja-JP" sz="1800" kern="0" dirty="0">
                <a:solidFill>
                  <a:schemeClr val="tx1"/>
                </a:solidFill>
                <a:effectLst/>
                <a:latin typeface="+mn-ea"/>
                <a:ea typeface="+mn-ea"/>
                <a:cs typeface="Helvetica" panose="020B0604020202020204" pitchFamily="34" charset="0"/>
              </a:rPr>
              <a:t>10</a:t>
            </a:r>
            <a:r>
              <a:rPr lang="ja-JP" altLang="ja-JP" sz="1800" kern="0" dirty="0">
                <a:solidFill>
                  <a:schemeClr val="tx1"/>
                </a:solidFill>
                <a:effectLst/>
                <a:latin typeface="+mn-ea"/>
                <a:ea typeface="+mn-ea"/>
                <a:cs typeface="Helvetica" panose="020B0604020202020204" pitchFamily="34" charset="0"/>
              </a:rPr>
              <a:t>万</a:t>
            </a:r>
            <a:r>
              <a:rPr lang="ja-JP" altLang="en-US" sz="1800" kern="0" dirty="0">
                <a:solidFill>
                  <a:schemeClr val="tx1"/>
                </a:solidFill>
                <a:effectLst/>
                <a:latin typeface="+mn-ea"/>
                <a:ea typeface="+mn-ea"/>
                <a:cs typeface="Helvetica" panose="020B0604020202020204" pitchFamily="34" charset="0"/>
              </a:rPr>
              <a:t>を初期目標）</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a:t>
            </a:r>
            <a:r>
              <a:rPr lang="ja-JP" altLang="ja-JP" sz="1800" kern="0" dirty="0">
                <a:solidFill>
                  <a:schemeClr val="tx1"/>
                </a:solidFill>
                <a:effectLst/>
                <a:latin typeface="+mn-ea"/>
                <a:ea typeface="+mn-ea"/>
                <a:cs typeface="Helvetica" panose="020B0604020202020204" pitchFamily="34" charset="0"/>
              </a:rPr>
              <a:t>出産祝い金</a:t>
            </a:r>
            <a:r>
              <a:rPr lang="ja-JP" altLang="en-US" sz="1800" kern="0" dirty="0">
                <a:solidFill>
                  <a:schemeClr val="tx1"/>
                </a:solidFill>
                <a:effectLst/>
                <a:latin typeface="+mn-ea"/>
                <a:ea typeface="+mn-ea"/>
                <a:cs typeface="Helvetica" panose="020B0604020202020204" pitchFamily="34" charset="0"/>
              </a:rPr>
              <a:t>（</a:t>
            </a:r>
            <a:r>
              <a:rPr lang="en-US" altLang="ja-JP" sz="1800" kern="0" dirty="0">
                <a:solidFill>
                  <a:schemeClr val="tx1"/>
                </a:solidFill>
                <a:effectLst/>
                <a:latin typeface="+mn-ea"/>
                <a:ea typeface="+mn-ea"/>
                <a:cs typeface="Helvetica" panose="020B0604020202020204" pitchFamily="34" charset="0"/>
              </a:rPr>
              <a:t>10</a:t>
            </a:r>
            <a:r>
              <a:rPr lang="ja-JP" altLang="ja-JP" sz="1800" kern="0" dirty="0">
                <a:solidFill>
                  <a:schemeClr val="tx1"/>
                </a:solidFill>
                <a:effectLst/>
                <a:latin typeface="+mn-ea"/>
                <a:ea typeface="+mn-ea"/>
                <a:cs typeface="Helvetica" panose="020B0604020202020204" pitchFamily="34" charset="0"/>
              </a:rPr>
              <a:t>万</a:t>
            </a:r>
            <a:r>
              <a:rPr lang="ja-JP" altLang="en-US" sz="1800" kern="0" dirty="0">
                <a:solidFill>
                  <a:schemeClr val="tx1"/>
                </a:solidFill>
                <a:effectLst/>
                <a:latin typeface="+mn-ea"/>
                <a:ea typeface="+mn-ea"/>
                <a:cs typeface="Helvetica" panose="020B0604020202020204" pitchFamily="34" charset="0"/>
              </a:rPr>
              <a:t>を初期目標）</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a:t>
            </a:r>
            <a:r>
              <a:rPr lang="ja-JP" altLang="ja-JP" sz="1800" kern="0" dirty="0">
                <a:solidFill>
                  <a:schemeClr val="tx1"/>
                </a:solidFill>
                <a:effectLst/>
                <a:latin typeface="+mn-ea"/>
                <a:ea typeface="+mn-ea"/>
                <a:cs typeface="Helvetica" panose="020B0604020202020204" pitchFamily="34" charset="0"/>
              </a:rPr>
              <a:t>新築購入祝い金</a:t>
            </a:r>
            <a:r>
              <a:rPr lang="ja-JP" altLang="en-US" sz="1800" kern="0" dirty="0">
                <a:solidFill>
                  <a:schemeClr val="tx1"/>
                </a:solidFill>
                <a:effectLst/>
                <a:latin typeface="+mn-ea"/>
                <a:ea typeface="+mn-ea"/>
                <a:cs typeface="Helvetica" panose="020B0604020202020204" pitchFamily="34" charset="0"/>
              </a:rPr>
              <a:t>（</a:t>
            </a:r>
            <a:r>
              <a:rPr lang="en-US" altLang="ja-JP" sz="1800" kern="0" dirty="0">
                <a:solidFill>
                  <a:schemeClr val="tx1"/>
                </a:solidFill>
                <a:effectLst/>
                <a:latin typeface="+mn-ea"/>
                <a:ea typeface="+mn-ea"/>
                <a:cs typeface="Helvetica" panose="020B0604020202020204" pitchFamily="34" charset="0"/>
              </a:rPr>
              <a:t>10</a:t>
            </a:r>
            <a:r>
              <a:rPr lang="ja-JP" altLang="ja-JP" sz="1800" kern="0" dirty="0">
                <a:solidFill>
                  <a:schemeClr val="tx1"/>
                </a:solidFill>
                <a:effectLst/>
                <a:latin typeface="+mn-ea"/>
                <a:ea typeface="+mn-ea"/>
                <a:cs typeface="Helvetica" panose="020B0604020202020204" pitchFamily="34" charset="0"/>
              </a:rPr>
              <a:t>万</a:t>
            </a:r>
            <a:r>
              <a:rPr lang="ja-JP" altLang="en-US" sz="1800" kern="0" dirty="0">
                <a:solidFill>
                  <a:schemeClr val="tx1"/>
                </a:solidFill>
                <a:effectLst/>
                <a:latin typeface="+mn-ea"/>
                <a:ea typeface="+mn-ea"/>
                <a:cs typeface="Helvetica" panose="020B0604020202020204" pitchFamily="34" charset="0"/>
              </a:rPr>
              <a:t>円を初期目標）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・扶養子供手当（</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a:t>
            </a:r>
            <a:r>
              <a:rPr lang="en-US" altLang="ja-JP" sz="1800" kern="0" dirty="0">
                <a:solidFill>
                  <a:schemeClr val="tx1"/>
                </a:solidFill>
                <a:latin typeface="+mn-ea"/>
                <a:ea typeface="+mn-ea"/>
                <a:cs typeface="Helvetica" panose="020B0604020202020204" pitchFamily="34" charset="0"/>
              </a:rPr>
              <a:t>3</a:t>
            </a:r>
            <a:r>
              <a:rPr lang="ja-JP" altLang="en-US" sz="1800" kern="0" dirty="0">
                <a:solidFill>
                  <a:schemeClr val="tx1"/>
                </a:solidFill>
                <a:effectLst/>
                <a:latin typeface="+mn-ea"/>
                <a:ea typeface="+mn-ea"/>
                <a:cs typeface="Helvetica" panose="020B0604020202020204" pitchFamily="34" charset="0"/>
              </a:rPr>
              <a:t>万</a:t>
            </a:r>
            <a:r>
              <a:rPr lang="en-US" altLang="ja-JP" sz="1800" kern="0" dirty="0">
                <a:solidFill>
                  <a:schemeClr val="tx1"/>
                </a:solidFill>
                <a:effectLst/>
                <a:latin typeface="+mn-ea"/>
                <a:ea typeface="+mn-ea"/>
                <a:cs typeface="Helvetica" panose="020B0604020202020204" pitchFamily="34" charset="0"/>
              </a:rPr>
              <a:t>/</a:t>
            </a:r>
            <a:r>
              <a:rPr lang="ja-JP" altLang="en-US" sz="1800" kern="0" dirty="0">
                <a:solidFill>
                  <a:schemeClr val="tx1"/>
                </a:solidFill>
                <a:effectLst/>
                <a:latin typeface="+mn-ea"/>
                <a:ea typeface="+mn-ea"/>
                <a:cs typeface="Helvetica" panose="020B0604020202020204" pitchFamily="34" charset="0"/>
              </a:rPr>
              <a:t>人を目標）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・家賃住宅補助（</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a:t>
            </a:r>
            <a:r>
              <a:rPr lang="en-US" altLang="ja-JP" sz="1800" kern="0" dirty="0">
                <a:solidFill>
                  <a:schemeClr val="tx1"/>
                </a:solidFill>
                <a:latin typeface="+mn-ea"/>
                <a:ea typeface="+mn-ea"/>
                <a:cs typeface="Helvetica" panose="020B0604020202020204" pitchFamily="34" charset="0"/>
              </a:rPr>
              <a:t>3</a:t>
            </a:r>
            <a:r>
              <a:rPr lang="ja-JP" altLang="en-US" sz="1800" kern="0" dirty="0">
                <a:solidFill>
                  <a:schemeClr val="tx1"/>
                </a:solidFill>
                <a:effectLst/>
                <a:latin typeface="+mn-ea"/>
                <a:ea typeface="+mn-ea"/>
                <a:cs typeface="Helvetica" panose="020B0604020202020204" pitchFamily="34" charset="0"/>
              </a:rPr>
              <a:t>万</a:t>
            </a:r>
            <a:r>
              <a:rPr lang="en-US" altLang="ja-JP" sz="1800" kern="0" dirty="0">
                <a:solidFill>
                  <a:schemeClr val="tx1"/>
                </a:solidFill>
                <a:effectLst/>
                <a:latin typeface="+mn-ea"/>
                <a:ea typeface="+mn-ea"/>
                <a:cs typeface="Helvetica" panose="020B0604020202020204" pitchFamily="34" charset="0"/>
              </a:rPr>
              <a:t>/</a:t>
            </a:r>
            <a:r>
              <a:rPr lang="ja-JP" altLang="en-US" sz="1800" kern="0" dirty="0">
                <a:solidFill>
                  <a:schemeClr val="tx1"/>
                </a:solidFill>
                <a:effectLst/>
                <a:latin typeface="+mn-ea"/>
                <a:ea typeface="+mn-ea"/>
                <a:cs typeface="Helvetica" panose="020B0604020202020204" pitchFamily="34" charset="0"/>
              </a:rPr>
              <a:t>月を目標）</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・昼食補助（</a:t>
            </a:r>
            <a:r>
              <a:rPr lang="en-US" altLang="ja-JP" sz="1800" kern="0" dirty="0">
                <a:solidFill>
                  <a:schemeClr val="tx1"/>
                </a:solidFill>
                <a:latin typeface="+mn-ea"/>
                <a:ea typeface="+mn-ea"/>
                <a:cs typeface="Helvetica" panose="020B0604020202020204" pitchFamily="34" charset="0"/>
              </a:rPr>
              <a:t>3,500</a:t>
            </a:r>
            <a:r>
              <a:rPr lang="ja-JP" altLang="en-US" sz="1800" kern="0" dirty="0">
                <a:solidFill>
                  <a:schemeClr val="tx1"/>
                </a:solidFill>
                <a:latin typeface="+mn-ea"/>
                <a:ea typeface="+mn-ea"/>
                <a:cs typeface="Helvetica" panose="020B0604020202020204" pitchFamily="34" charset="0"/>
              </a:rPr>
              <a:t>円</a:t>
            </a:r>
            <a:r>
              <a:rPr lang="en-US" altLang="ja-JP" sz="1800" kern="0" dirty="0">
                <a:solidFill>
                  <a:schemeClr val="tx1"/>
                </a:solidFill>
                <a:effectLst/>
                <a:latin typeface="+mn-ea"/>
                <a:ea typeface="+mn-ea"/>
                <a:cs typeface="Helvetica" panose="020B0604020202020204" pitchFamily="34" charset="0"/>
              </a:rPr>
              <a:t>/</a:t>
            </a:r>
            <a:r>
              <a:rPr lang="ja-JP" altLang="en-US" sz="1800" kern="0" dirty="0">
                <a:solidFill>
                  <a:schemeClr val="tx1"/>
                </a:solidFill>
                <a:effectLst/>
                <a:latin typeface="+mn-ea"/>
                <a:ea typeface="+mn-ea"/>
                <a:cs typeface="Helvetica" panose="020B0604020202020204" pitchFamily="34" charset="0"/>
              </a:rPr>
              <a:t>月</a:t>
            </a:r>
            <a:r>
              <a:rPr lang="ja-JP" altLang="en-US" sz="1800" kern="0" dirty="0">
                <a:solidFill>
                  <a:schemeClr val="tx1"/>
                </a:solidFill>
                <a:latin typeface="+mn-ea"/>
                <a:ea typeface="+mn-ea"/>
                <a:cs typeface="Helvetica" panose="020B0604020202020204" pitchFamily="34" charset="0"/>
              </a:rPr>
              <a:t>　最大金額が</a:t>
            </a:r>
            <a:r>
              <a:rPr lang="ja-JP" altLang="en-US" sz="1800" kern="0" dirty="0">
                <a:solidFill>
                  <a:schemeClr val="tx1"/>
                </a:solidFill>
                <a:effectLst/>
                <a:latin typeface="+mn-ea"/>
                <a:ea typeface="+mn-ea"/>
                <a:cs typeface="Helvetica" panose="020B0604020202020204" pitchFamily="34" charset="0"/>
              </a:rPr>
              <a:t>法律で決まっています）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・各種ワクチン接種全額会社負担（インフルエンザなど）</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bg1"/>
                </a:solidFill>
                <a:effectLst/>
                <a:latin typeface="+mn-ea"/>
                <a:ea typeface="+mn-ea"/>
                <a:cs typeface="Helvetica" panose="020B0604020202020204" pitchFamily="34" charset="0"/>
              </a:rPr>
              <a:t>・健康診断全額会社負担（</a:t>
            </a:r>
            <a:r>
              <a:rPr lang="en-US" altLang="ja-JP" sz="1800" kern="0" dirty="0">
                <a:solidFill>
                  <a:schemeClr val="bg1"/>
                </a:solidFill>
                <a:latin typeface="+mn-ea"/>
                <a:ea typeface="+mn-ea"/>
                <a:cs typeface="Helvetica" panose="020B0604020202020204" pitchFamily="34" charset="0"/>
              </a:rPr>
              <a:t>3</a:t>
            </a:r>
            <a:r>
              <a:rPr lang="ja-JP" altLang="en-US" sz="1800" kern="0" dirty="0">
                <a:solidFill>
                  <a:schemeClr val="bg1"/>
                </a:solidFill>
                <a:effectLst/>
                <a:latin typeface="+mn-ea"/>
                <a:ea typeface="+mn-ea"/>
                <a:cs typeface="Helvetica" panose="020B0604020202020204" pitchFamily="34" charset="0"/>
              </a:rPr>
              <a:t>万</a:t>
            </a:r>
            <a:r>
              <a:rPr lang="en-US" altLang="ja-JP" sz="1800" kern="0" dirty="0">
                <a:solidFill>
                  <a:schemeClr val="bg1"/>
                </a:solidFill>
                <a:effectLst/>
                <a:latin typeface="+mn-ea"/>
                <a:ea typeface="+mn-ea"/>
                <a:cs typeface="Helvetica" panose="020B0604020202020204" pitchFamily="34" charset="0"/>
              </a:rPr>
              <a:t>/</a:t>
            </a:r>
            <a:r>
              <a:rPr lang="ja-JP" altLang="en-US" sz="1800" kern="0" dirty="0">
                <a:solidFill>
                  <a:schemeClr val="bg1"/>
                </a:solidFill>
                <a:latin typeface="+mn-ea"/>
                <a:ea typeface="+mn-ea"/>
                <a:cs typeface="Helvetica" panose="020B0604020202020204" pitchFamily="34" charset="0"/>
              </a:rPr>
              <a:t>年</a:t>
            </a:r>
            <a:r>
              <a:rPr lang="ja-JP" altLang="en-US" sz="1800" kern="0" dirty="0">
                <a:solidFill>
                  <a:schemeClr val="bg1"/>
                </a:solidFill>
                <a:effectLst/>
                <a:latin typeface="+mn-ea"/>
                <a:ea typeface="+mn-ea"/>
                <a:cs typeface="Helvetica" panose="020B0604020202020204" pitchFamily="34" charset="0"/>
              </a:rPr>
              <a:t>を目標）</a:t>
            </a: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r>
              <a:rPr lang="ja-JP" altLang="en-US" sz="1800" kern="0" dirty="0">
                <a:solidFill>
                  <a:schemeClr val="bg1"/>
                </a:solidFill>
                <a:effectLst/>
                <a:latin typeface="+mn-ea"/>
                <a:ea typeface="+mn-ea"/>
                <a:cs typeface="Helvetica" panose="020B0604020202020204" pitchFamily="34" charset="0"/>
              </a:rPr>
              <a:t>・退職金制度（就業年数に応じて支給）</a:t>
            </a: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r>
              <a:rPr lang="ja-JP" altLang="en-US" sz="1800" kern="0" dirty="0">
                <a:solidFill>
                  <a:schemeClr val="bg1"/>
                </a:solidFill>
                <a:effectLst/>
                <a:latin typeface="+mn-ea"/>
                <a:ea typeface="+mn-ea"/>
                <a:cs typeface="Helvetica" panose="020B0604020202020204" pitchFamily="34" charset="0"/>
              </a:rPr>
              <a:t>・企業型確定拠出型年金（</a:t>
            </a:r>
            <a:r>
              <a:rPr lang="en-US" altLang="ja-JP" sz="1800" kern="0" dirty="0">
                <a:solidFill>
                  <a:schemeClr val="bg1"/>
                </a:solidFill>
                <a:effectLst/>
                <a:latin typeface="+mn-ea"/>
                <a:ea typeface="+mn-ea"/>
                <a:cs typeface="Helvetica" panose="020B0604020202020204" pitchFamily="34" charset="0"/>
              </a:rPr>
              <a:t>401K</a:t>
            </a:r>
            <a:r>
              <a:rPr lang="ja-JP" altLang="en-US" sz="1800" kern="0" dirty="0">
                <a:solidFill>
                  <a:schemeClr val="bg1"/>
                </a:solidFill>
                <a:effectLst/>
                <a:latin typeface="+mn-ea"/>
                <a:ea typeface="+mn-ea"/>
                <a:cs typeface="Helvetica" panose="020B0604020202020204" pitchFamily="34" charset="0"/>
              </a:rPr>
              <a:t>）全額会社負担</a:t>
            </a:r>
            <a:r>
              <a:rPr lang="ja-JP" altLang="en-US" sz="1800" kern="0" dirty="0">
                <a:solidFill>
                  <a:schemeClr val="bg1"/>
                </a:solidFill>
                <a:latin typeface="+mn-ea"/>
                <a:ea typeface="+mn-ea"/>
                <a:cs typeface="Helvetica" panose="020B0604020202020204" pitchFamily="34" charset="0"/>
              </a:rPr>
              <a:t>（</a:t>
            </a:r>
            <a:r>
              <a:rPr lang="en-US" altLang="ja-JP" sz="1800" kern="0" dirty="0">
                <a:solidFill>
                  <a:schemeClr val="bg1"/>
                </a:solidFill>
                <a:latin typeface="+mn-ea"/>
                <a:ea typeface="+mn-ea"/>
                <a:cs typeface="Helvetica" panose="020B0604020202020204" pitchFamily="34" charset="0"/>
              </a:rPr>
              <a:t>5.5</a:t>
            </a:r>
            <a:r>
              <a:rPr lang="ja-JP" altLang="en-US" sz="1800" kern="0" dirty="0">
                <a:solidFill>
                  <a:schemeClr val="bg1"/>
                </a:solidFill>
                <a:latin typeface="+mn-ea"/>
                <a:ea typeface="+mn-ea"/>
                <a:cs typeface="Helvetica" panose="020B0604020202020204" pitchFamily="34" charset="0"/>
              </a:rPr>
              <a:t>万</a:t>
            </a:r>
            <a:r>
              <a:rPr lang="en-US" altLang="ja-JP" sz="1800" kern="0" dirty="0">
                <a:solidFill>
                  <a:schemeClr val="bg1"/>
                </a:solidFill>
                <a:effectLst/>
                <a:latin typeface="+mn-ea"/>
                <a:ea typeface="+mn-ea"/>
                <a:cs typeface="Helvetica" panose="020B0604020202020204" pitchFamily="34" charset="0"/>
              </a:rPr>
              <a:t>/</a:t>
            </a:r>
            <a:r>
              <a:rPr lang="ja-JP" altLang="en-US" sz="1800" kern="0" dirty="0">
                <a:solidFill>
                  <a:schemeClr val="bg1"/>
                </a:solidFill>
                <a:effectLst/>
                <a:latin typeface="+mn-ea"/>
                <a:ea typeface="+mn-ea"/>
                <a:cs typeface="Helvetica" panose="020B0604020202020204" pitchFamily="34" charset="0"/>
              </a:rPr>
              <a:t>月</a:t>
            </a:r>
            <a:r>
              <a:rPr lang="ja-JP" altLang="en-US" sz="1800" kern="0" dirty="0">
                <a:solidFill>
                  <a:schemeClr val="bg1"/>
                </a:solidFill>
                <a:latin typeface="+mn-ea"/>
                <a:ea typeface="+mn-ea"/>
                <a:cs typeface="Helvetica" panose="020B0604020202020204" pitchFamily="34" charset="0"/>
              </a:rPr>
              <a:t>　最大金額が</a:t>
            </a:r>
            <a:r>
              <a:rPr lang="ja-JP" altLang="en-US" sz="1800" kern="0" dirty="0">
                <a:solidFill>
                  <a:schemeClr val="bg1"/>
                </a:solidFill>
                <a:effectLst/>
                <a:latin typeface="+mn-ea"/>
                <a:ea typeface="+mn-ea"/>
                <a:cs typeface="Helvetica" panose="020B0604020202020204" pitchFamily="34" charset="0"/>
              </a:rPr>
              <a:t>法律で決まっています）</a:t>
            </a:r>
            <a:endParaRPr lang="en-US" altLang="ja-JP" sz="1800" kern="0" dirty="0">
              <a:solidFill>
                <a:schemeClr val="bg1"/>
              </a:solidFill>
              <a:effectLst/>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・女性に配慮した健康診断やワクチン接種、休暇制度の導入</a:t>
            </a:r>
            <a:endParaRPr lang="en-US" altLang="ja-JP" sz="1800" kern="0" dirty="0">
              <a:solidFill>
                <a:schemeClr val="bg1"/>
              </a:solidFill>
              <a:latin typeface="+mn-ea"/>
              <a:ea typeface="+mn-ea"/>
              <a:cs typeface="Helvetica" panose="020B0604020202020204" pitchFamily="34" charset="0"/>
            </a:endParaRPr>
          </a:p>
          <a:p>
            <a:pPr algn="l">
              <a:lnSpc>
                <a:spcPts val="2000"/>
              </a:lnSpc>
            </a:pPr>
            <a:r>
              <a:rPr lang="ja-JP" altLang="en-US" sz="1800" kern="0" dirty="0">
                <a:solidFill>
                  <a:schemeClr val="bg1"/>
                </a:solidFill>
                <a:latin typeface="+mn-ea"/>
                <a:ea typeface="+mn-ea"/>
                <a:cs typeface="Helvetica" panose="020B0604020202020204" pitchFamily="34" charset="0"/>
              </a:rPr>
              <a:t>・会社全額負担で海外旅行（初回はハワイに行きたいです）</a:t>
            </a:r>
            <a:endParaRPr lang="en-US" altLang="ja-JP" sz="1800" kern="100" dirty="0">
              <a:solidFill>
                <a:schemeClr val="bg1"/>
              </a:solidFill>
              <a:latin typeface="+mn-ea"/>
              <a:ea typeface="+mn-ea"/>
              <a:cs typeface="Times New Roman" panose="02020603050405020304" pitchFamily="18" charset="0"/>
            </a:endParaRPr>
          </a:p>
          <a:p>
            <a:pPr algn="l">
              <a:lnSpc>
                <a:spcPts val="2000"/>
              </a:lnSpc>
            </a:pPr>
            <a:endParaRPr lang="en-US" altLang="ja-JP" sz="1800" kern="100" dirty="0">
              <a:solidFill>
                <a:schemeClr val="bg1"/>
              </a:solidFill>
              <a:latin typeface="+mn-ea"/>
              <a:ea typeface="+mn-ea"/>
              <a:cs typeface="Times New Roman" panose="02020603050405020304" pitchFamily="18" charset="0"/>
            </a:endParaRPr>
          </a:p>
          <a:p>
            <a:pPr algn="l">
              <a:lnSpc>
                <a:spcPts val="2000"/>
              </a:lnSpc>
            </a:pPr>
            <a:r>
              <a:rPr lang="ja-JP" altLang="en-US" sz="1800" kern="100" dirty="0">
                <a:solidFill>
                  <a:schemeClr val="bg1"/>
                </a:solidFill>
                <a:latin typeface="+mn-ea"/>
                <a:ea typeface="+mn-ea"/>
                <a:cs typeface="Times New Roman" panose="02020603050405020304" pitchFamily="18" charset="0"/>
              </a:rPr>
              <a:t>他社の追随を許さないほど圧倒的な福利厚生制度の充実を目指します。</a:t>
            </a:r>
            <a:endParaRPr lang="en-US" altLang="ja-JP" sz="1800" kern="100" dirty="0">
              <a:solidFill>
                <a:schemeClr val="bg1"/>
              </a:solidFill>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12443888-16D6-68E4-54A3-EEE73410E672}"/>
              </a:ext>
            </a:extLst>
          </p:cNvPr>
          <p:cNvSpPr>
            <a:spLocks noGrp="1"/>
          </p:cNvSpPr>
          <p:nvPr>
            <p:ph type="sldNum" sz="quarter" idx="12"/>
          </p:nvPr>
        </p:nvSpPr>
        <p:spPr/>
        <p:txBody>
          <a:bodyPr/>
          <a:lstStyle/>
          <a:p>
            <a:pPr rtl="0"/>
            <a:fld id="{3A98EE3D-8CD1-4C3F-BD1C-C98C9596463C}" type="slidenum">
              <a:rPr lang="en-US" smtClean="0"/>
              <a:t>14</a:t>
            </a:fld>
            <a:endParaRPr lang="en-US" dirty="0"/>
          </a:p>
        </p:txBody>
      </p:sp>
      <p:sp>
        <p:nvSpPr>
          <p:cNvPr id="7" name="タイトル 1">
            <a:extLst>
              <a:ext uri="{FF2B5EF4-FFF2-40B4-BE49-F238E27FC236}">
                <a16:creationId xmlns:a16="http://schemas.microsoft.com/office/drawing/2014/main" id="{CE59EC3E-22D3-CE61-063D-24D02EFA09DF}"/>
              </a:ext>
            </a:extLst>
          </p:cNvPr>
          <p:cNvSpPr txBox="1">
            <a:spLocks/>
          </p:cNvSpPr>
          <p:nvPr/>
        </p:nvSpPr>
        <p:spPr>
          <a:xfrm>
            <a:off x="1097280" y="449660"/>
            <a:ext cx="10058400" cy="195565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ctr"/>
            <a:r>
              <a:rPr lang="ja-JP" altLang="ja-JP" sz="3000" kern="0" dirty="0">
                <a:solidFill>
                  <a:schemeClr val="tx1"/>
                </a:solidFill>
                <a:effectLst/>
                <a:latin typeface="+mn-ea"/>
                <a:ea typeface="+mn-ea"/>
                <a:cs typeface="Helvetica" panose="020B0604020202020204" pitchFamily="34" charset="0"/>
              </a:rPr>
              <a:t>【</a:t>
            </a:r>
            <a:r>
              <a:rPr lang="ja-JP" altLang="en-US" sz="3000" kern="0" dirty="0">
                <a:solidFill>
                  <a:schemeClr val="tx1"/>
                </a:solidFill>
                <a:effectLst/>
                <a:latin typeface="+mn-ea"/>
                <a:ea typeface="+mn-ea"/>
                <a:cs typeface="Helvetica" panose="020B0604020202020204" pitchFamily="34" charset="0"/>
              </a:rPr>
              <a:t>不沈船企業</a:t>
            </a:r>
            <a:r>
              <a:rPr lang="ja-JP" altLang="ja-JP" sz="3000" kern="0" dirty="0">
                <a:solidFill>
                  <a:schemeClr val="tx1"/>
                </a:solidFill>
                <a:latin typeface="+mn-ea"/>
                <a:ea typeface="+mn-ea"/>
                <a:cs typeface="Helvetica" panose="020B0604020202020204" pitchFamily="34" charset="0"/>
              </a:rPr>
              <a:t>の</a:t>
            </a:r>
            <a:r>
              <a:rPr lang="ja-JP" altLang="en-US" sz="3000" kern="0" dirty="0">
                <a:solidFill>
                  <a:schemeClr val="tx1"/>
                </a:solidFill>
                <a:effectLst/>
                <a:latin typeface="+mn-ea"/>
                <a:ea typeface="+mn-ea"/>
                <a:cs typeface="Helvetica" panose="020B0604020202020204" pitchFamily="34" charset="0"/>
              </a:rPr>
              <a:t>メリット</a:t>
            </a:r>
            <a:r>
              <a:rPr lang="ja-JP" altLang="ja-JP" sz="3000" kern="0" dirty="0">
                <a:solidFill>
                  <a:schemeClr val="tx1"/>
                </a:solidFill>
                <a:effectLst/>
                <a:latin typeface="+mn-ea"/>
                <a:ea typeface="+mn-ea"/>
                <a:cs typeface="Helvetica" panose="020B0604020202020204" pitchFamily="34" charset="0"/>
              </a:rPr>
              <a:t>】</a:t>
            </a:r>
            <a:br>
              <a:rPr lang="en-US" altLang="ja-JP" sz="3000" kern="0" dirty="0">
                <a:solidFill>
                  <a:schemeClr val="tx1"/>
                </a:solidFill>
                <a:latin typeface="+mn-ea"/>
                <a:ea typeface="+mn-ea"/>
                <a:cs typeface="Helvetica" panose="020B0604020202020204" pitchFamily="34" charset="0"/>
              </a:rPr>
            </a:br>
            <a:br>
              <a:rPr lang="ja-JP" altLang="ja-JP" sz="2800" kern="100" dirty="0">
                <a:solidFill>
                  <a:schemeClr val="tx1"/>
                </a:solidFill>
                <a:latin typeface="+mn-ea"/>
                <a:ea typeface="+mn-ea"/>
                <a:cs typeface="Times New Roman" panose="02020603050405020304" pitchFamily="18" charset="0"/>
              </a:rPr>
            </a:br>
            <a:r>
              <a:rPr lang="ja-JP" altLang="en-US" sz="4800" kern="100" dirty="0">
                <a:solidFill>
                  <a:schemeClr val="tx1"/>
                </a:solidFill>
                <a:latin typeface="+mn-ea"/>
                <a:ea typeface="+mn-ea"/>
                <a:cs typeface="Times New Roman" panose="02020603050405020304" pitchFamily="18" charset="0"/>
              </a:rPr>
              <a:t>②</a:t>
            </a:r>
            <a:r>
              <a:rPr lang="ja-JP" altLang="ja-JP" sz="4800" kern="0" dirty="0">
                <a:solidFill>
                  <a:schemeClr val="tx1"/>
                </a:solidFill>
                <a:effectLst/>
                <a:latin typeface="+mn-ea"/>
                <a:ea typeface="+mn-ea"/>
                <a:cs typeface="Helvetica" panose="020B0604020202020204" pitchFamily="34" charset="0"/>
              </a:rPr>
              <a:t>安心して恋愛、結婚、</a:t>
            </a:r>
            <a:endParaRPr lang="en-US" altLang="ja-JP" sz="4800" kern="0" dirty="0">
              <a:solidFill>
                <a:schemeClr val="tx1"/>
              </a:solidFill>
              <a:effectLst/>
              <a:latin typeface="+mn-ea"/>
              <a:ea typeface="+mn-ea"/>
              <a:cs typeface="Helvetica" panose="020B0604020202020204" pitchFamily="34" charset="0"/>
            </a:endParaRPr>
          </a:p>
          <a:p>
            <a:pPr algn="ctr"/>
            <a:r>
              <a:rPr lang="ja-JP" altLang="ja-JP" sz="4800" kern="0" dirty="0">
                <a:solidFill>
                  <a:schemeClr val="tx1"/>
                </a:solidFill>
                <a:effectLst/>
                <a:latin typeface="+mn-ea"/>
                <a:ea typeface="+mn-ea"/>
                <a:cs typeface="Helvetica" panose="020B0604020202020204" pitchFamily="34" charset="0"/>
              </a:rPr>
              <a:t>子育てができる会社</a:t>
            </a:r>
            <a:r>
              <a:rPr lang="ja-JP" altLang="en-US" sz="4800" kern="0" dirty="0">
                <a:solidFill>
                  <a:schemeClr val="tx1"/>
                </a:solidFill>
                <a:effectLst/>
                <a:latin typeface="+mn-ea"/>
                <a:ea typeface="+mn-ea"/>
                <a:cs typeface="Helvetica" panose="020B0604020202020204" pitchFamily="34" charset="0"/>
              </a:rPr>
              <a:t>になります</a:t>
            </a:r>
            <a:endParaRPr lang="ja-JP" altLang="ja-JP" sz="4800" kern="100" dirty="0">
              <a:solidFill>
                <a:schemeClr val="tx1"/>
              </a:solidFill>
              <a:latin typeface="+mn-ea"/>
              <a:ea typeface="+mn-ea"/>
              <a:cs typeface="Times New Roman" panose="02020603050405020304" pitchFamily="18" charset="0"/>
            </a:endParaRPr>
          </a:p>
        </p:txBody>
      </p:sp>
      <p:pic>
        <p:nvPicPr>
          <p:cNvPr id="9218" name="Picture 2" descr="祝福されている新郎新婦のイラスト（結婚式）">
            <a:extLst>
              <a:ext uri="{FF2B5EF4-FFF2-40B4-BE49-F238E27FC236}">
                <a16:creationId xmlns:a16="http://schemas.microsoft.com/office/drawing/2014/main" id="{EE861823-551C-EB32-AEEE-FC3BE2AF2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614" y="33528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恋愛のイラスト（若者）">
            <a:extLst>
              <a:ext uri="{FF2B5EF4-FFF2-40B4-BE49-F238E27FC236}">
                <a16:creationId xmlns:a16="http://schemas.microsoft.com/office/drawing/2014/main" id="{CF2E7D7C-B2B7-139B-D060-B877F7844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933" y="33528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出産のイラスト「赤ちゃんとお母さん」">
            <a:extLst>
              <a:ext uri="{FF2B5EF4-FFF2-40B4-BE49-F238E27FC236}">
                <a16:creationId xmlns:a16="http://schemas.microsoft.com/office/drawing/2014/main" id="{64D74DC5-33B5-1CC8-CF00-8DC35C584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295" y="340683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家族でお出かけをしているイラスト">
            <a:extLst>
              <a:ext uri="{FF2B5EF4-FFF2-40B4-BE49-F238E27FC236}">
                <a16:creationId xmlns:a16="http://schemas.microsoft.com/office/drawing/2014/main" id="{3058FD1D-93E9-6EFA-2840-CCF8CD569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7976" y="342519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南国・ハワイの夕焼けのイラスト">
            <a:extLst>
              <a:ext uri="{FF2B5EF4-FFF2-40B4-BE49-F238E27FC236}">
                <a16:creationId xmlns:a16="http://schemas.microsoft.com/office/drawing/2014/main" id="{B964CD5A-FDF3-CC00-5B63-9B0EA3D03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0762" y="5801019"/>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ワイキキビーチのイラスト">
            <a:extLst>
              <a:ext uri="{FF2B5EF4-FFF2-40B4-BE49-F238E27FC236}">
                <a16:creationId xmlns:a16="http://schemas.microsoft.com/office/drawing/2014/main" id="{E1341BB9-6704-62CC-E22B-13C481C5E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1882" y="5801019"/>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ハワイ諸島のイラスト">
            <a:extLst>
              <a:ext uri="{FF2B5EF4-FFF2-40B4-BE49-F238E27FC236}">
                <a16:creationId xmlns:a16="http://schemas.microsoft.com/office/drawing/2014/main" id="{9BF6FC62-DD21-72B2-9144-BECCBE3524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3002" y="5801019"/>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41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828799"/>
          </a:xfrm>
        </p:spPr>
        <p:txBody>
          <a:bodyPr rtlCol="0" anchor="ctr">
            <a:normAutofit/>
          </a:bodyPr>
          <a:lstStyle/>
          <a:p>
            <a:pPr algn="ctr"/>
            <a:r>
              <a:rPr lang="ja-JP" altLang="ja-JP" sz="2800" kern="0" dirty="0">
                <a:solidFill>
                  <a:schemeClr val="tx1"/>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不沈船企業</a:t>
            </a:r>
            <a:r>
              <a:rPr lang="ja-JP" altLang="ja-JP" sz="2800" kern="0" dirty="0">
                <a:solidFill>
                  <a:schemeClr val="tx1"/>
                </a:solidFill>
                <a:latin typeface="+mn-ea"/>
                <a:ea typeface="+mn-ea"/>
                <a:cs typeface="Helvetica" panose="020B0604020202020204" pitchFamily="34" charset="0"/>
              </a:rPr>
              <a:t>の</a:t>
            </a:r>
            <a:r>
              <a:rPr lang="ja-JP" altLang="en-US" sz="2800" kern="0" dirty="0">
                <a:solidFill>
                  <a:schemeClr val="tx1"/>
                </a:solidFill>
                <a:effectLst/>
                <a:latin typeface="+mn-ea"/>
                <a:ea typeface="+mn-ea"/>
                <a:cs typeface="Helvetica" panose="020B0604020202020204" pitchFamily="34" charset="0"/>
              </a:rPr>
              <a:t>メリット</a:t>
            </a:r>
            <a:r>
              <a:rPr lang="ja-JP" altLang="ja-JP" sz="2800" kern="0" dirty="0">
                <a:solidFill>
                  <a:schemeClr val="tx1"/>
                </a:solidFill>
                <a:effectLst/>
                <a:latin typeface="+mn-ea"/>
                <a:ea typeface="+mn-ea"/>
                <a:cs typeface="Helvetica" panose="020B0604020202020204" pitchFamily="34" charset="0"/>
              </a:rPr>
              <a:t>】</a:t>
            </a:r>
            <a:br>
              <a:rPr lang="en-US" altLang="ja-JP" sz="2800" kern="0" dirty="0">
                <a:solidFill>
                  <a:schemeClr val="tx1"/>
                </a:solidFill>
                <a:effectLst/>
                <a:latin typeface="+mn-ea"/>
                <a:ea typeface="+mn-ea"/>
                <a:cs typeface="Helvetica" panose="020B0604020202020204" pitchFamily="34" charset="0"/>
              </a:rPr>
            </a:br>
            <a:br>
              <a:rPr lang="ja-JP" altLang="ja-JP" sz="2800" kern="100" dirty="0">
                <a:solidFill>
                  <a:schemeClr val="tx1"/>
                </a:solidFill>
                <a:effectLst/>
                <a:latin typeface="+mn-ea"/>
                <a:ea typeface="+mn-ea"/>
                <a:cs typeface="Times New Roman" panose="02020603050405020304" pitchFamily="18" charset="0"/>
              </a:rPr>
            </a:br>
            <a:r>
              <a:rPr lang="ja-JP" altLang="en-US" sz="4400" kern="100" dirty="0">
                <a:solidFill>
                  <a:schemeClr val="tx1"/>
                </a:solidFill>
                <a:effectLst/>
                <a:latin typeface="+mn-ea"/>
                <a:ea typeface="+mn-ea"/>
                <a:cs typeface="Times New Roman" panose="02020603050405020304" pitchFamily="18" charset="0"/>
              </a:rPr>
              <a:t>③安心して生活ができる</a:t>
            </a:r>
            <a:r>
              <a:rPr lang="ja-JP" altLang="ja-JP" sz="4400" kern="0" dirty="0">
                <a:solidFill>
                  <a:schemeClr val="tx1"/>
                </a:solidFill>
                <a:effectLst/>
                <a:latin typeface="+mn-ea"/>
                <a:ea typeface="+mn-ea"/>
                <a:cs typeface="Helvetica" panose="020B0604020202020204" pitchFamily="34" charset="0"/>
              </a:rPr>
              <a:t>会社</a:t>
            </a:r>
            <a:r>
              <a:rPr lang="ja-JP" altLang="en-US" sz="4400" kern="0" dirty="0">
                <a:solidFill>
                  <a:schemeClr val="tx1"/>
                </a:solidFill>
                <a:effectLst/>
                <a:latin typeface="+mn-ea"/>
                <a:ea typeface="+mn-ea"/>
                <a:cs typeface="Helvetica" panose="020B0604020202020204" pitchFamily="34" charset="0"/>
              </a:rPr>
              <a:t>になります</a:t>
            </a:r>
            <a:endParaRPr lang="ja-JP" altLang="ja-JP" sz="4400" kern="100" dirty="0">
              <a:solidFill>
                <a:schemeClr val="tx1"/>
              </a:solidFill>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97280" y="5096436"/>
            <a:ext cx="10058400" cy="1618128"/>
          </a:xfrm>
        </p:spPr>
        <p:txBody>
          <a:bodyPr rtlCol="0">
            <a:noAutofit/>
          </a:bodyPr>
          <a:lstStyle/>
          <a:p>
            <a:pPr algn="l">
              <a:lnSpc>
                <a:spcPts val="2000"/>
              </a:lnSpc>
            </a:pPr>
            <a:r>
              <a:rPr lang="en-US" altLang="ja-JP" sz="1800" kern="0" dirty="0">
                <a:solidFill>
                  <a:schemeClr val="bg1"/>
                </a:solidFill>
                <a:effectLst/>
                <a:latin typeface="+mn-ea"/>
                <a:ea typeface="+mn-ea"/>
                <a:cs typeface="Helvetica" panose="020B0604020202020204" pitchFamily="34" charset="0"/>
              </a:rPr>
              <a:t>1/2</a:t>
            </a:r>
            <a:r>
              <a:rPr lang="ja-JP" altLang="ja-JP" sz="1800" kern="0" dirty="0">
                <a:solidFill>
                  <a:schemeClr val="bg1"/>
                </a:solidFill>
                <a:effectLst/>
                <a:latin typeface="+mn-ea"/>
                <a:ea typeface="+mn-ea"/>
                <a:cs typeface="Helvetica" panose="020B0604020202020204" pitchFamily="34" charset="0"/>
              </a:rPr>
              <a:t>馬主とは</a:t>
            </a:r>
            <a:r>
              <a:rPr lang="ja-JP" altLang="en-US" sz="1800" kern="0" dirty="0">
                <a:solidFill>
                  <a:schemeClr val="bg1"/>
                </a:solidFill>
                <a:effectLst/>
                <a:latin typeface="+mn-ea"/>
                <a:ea typeface="+mn-ea"/>
                <a:cs typeface="Helvetica" panose="020B0604020202020204" pitchFamily="34" charset="0"/>
              </a:rPr>
              <a:t>？</a:t>
            </a:r>
            <a:endParaRPr lang="en-US" altLang="ja-JP" sz="1800" kern="0" dirty="0">
              <a:solidFill>
                <a:schemeClr val="bg1"/>
              </a:solidFill>
              <a:effectLst/>
              <a:latin typeface="+mn-ea"/>
              <a:ea typeface="+mn-ea"/>
              <a:cs typeface="Helvetica" panose="020B0604020202020204" pitchFamily="34" charset="0"/>
            </a:endParaRPr>
          </a:p>
          <a:p>
            <a:pPr>
              <a:lnSpc>
                <a:spcPts val="2000"/>
              </a:lnSpc>
            </a:pPr>
            <a:r>
              <a:rPr lang="ja-JP" altLang="en-US" sz="1800" kern="0" dirty="0">
                <a:solidFill>
                  <a:schemeClr val="bg1"/>
                </a:solidFill>
                <a:latin typeface="+mn-ea"/>
                <a:ea typeface="+mn-ea"/>
                <a:cs typeface="Helvetica" panose="020B0604020202020204" pitchFamily="34" charset="0"/>
              </a:rPr>
              <a:t>　</a:t>
            </a:r>
            <a:r>
              <a:rPr lang="ja-JP" altLang="ja-JP" sz="1800" kern="0" dirty="0">
                <a:solidFill>
                  <a:schemeClr val="bg1"/>
                </a:solidFill>
                <a:latin typeface="+mn-ea"/>
                <a:ea typeface="+mn-ea"/>
                <a:cs typeface="Helvetica" panose="020B0604020202020204" pitchFamily="34" charset="0"/>
              </a:rPr>
              <a:t>個人</a:t>
            </a:r>
            <a:r>
              <a:rPr lang="ja-JP" altLang="en-US" sz="1800" kern="0" dirty="0">
                <a:solidFill>
                  <a:schemeClr val="bg1"/>
                </a:solidFill>
                <a:latin typeface="+mn-ea"/>
                <a:ea typeface="+mn-ea"/>
                <a:cs typeface="Helvetica" panose="020B0604020202020204" pitchFamily="34" charset="0"/>
              </a:rPr>
              <a:t>で</a:t>
            </a:r>
            <a:r>
              <a:rPr lang="ja-JP" altLang="ja-JP" sz="1800" kern="0" dirty="0">
                <a:solidFill>
                  <a:schemeClr val="bg1"/>
                </a:solidFill>
                <a:latin typeface="+mn-ea"/>
                <a:ea typeface="+mn-ea"/>
                <a:cs typeface="Helvetica" panose="020B0604020202020204" pitchFamily="34" charset="0"/>
              </a:rPr>
              <a:t>馬主</a:t>
            </a:r>
            <a:r>
              <a:rPr lang="ja-JP" altLang="en-US" sz="1800" kern="0" dirty="0">
                <a:solidFill>
                  <a:schemeClr val="bg1"/>
                </a:solidFill>
                <a:latin typeface="+mn-ea"/>
                <a:ea typeface="+mn-ea"/>
                <a:cs typeface="Helvetica" panose="020B0604020202020204" pitchFamily="34" charset="0"/>
              </a:rPr>
              <a:t>になる</a:t>
            </a:r>
            <a:r>
              <a:rPr lang="ja-JP" altLang="ja-JP" sz="1800" kern="0" dirty="0">
                <a:solidFill>
                  <a:schemeClr val="bg1"/>
                </a:solidFill>
                <a:latin typeface="+mn-ea"/>
                <a:ea typeface="+mn-ea"/>
                <a:cs typeface="Helvetica" panose="020B0604020202020204" pitchFamily="34" charset="0"/>
              </a:rPr>
              <a:t>場合、審査基準として年間所得が</a:t>
            </a:r>
            <a:r>
              <a:rPr lang="en-US" altLang="ja-JP" sz="1800" kern="0" dirty="0">
                <a:solidFill>
                  <a:schemeClr val="bg1"/>
                </a:solidFill>
                <a:latin typeface="+mn-ea"/>
                <a:ea typeface="+mn-ea"/>
                <a:cs typeface="Helvetica" panose="020B0604020202020204" pitchFamily="34" charset="0"/>
              </a:rPr>
              <a:t>2</a:t>
            </a:r>
            <a:r>
              <a:rPr lang="ja-JP" altLang="ja-JP" sz="1800" kern="0" dirty="0">
                <a:solidFill>
                  <a:schemeClr val="bg1"/>
                </a:solidFill>
                <a:latin typeface="+mn-ea"/>
                <a:ea typeface="+mn-ea"/>
                <a:cs typeface="Helvetica" panose="020B0604020202020204" pitchFamily="34" charset="0"/>
              </a:rPr>
              <a:t>年連続で</a:t>
            </a:r>
            <a:r>
              <a:rPr lang="en-US" altLang="ja-JP" sz="1800" kern="0" dirty="0">
                <a:solidFill>
                  <a:schemeClr val="bg1"/>
                </a:solidFill>
                <a:latin typeface="+mn-ea"/>
                <a:ea typeface="+mn-ea"/>
                <a:cs typeface="Helvetica" panose="020B0604020202020204" pitchFamily="34" charset="0"/>
              </a:rPr>
              <a:t>1,700</a:t>
            </a:r>
            <a:r>
              <a:rPr lang="ja-JP" altLang="ja-JP" sz="1800" kern="0" dirty="0">
                <a:solidFill>
                  <a:schemeClr val="bg1"/>
                </a:solidFill>
                <a:latin typeface="+mn-ea"/>
                <a:ea typeface="+mn-ea"/>
                <a:cs typeface="Helvetica" panose="020B0604020202020204" pitchFamily="34" charset="0"/>
              </a:rPr>
              <a:t>万円以上であること、そして</a:t>
            </a:r>
            <a:r>
              <a:rPr lang="en-US" altLang="ja-JP" sz="1800" kern="0" dirty="0">
                <a:solidFill>
                  <a:schemeClr val="bg1"/>
                </a:solidFill>
                <a:latin typeface="+mn-ea"/>
                <a:ea typeface="+mn-ea"/>
                <a:cs typeface="Helvetica" panose="020B0604020202020204" pitchFamily="34" charset="0"/>
              </a:rPr>
              <a:t>7,500</a:t>
            </a:r>
            <a:r>
              <a:rPr lang="ja-JP" altLang="ja-JP" sz="1800" kern="0" dirty="0">
                <a:solidFill>
                  <a:schemeClr val="bg1"/>
                </a:solidFill>
                <a:latin typeface="+mn-ea"/>
                <a:ea typeface="+mn-ea"/>
                <a:cs typeface="Helvetica" panose="020B0604020202020204" pitchFamily="34" charset="0"/>
              </a:rPr>
              <a:t>万円以上の資産を所有している必要があります。ローンの支払い残高がある自宅などはローン残高分がマイナス評価として計算されま</a:t>
            </a:r>
            <a:r>
              <a:rPr lang="ja-JP" altLang="en-US" sz="1800" kern="0" dirty="0">
                <a:solidFill>
                  <a:schemeClr val="bg1"/>
                </a:solidFill>
                <a:latin typeface="+mn-ea"/>
                <a:ea typeface="+mn-ea"/>
                <a:cs typeface="Helvetica" panose="020B0604020202020204" pitchFamily="34" charset="0"/>
              </a:rPr>
              <a:t>す</a:t>
            </a:r>
            <a:r>
              <a:rPr lang="ja-JP" altLang="ja-JP" sz="1800" kern="0" dirty="0">
                <a:solidFill>
                  <a:schemeClr val="bg1"/>
                </a:solidFill>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1/2</a:t>
            </a:r>
            <a:r>
              <a:rPr lang="ja-JP" altLang="ja-JP" sz="1800" kern="0" dirty="0">
                <a:solidFill>
                  <a:schemeClr val="bg1"/>
                </a:solidFill>
                <a:effectLst/>
                <a:latin typeface="+mn-ea"/>
                <a:ea typeface="+mn-ea"/>
                <a:cs typeface="Helvetica" panose="020B0604020202020204" pitchFamily="34" charset="0"/>
              </a:rPr>
              <a:t>馬主とは年間所得が</a:t>
            </a:r>
            <a:r>
              <a:rPr lang="en-US" altLang="ja-JP" sz="1800" kern="0" dirty="0">
                <a:solidFill>
                  <a:schemeClr val="bg1"/>
                </a:solidFill>
                <a:effectLst/>
                <a:latin typeface="+mn-ea"/>
                <a:ea typeface="+mn-ea"/>
                <a:cs typeface="Helvetica" panose="020B0604020202020204" pitchFamily="34" charset="0"/>
              </a:rPr>
              <a:t>2</a:t>
            </a:r>
            <a:r>
              <a:rPr lang="ja-JP" altLang="ja-JP" sz="1800" kern="0" dirty="0">
                <a:solidFill>
                  <a:schemeClr val="bg1"/>
                </a:solidFill>
                <a:effectLst/>
                <a:latin typeface="+mn-ea"/>
                <a:ea typeface="+mn-ea"/>
                <a:cs typeface="Helvetica" panose="020B0604020202020204" pitchFamily="34" charset="0"/>
              </a:rPr>
              <a:t>年連続で</a:t>
            </a:r>
            <a:r>
              <a:rPr lang="en-US" altLang="ja-JP" sz="1800" kern="0" dirty="0">
                <a:solidFill>
                  <a:schemeClr val="bg1"/>
                </a:solidFill>
                <a:effectLst/>
                <a:latin typeface="+mn-ea"/>
                <a:ea typeface="+mn-ea"/>
                <a:cs typeface="Helvetica" panose="020B0604020202020204" pitchFamily="34" charset="0"/>
              </a:rPr>
              <a:t>850</a:t>
            </a:r>
            <a:r>
              <a:rPr lang="ja-JP" altLang="ja-JP" sz="1800" kern="0" dirty="0">
                <a:solidFill>
                  <a:schemeClr val="bg1"/>
                </a:solidFill>
                <a:effectLst/>
                <a:latin typeface="+mn-ea"/>
                <a:ea typeface="+mn-ea"/>
                <a:cs typeface="Helvetica" panose="020B0604020202020204" pitchFamily="34" charset="0"/>
              </a:rPr>
              <a:t>万円以上であること、そして</a:t>
            </a:r>
            <a:r>
              <a:rPr lang="en-US" altLang="ja-JP" sz="1800" kern="0" dirty="0">
                <a:solidFill>
                  <a:schemeClr val="bg1"/>
                </a:solidFill>
                <a:effectLst/>
                <a:latin typeface="+mn-ea"/>
                <a:ea typeface="+mn-ea"/>
                <a:cs typeface="Helvetica" panose="020B0604020202020204" pitchFamily="34" charset="0"/>
              </a:rPr>
              <a:t>3,750</a:t>
            </a:r>
            <a:r>
              <a:rPr lang="ja-JP" altLang="ja-JP" sz="1800" kern="0" dirty="0">
                <a:solidFill>
                  <a:schemeClr val="bg1"/>
                </a:solidFill>
                <a:effectLst/>
                <a:latin typeface="+mn-ea"/>
                <a:ea typeface="+mn-ea"/>
                <a:cs typeface="Helvetica" panose="020B0604020202020204" pitchFamily="34" charset="0"/>
              </a:rPr>
              <a:t>万円以上の資産を所有していることです。</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070260"/>
            <a:ext cx="10058400" cy="28827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nSpc>
                <a:spcPts val="2000"/>
              </a:lnSpc>
            </a:pPr>
            <a:r>
              <a:rPr lang="ja-JP" altLang="ja-JP" sz="1800" kern="0" dirty="0">
                <a:solidFill>
                  <a:srgbClr val="000000"/>
                </a:solidFill>
                <a:effectLst/>
                <a:latin typeface="+mn-ea"/>
                <a:ea typeface="+mn-ea"/>
                <a:cs typeface="Helvetica" panose="020B0604020202020204" pitchFamily="34" charset="0"/>
              </a:rPr>
              <a:t>サービス残業、サービス出勤、有給休暇未取得の禁止</a:t>
            </a:r>
            <a:br>
              <a:rPr lang="en-US" altLang="ja-JP" sz="1800" kern="0" dirty="0">
                <a:solidFill>
                  <a:srgbClr val="000000"/>
                </a:solidFill>
                <a:effectLst/>
                <a:latin typeface="+mn-ea"/>
                <a:ea typeface="+mn-ea"/>
                <a:cs typeface="Helvetica" panose="020B0604020202020204" pitchFamily="34" charset="0"/>
              </a:rPr>
            </a:br>
            <a:br>
              <a:rPr lang="en-US" altLang="ja-JP" sz="1800" kern="0" dirty="0">
                <a:solidFill>
                  <a:srgbClr val="000000"/>
                </a:solidFill>
                <a:effectLst/>
                <a:latin typeface="+mn-ea"/>
                <a:ea typeface="+mn-ea"/>
                <a:cs typeface="Helvetica" panose="020B0604020202020204" pitchFamily="34" charset="0"/>
              </a:rPr>
            </a:b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働いた分の賃金</a:t>
            </a:r>
            <a:r>
              <a:rPr lang="ja-JP" altLang="en-US" sz="1800" kern="0" dirty="0">
                <a:solidFill>
                  <a:srgbClr val="000000"/>
                </a:solidFill>
                <a:effectLst/>
                <a:latin typeface="+mn-ea"/>
                <a:ea typeface="+mn-ea"/>
                <a:cs typeface="Helvetica" panose="020B0604020202020204" pitchFamily="34" charset="0"/>
              </a:rPr>
              <a:t>が</a:t>
            </a:r>
            <a:r>
              <a:rPr lang="ja-JP" altLang="ja-JP" sz="1800" kern="0" dirty="0">
                <a:solidFill>
                  <a:srgbClr val="000000"/>
                </a:solidFill>
                <a:effectLst/>
                <a:latin typeface="+mn-ea"/>
                <a:ea typeface="+mn-ea"/>
                <a:cs typeface="Helvetica" panose="020B0604020202020204" pitchFamily="34" charset="0"/>
              </a:rPr>
              <a:t>全てもらえるということは、働く者の権利として</a:t>
            </a:r>
            <a:r>
              <a:rPr lang="ja-JP" altLang="ja-JP" sz="1800" kern="0" dirty="0">
                <a:solidFill>
                  <a:srgbClr val="000000"/>
                </a:solidFill>
                <a:latin typeface="+mn-ea"/>
                <a:ea typeface="+mn-ea"/>
                <a:cs typeface="Helvetica" panose="020B0604020202020204" pitchFamily="34" charset="0"/>
              </a:rPr>
              <a:t>本来は</a:t>
            </a:r>
            <a:r>
              <a:rPr lang="ja-JP" altLang="ja-JP" sz="1800" kern="0" dirty="0">
                <a:solidFill>
                  <a:srgbClr val="000000"/>
                </a:solidFill>
                <a:effectLst/>
                <a:latin typeface="+mn-ea"/>
                <a:ea typeface="+mn-ea"/>
                <a:cs typeface="Helvetica" panose="020B0604020202020204" pitchFamily="34" charset="0"/>
              </a:rPr>
              <a:t>当たり前のことなのですが、飲食店をはじめとしたサービス業</a:t>
            </a:r>
            <a:r>
              <a:rPr lang="ja-JP" altLang="en-US" sz="1800" kern="0" dirty="0">
                <a:solidFill>
                  <a:srgbClr val="000000"/>
                </a:solidFill>
                <a:effectLst/>
                <a:latin typeface="+mn-ea"/>
                <a:ea typeface="+mn-ea"/>
                <a:cs typeface="Helvetica" panose="020B0604020202020204" pitchFamily="34" charset="0"/>
              </a:rPr>
              <a:t>の多くに</a:t>
            </a:r>
            <a:r>
              <a:rPr lang="ja-JP" altLang="ja-JP" sz="1800" kern="0" dirty="0">
                <a:solidFill>
                  <a:srgbClr val="000000"/>
                </a:solidFill>
                <a:effectLst/>
                <a:latin typeface="+mn-ea"/>
                <a:ea typeface="+mn-ea"/>
                <a:cs typeface="Helvetica" panose="020B0604020202020204" pitchFamily="34" charset="0"/>
              </a:rPr>
              <a:t>、サービス残業、サービス出勤、有給休暇未取得という悪習が</a:t>
            </a:r>
            <a:r>
              <a:rPr lang="ja-JP" altLang="en-US" sz="1800" kern="0" dirty="0">
                <a:solidFill>
                  <a:srgbClr val="000000"/>
                </a:solidFill>
                <a:effectLst/>
                <a:latin typeface="+mn-ea"/>
                <a:ea typeface="+mn-ea"/>
                <a:cs typeface="Helvetica" panose="020B0604020202020204" pitchFamily="34" charset="0"/>
              </a:rPr>
              <a:t>残念ながらまだ</a:t>
            </a:r>
            <a:r>
              <a:rPr lang="ja-JP" altLang="ja-JP" sz="1800" kern="0" dirty="0">
                <a:solidFill>
                  <a:srgbClr val="000000"/>
                </a:solidFill>
                <a:effectLst/>
                <a:latin typeface="+mn-ea"/>
                <a:ea typeface="+mn-ea"/>
                <a:cs typeface="Helvetica" panose="020B0604020202020204" pitchFamily="34" charset="0"/>
              </a:rPr>
              <a:t>残</a:t>
            </a:r>
            <a:r>
              <a:rPr lang="ja-JP" altLang="en-US" sz="1800" kern="0" dirty="0">
                <a:solidFill>
                  <a:srgbClr val="000000"/>
                </a:solidFill>
                <a:effectLst/>
                <a:latin typeface="+mn-ea"/>
                <a:ea typeface="+mn-ea"/>
                <a:cs typeface="Helvetica" panose="020B0604020202020204" pitchFamily="34" charset="0"/>
              </a:rPr>
              <a:t>って</a:t>
            </a:r>
            <a:r>
              <a:rPr lang="ja-JP" altLang="ja-JP" sz="1800" kern="0" dirty="0">
                <a:solidFill>
                  <a:srgbClr val="000000"/>
                </a:solidFill>
                <a:effectLst/>
                <a:latin typeface="+mn-ea"/>
                <a:ea typeface="+mn-ea"/>
                <a:cs typeface="Helvetica" panose="020B0604020202020204" pitchFamily="34" charset="0"/>
              </a:rPr>
              <a:t>います。</a:t>
            </a:r>
            <a:r>
              <a:rPr lang="ja-JP" altLang="en-US" sz="1800" kern="0" dirty="0">
                <a:solidFill>
                  <a:srgbClr val="000000"/>
                </a:solidFill>
                <a:effectLst/>
                <a:latin typeface="+mn-ea"/>
                <a:ea typeface="+mn-ea"/>
                <a:cs typeface="Helvetica" panose="020B0604020202020204" pitchFamily="34" charset="0"/>
              </a:rPr>
              <a:t>もちろん、休日のゴルフ接待や夜の飲食接待なども同じような状態です。お</a:t>
            </a:r>
            <a:r>
              <a:rPr lang="ja-JP" altLang="ja-JP" sz="1800" kern="0" dirty="0">
                <a:solidFill>
                  <a:srgbClr val="000000"/>
                </a:solidFill>
                <a:effectLst/>
                <a:latin typeface="+mn-ea"/>
                <a:ea typeface="+mn-ea"/>
                <a:cs typeface="Helvetica" panose="020B0604020202020204" pitchFamily="34" charset="0"/>
              </a:rPr>
              <a:t>金を得る為に働いているはずが、いつのまにか会社を存続させる為に</a:t>
            </a:r>
            <a:r>
              <a:rPr lang="ja-JP" altLang="en-US" sz="1800" kern="0" dirty="0">
                <a:solidFill>
                  <a:srgbClr val="000000"/>
                </a:solidFill>
                <a:effectLst/>
                <a:latin typeface="+mn-ea"/>
                <a:ea typeface="+mn-ea"/>
                <a:cs typeface="Helvetica" panose="020B0604020202020204" pitchFamily="34" charset="0"/>
              </a:rPr>
              <a:t>働いているという本末転倒というような、おかしな状態に</a:t>
            </a:r>
            <a:r>
              <a:rPr lang="ja-JP" altLang="ja-JP" sz="1800" kern="0" dirty="0">
                <a:solidFill>
                  <a:srgbClr val="000000"/>
                </a:solidFill>
                <a:effectLst/>
                <a:latin typeface="+mn-ea"/>
                <a:ea typeface="+mn-ea"/>
                <a:cs typeface="Helvetica" panose="020B0604020202020204" pitchFamily="34" charset="0"/>
              </a:rPr>
              <a:t>なってしまっているのです。</a:t>
            </a:r>
            <a:r>
              <a:rPr lang="ja-JP" altLang="en-US" sz="1800" kern="0" dirty="0">
                <a:solidFill>
                  <a:srgbClr val="000000"/>
                </a:solidFill>
                <a:effectLst/>
                <a:latin typeface="+mn-ea"/>
                <a:ea typeface="+mn-ea"/>
                <a:cs typeface="Helvetica" panose="020B0604020202020204" pitchFamily="34" charset="0"/>
              </a:rPr>
              <a:t>それではその会社で働く意味がありません。ブラック企業反対です。</a:t>
            </a: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effectLst/>
                <a:latin typeface="+mn-ea"/>
                <a:ea typeface="+mn-ea"/>
                <a:cs typeface="Helvetica" panose="020B0604020202020204" pitchFamily="34" charset="0"/>
              </a:rPr>
              <a:t>　　　　　　　　　　　　　　　　　　　　　　　　　　　　　　　</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ja-JP" sz="1800" kern="0" dirty="0">
                <a:solidFill>
                  <a:srgbClr val="000000"/>
                </a:solidFill>
                <a:effectLst/>
                <a:latin typeface="+mn-ea"/>
                <a:ea typeface="+mn-ea"/>
                <a:cs typeface="Helvetica" panose="020B0604020202020204" pitchFamily="34" charset="0"/>
              </a:rPr>
              <a:t>金銭的目標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2033</a:t>
            </a:r>
            <a:r>
              <a:rPr lang="ja-JP" altLang="ja-JP" sz="1800" kern="0" dirty="0">
                <a:solidFill>
                  <a:srgbClr val="000000"/>
                </a:solidFill>
                <a:effectLst/>
                <a:latin typeface="+mn-ea"/>
                <a:ea typeface="+mn-ea"/>
                <a:cs typeface="Helvetica" panose="020B0604020202020204" pitchFamily="34" charset="0"/>
              </a:rPr>
              <a:t>年までに最低年収を</a:t>
            </a:r>
            <a:r>
              <a:rPr lang="en-US" altLang="ja-JP" sz="1800" kern="0" dirty="0">
                <a:solidFill>
                  <a:srgbClr val="000000"/>
                </a:solidFill>
                <a:latin typeface="+mn-ea"/>
                <a:ea typeface="+mn-ea"/>
                <a:cs typeface="Helvetica" panose="020B0604020202020204" pitchFamily="34" charset="0"/>
              </a:rPr>
              <a:t>6</a:t>
            </a:r>
            <a:r>
              <a:rPr lang="en-US" altLang="ja-JP" sz="1800" kern="0" dirty="0">
                <a:solidFill>
                  <a:srgbClr val="000000"/>
                </a:solidFill>
                <a:effectLst/>
                <a:latin typeface="+mn-ea"/>
                <a:ea typeface="+mn-ea"/>
                <a:cs typeface="Helvetica" panose="020B0604020202020204" pitchFamily="34" charset="0"/>
              </a:rPr>
              <a:t>50</a:t>
            </a:r>
            <a:r>
              <a:rPr lang="ja-JP" altLang="ja-JP" sz="1800" kern="0" dirty="0">
                <a:solidFill>
                  <a:srgbClr val="000000"/>
                </a:solidFill>
                <a:effectLst/>
                <a:latin typeface="+mn-ea"/>
                <a:ea typeface="+mn-ea"/>
                <a:cs typeface="Helvetica" panose="020B0604020202020204" pitchFamily="34" charset="0"/>
              </a:rPr>
              <a:t>万円</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最終的には</a:t>
            </a:r>
            <a:r>
              <a:rPr lang="en-US" altLang="ja-JP" sz="1800" kern="0" dirty="0">
                <a:solidFill>
                  <a:srgbClr val="000000"/>
                </a:solidFill>
                <a:effectLst/>
                <a:latin typeface="+mn-ea"/>
                <a:ea typeface="+mn-ea"/>
                <a:cs typeface="Helvetica" panose="020B0604020202020204" pitchFamily="34" charset="0"/>
              </a:rPr>
              <a:t>1/2</a:t>
            </a:r>
            <a:r>
              <a:rPr lang="ja-JP" altLang="ja-JP" sz="1800" kern="0" dirty="0">
                <a:solidFill>
                  <a:srgbClr val="000000"/>
                </a:solidFill>
                <a:effectLst/>
                <a:latin typeface="+mn-ea"/>
                <a:ea typeface="+mn-ea"/>
                <a:cs typeface="Helvetica" panose="020B0604020202020204" pitchFamily="34" charset="0"/>
              </a:rPr>
              <a:t>馬主</a:t>
            </a:r>
            <a:r>
              <a:rPr lang="ja-JP" altLang="en-US" sz="1800" kern="0" dirty="0">
                <a:solidFill>
                  <a:srgbClr val="000000"/>
                </a:solidFill>
                <a:effectLst/>
                <a:latin typeface="+mn-ea"/>
                <a:ea typeface="+mn-ea"/>
                <a:cs typeface="Helvetica" panose="020B0604020202020204" pitchFamily="34" charset="0"/>
              </a:rPr>
              <a:t>、サラリーマンの平均年収の約</a:t>
            </a:r>
            <a:r>
              <a:rPr lang="en-US" altLang="ja-JP" sz="1800" kern="0" dirty="0">
                <a:solidFill>
                  <a:srgbClr val="000000"/>
                </a:solidFill>
                <a:effectLst/>
                <a:latin typeface="+mn-ea"/>
                <a:ea typeface="+mn-ea"/>
                <a:cs typeface="Helvetica" panose="020B0604020202020204" pitchFamily="34" charset="0"/>
              </a:rPr>
              <a:t>2</a:t>
            </a:r>
            <a:r>
              <a:rPr lang="ja-JP" altLang="en-US" sz="1800" kern="0" dirty="0">
                <a:solidFill>
                  <a:srgbClr val="000000"/>
                </a:solidFill>
                <a:effectLst/>
                <a:latin typeface="+mn-ea"/>
                <a:ea typeface="+mn-ea"/>
                <a:cs typeface="Helvetica" panose="020B0604020202020204" pitchFamily="34" charset="0"/>
              </a:rPr>
              <a:t>倍の</a:t>
            </a:r>
            <a:r>
              <a:rPr lang="en-US" altLang="ja-JP" sz="1800" kern="0" dirty="0">
                <a:solidFill>
                  <a:srgbClr val="000000"/>
                </a:solidFill>
                <a:effectLst/>
                <a:latin typeface="+mn-ea"/>
                <a:ea typeface="+mn-ea"/>
                <a:cs typeface="Helvetica" panose="020B0604020202020204" pitchFamily="34" charset="0"/>
              </a:rPr>
              <a:t>850</a:t>
            </a:r>
            <a:r>
              <a:rPr lang="ja-JP" altLang="en-US" sz="1800" kern="0" dirty="0">
                <a:solidFill>
                  <a:srgbClr val="000000"/>
                </a:solidFill>
                <a:effectLst/>
                <a:latin typeface="+mn-ea"/>
                <a:ea typeface="+mn-ea"/>
                <a:cs typeface="Helvetica" panose="020B0604020202020204" pitchFamily="34" charset="0"/>
              </a:rPr>
              <a:t>万円</a:t>
            </a:r>
            <a:r>
              <a:rPr lang="ja-JP" altLang="ja-JP" sz="1800" kern="0" dirty="0">
                <a:solidFill>
                  <a:srgbClr val="000000"/>
                </a:solidFill>
                <a:effectLst/>
                <a:latin typeface="+mn-ea"/>
                <a:ea typeface="+mn-ea"/>
                <a:cs typeface="Helvetica" panose="020B0604020202020204" pitchFamily="34" charset="0"/>
              </a:rPr>
              <a:t>にする</a:t>
            </a:r>
            <a:r>
              <a:rPr lang="ja-JP" altLang="en-US" sz="1800" kern="0" dirty="0">
                <a:solidFill>
                  <a:srgbClr val="000000"/>
                </a:solidFill>
                <a:effectLst/>
                <a:latin typeface="+mn-ea"/>
                <a:ea typeface="+mn-ea"/>
                <a:cs typeface="Helvetica" panose="020B0604020202020204" pitchFamily="34" charset="0"/>
              </a:rPr>
              <a:t>。</a:t>
            </a:r>
            <a:endParaRPr lang="en-US" altLang="ja-JP" sz="1800" kern="0" dirty="0">
              <a:solidFill>
                <a:srgbClr val="000000"/>
              </a:solidFill>
              <a:effectLst/>
              <a:latin typeface="+mn-ea"/>
              <a:ea typeface="+mn-ea"/>
              <a:cs typeface="Helvetica" panose="020B0604020202020204" pitchFamily="34" charset="0"/>
            </a:endParaRPr>
          </a:p>
        </p:txBody>
      </p:sp>
      <p:sp>
        <p:nvSpPr>
          <p:cNvPr id="4" name="スライド番号プレースホルダー 3">
            <a:extLst>
              <a:ext uri="{FF2B5EF4-FFF2-40B4-BE49-F238E27FC236}">
                <a16:creationId xmlns:a16="http://schemas.microsoft.com/office/drawing/2014/main" id="{B457BB86-B37D-E026-84F7-3DB1E7693F2E}"/>
              </a:ext>
            </a:extLst>
          </p:cNvPr>
          <p:cNvSpPr>
            <a:spLocks noGrp="1"/>
          </p:cNvSpPr>
          <p:nvPr>
            <p:ph type="sldNum" sz="quarter" idx="12"/>
          </p:nvPr>
        </p:nvSpPr>
        <p:spPr/>
        <p:txBody>
          <a:bodyPr/>
          <a:lstStyle/>
          <a:p>
            <a:pPr rtl="0"/>
            <a:fld id="{3A98EE3D-8CD1-4C3F-BD1C-C98C9596463C}" type="slidenum">
              <a:rPr lang="en-US" smtClean="0"/>
              <a:t>15</a:t>
            </a:fld>
            <a:endParaRPr lang="en-US" dirty="0"/>
          </a:p>
        </p:txBody>
      </p:sp>
      <p:pic>
        <p:nvPicPr>
          <p:cNvPr id="3074" name="Picture 2" descr="馬主のイラスト">
            <a:extLst>
              <a:ext uri="{FF2B5EF4-FFF2-40B4-BE49-F238E27FC236}">
                <a16:creationId xmlns:a16="http://schemas.microsoft.com/office/drawing/2014/main" id="{87EA28CE-D9D8-F36E-A4F5-72AB6DFD7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4185931"/>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0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スライド番号プレースホルダー 1">
            <a:extLst>
              <a:ext uri="{FF2B5EF4-FFF2-40B4-BE49-F238E27FC236}">
                <a16:creationId xmlns:a16="http://schemas.microsoft.com/office/drawing/2014/main" id="{9B6142B0-EC35-5401-EB38-5ADD0A7DE1D4}"/>
              </a:ext>
            </a:extLst>
          </p:cNvPr>
          <p:cNvSpPr>
            <a:spLocks noGrp="1"/>
          </p:cNvSpPr>
          <p:nvPr>
            <p:ph type="sldNum" sz="quarter" idx="12"/>
          </p:nvPr>
        </p:nvSpPr>
        <p:spPr/>
        <p:txBody>
          <a:bodyPr/>
          <a:lstStyle/>
          <a:p>
            <a:pPr rtl="0"/>
            <a:fld id="{3A98EE3D-8CD1-4C3F-BD1C-C98C9596463C}" type="slidenum">
              <a:rPr lang="en-US" smtClean="0"/>
              <a:t>16</a:t>
            </a:fld>
            <a:endParaRPr lang="en-US" dirty="0"/>
          </a:p>
        </p:txBody>
      </p:sp>
      <p:sp>
        <p:nvSpPr>
          <p:cNvPr id="4" name="タイトル 1">
            <a:extLst>
              <a:ext uri="{FF2B5EF4-FFF2-40B4-BE49-F238E27FC236}">
                <a16:creationId xmlns:a16="http://schemas.microsoft.com/office/drawing/2014/main" id="{2DB309AB-D937-6B41-D346-692D33414974}"/>
              </a:ext>
            </a:extLst>
          </p:cNvPr>
          <p:cNvSpPr txBox="1">
            <a:spLocks/>
          </p:cNvSpPr>
          <p:nvPr/>
        </p:nvSpPr>
        <p:spPr>
          <a:xfrm>
            <a:off x="1100050" y="2063507"/>
            <a:ext cx="10206125" cy="28703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企業型確定拠出型年金（</a:t>
            </a:r>
            <a:r>
              <a:rPr lang="en-US" altLang="ja-JP" sz="1800" kern="0" dirty="0">
                <a:solidFill>
                  <a:srgbClr val="000000"/>
                </a:solidFill>
                <a:effectLst/>
                <a:latin typeface="+mn-ea"/>
                <a:ea typeface="+mn-ea"/>
                <a:cs typeface="Helvetica" panose="020B0604020202020204" pitchFamily="34" charset="0"/>
              </a:rPr>
              <a:t>401K</a:t>
            </a:r>
            <a:r>
              <a:rPr lang="ja-JP" altLang="en-US" sz="1800" kern="0" dirty="0">
                <a:solidFill>
                  <a:srgbClr val="000000"/>
                </a:solidFill>
                <a:effectLst/>
                <a:latin typeface="+mn-ea"/>
                <a:ea typeface="+mn-ea"/>
                <a:cs typeface="Helvetica" panose="020B0604020202020204" pitchFamily="34" charset="0"/>
              </a:rPr>
              <a:t>）とは簡単に説明すると「政府が税金面において超優遇策を提供するので、企業が主導してスタッフの老後の為の資金（年金）を作って下さいね」という制度です。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100" dirty="0">
              <a:effectLst/>
              <a:latin typeface="+mn-ea"/>
              <a:ea typeface="+mn-ea"/>
              <a:cs typeface="Times New Roman" panose="02020603050405020304" pitchFamily="18" charset="0"/>
            </a:endParaRPr>
          </a:p>
          <a:p>
            <a:pPr algn="l">
              <a:lnSpc>
                <a:spcPts val="2000"/>
              </a:lnSpc>
            </a:pPr>
            <a:r>
              <a:rPr lang="ja-JP" altLang="en-US" sz="1800" kern="0" dirty="0">
                <a:solidFill>
                  <a:schemeClr val="tx1"/>
                </a:solidFill>
                <a:latin typeface="+mn-ea"/>
                <a:ea typeface="+mn-ea"/>
                <a:cs typeface="Helvetica" panose="020B0604020202020204" pitchFamily="34" charset="0"/>
              </a:rPr>
              <a:t>　</a:t>
            </a:r>
            <a:r>
              <a:rPr lang="en-US" altLang="ja-JP" sz="1800" kern="0" dirty="0">
                <a:solidFill>
                  <a:schemeClr val="tx1"/>
                </a:solidFill>
                <a:latin typeface="+mn-ea"/>
                <a:ea typeface="+mn-ea"/>
                <a:cs typeface="Helvetica" panose="020B0604020202020204" pitchFamily="34" charset="0"/>
              </a:rPr>
              <a:t>401K</a:t>
            </a:r>
            <a:r>
              <a:rPr lang="ja-JP" altLang="en-US" sz="1800" kern="0" dirty="0">
                <a:solidFill>
                  <a:schemeClr val="tx1"/>
                </a:solidFill>
                <a:latin typeface="+mn-ea"/>
                <a:ea typeface="+mn-ea"/>
                <a:cs typeface="Helvetica" panose="020B0604020202020204" pitchFamily="34" charset="0"/>
              </a:rPr>
              <a:t>は</a:t>
            </a:r>
            <a:r>
              <a:rPr lang="en-US" altLang="ja-JP" sz="1800" kern="0" dirty="0">
                <a:solidFill>
                  <a:schemeClr val="tx1"/>
                </a:solidFill>
                <a:latin typeface="+mn-ea"/>
                <a:ea typeface="+mn-ea"/>
                <a:cs typeface="Helvetica" panose="020B0604020202020204" pitchFamily="34" charset="0"/>
              </a:rPr>
              <a:t>2001</a:t>
            </a:r>
            <a:r>
              <a:rPr lang="ja-JP" altLang="en-US" sz="1800" kern="0" dirty="0">
                <a:solidFill>
                  <a:schemeClr val="tx1"/>
                </a:solidFill>
                <a:latin typeface="+mn-ea"/>
                <a:ea typeface="+mn-ea"/>
                <a:cs typeface="Helvetica" panose="020B0604020202020204" pitchFamily="34" charset="0"/>
              </a:rPr>
              <a:t>年から運用が開始された厚生労働省が管轄する企業型年金制度で、信頼性や安全性が高く、</a:t>
            </a:r>
            <a:r>
              <a:rPr lang="en-US" altLang="ja-JP" sz="1800" kern="0" dirty="0">
                <a:solidFill>
                  <a:schemeClr val="tx1"/>
                </a:solidFill>
                <a:latin typeface="+mn-ea"/>
                <a:ea typeface="+mn-ea"/>
                <a:cs typeface="Helvetica" panose="020B0604020202020204" pitchFamily="34" charset="0"/>
              </a:rPr>
              <a:t>930</a:t>
            </a:r>
            <a:r>
              <a:rPr lang="ja-JP" altLang="en-US" sz="1800" kern="0" dirty="0">
                <a:solidFill>
                  <a:schemeClr val="tx1"/>
                </a:solidFill>
                <a:latin typeface="+mn-ea"/>
                <a:ea typeface="+mn-ea"/>
                <a:cs typeface="Helvetica" panose="020B0604020202020204" pitchFamily="34" charset="0"/>
              </a:rPr>
              <a:t>万人が加入する任意退職金制度です。個人運用である</a:t>
            </a:r>
            <a:r>
              <a:rPr lang="en-US" altLang="ja-JP" sz="1800" b="0" i="0" dirty="0" err="1">
                <a:solidFill>
                  <a:schemeClr val="tx1"/>
                </a:solidFill>
                <a:effectLst/>
                <a:latin typeface="+mn-ea"/>
                <a:ea typeface="+mn-ea"/>
              </a:rPr>
              <a:t>iDeCo</a:t>
            </a:r>
            <a:r>
              <a:rPr lang="ja-JP" altLang="en-US" sz="1800" b="0" i="0" dirty="0">
                <a:solidFill>
                  <a:schemeClr val="tx1"/>
                </a:solidFill>
                <a:effectLst/>
                <a:latin typeface="+mn-ea"/>
                <a:ea typeface="+mn-ea"/>
              </a:rPr>
              <a:t>（イデコ）の企業版だと考えれば良いでしょう。</a:t>
            </a:r>
            <a:endParaRPr lang="en-US" altLang="ja-JP" sz="1800" kern="0" dirty="0">
              <a:solidFill>
                <a:schemeClr val="tx1"/>
              </a:solidFill>
              <a:latin typeface="+mn-ea"/>
              <a:ea typeface="+mn-ea"/>
              <a:cs typeface="Helvetica" panose="020B0604020202020204" pitchFamily="34" charset="0"/>
            </a:endParaRPr>
          </a:p>
          <a:p>
            <a:pPr algn="l">
              <a:lnSpc>
                <a:spcPts val="2000"/>
              </a:lnSpc>
            </a:pP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b="0" i="0" dirty="0">
                <a:solidFill>
                  <a:schemeClr val="tx1"/>
                </a:solidFill>
                <a:effectLst/>
                <a:latin typeface="+mn-ea"/>
                <a:ea typeface="+mn-ea"/>
              </a:rPr>
              <a:t>　企業型確定拠出年金の掛け金の上限額は最大年間</a:t>
            </a:r>
            <a:r>
              <a:rPr lang="en-US" altLang="ja-JP" sz="1800" b="0" i="0" dirty="0">
                <a:solidFill>
                  <a:schemeClr val="tx1"/>
                </a:solidFill>
                <a:effectLst/>
                <a:latin typeface="+mn-ea"/>
                <a:ea typeface="+mn-ea"/>
              </a:rPr>
              <a:t>660,000</a:t>
            </a:r>
            <a:r>
              <a:rPr lang="ja-JP" altLang="en-US" sz="1800" b="0" i="0" dirty="0">
                <a:solidFill>
                  <a:schemeClr val="tx1"/>
                </a:solidFill>
                <a:effectLst/>
                <a:latin typeface="+mn-ea"/>
                <a:ea typeface="+mn-ea"/>
              </a:rPr>
              <a:t>万円（毎月</a:t>
            </a:r>
            <a:r>
              <a:rPr lang="en-US" altLang="ja-JP" sz="1800" b="0" i="0" dirty="0">
                <a:solidFill>
                  <a:schemeClr val="tx1"/>
                </a:solidFill>
                <a:effectLst/>
                <a:latin typeface="+mn-ea"/>
                <a:ea typeface="+mn-ea"/>
              </a:rPr>
              <a:t>55,000</a:t>
            </a:r>
            <a:r>
              <a:rPr lang="ja-JP" altLang="en-US" sz="1800" b="0" i="0" dirty="0">
                <a:solidFill>
                  <a:schemeClr val="tx1"/>
                </a:solidFill>
                <a:effectLst/>
                <a:latin typeface="+mn-ea"/>
                <a:ea typeface="+mn-ea"/>
              </a:rPr>
              <a:t>が上限）で、個人型の最大</a:t>
            </a:r>
            <a:r>
              <a:rPr lang="en-US" altLang="ja-JP" sz="1800" b="0" i="0" dirty="0">
                <a:solidFill>
                  <a:schemeClr val="tx1"/>
                </a:solidFill>
                <a:effectLst/>
                <a:latin typeface="+mn-ea"/>
                <a:ea typeface="+mn-ea"/>
              </a:rPr>
              <a:t>276,000</a:t>
            </a:r>
            <a:r>
              <a:rPr lang="ja-JP" altLang="en-US" sz="1800" dirty="0">
                <a:solidFill>
                  <a:schemeClr val="tx1"/>
                </a:solidFill>
                <a:latin typeface="+mn-ea"/>
                <a:ea typeface="+mn-ea"/>
              </a:rPr>
              <a:t>円（</a:t>
            </a:r>
            <a:r>
              <a:rPr lang="ja-JP" altLang="en-US" sz="1800" b="0" i="0" dirty="0">
                <a:solidFill>
                  <a:schemeClr val="tx1"/>
                </a:solidFill>
                <a:effectLst/>
                <a:latin typeface="+mn-ea"/>
                <a:ea typeface="+mn-ea"/>
              </a:rPr>
              <a:t>毎月</a:t>
            </a:r>
            <a:r>
              <a:rPr lang="en-US" altLang="ja-JP" sz="1800" dirty="0">
                <a:solidFill>
                  <a:schemeClr val="tx1"/>
                </a:solidFill>
                <a:latin typeface="+mn-ea"/>
                <a:ea typeface="+mn-ea"/>
              </a:rPr>
              <a:t>23</a:t>
            </a:r>
            <a:r>
              <a:rPr lang="en-US" altLang="ja-JP" sz="1800" b="0" i="0" dirty="0">
                <a:solidFill>
                  <a:schemeClr val="tx1"/>
                </a:solidFill>
                <a:effectLst/>
                <a:latin typeface="+mn-ea"/>
                <a:ea typeface="+mn-ea"/>
              </a:rPr>
              <a:t>,000</a:t>
            </a:r>
            <a:r>
              <a:rPr lang="ja-JP" altLang="en-US" sz="1800" b="0" i="0" dirty="0">
                <a:solidFill>
                  <a:schemeClr val="tx1"/>
                </a:solidFill>
                <a:effectLst/>
                <a:latin typeface="+mn-ea"/>
                <a:ea typeface="+mn-ea"/>
              </a:rPr>
              <a:t>が上限）と比較しても高く、節税のメリットを多く享受できることが最大の特徴です。</a:t>
            </a:r>
            <a:endParaRPr lang="en-US" altLang="ja-JP" sz="1800" b="0" i="0" dirty="0">
              <a:solidFill>
                <a:schemeClr val="tx1"/>
              </a:solidFill>
              <a:effectLst/>
              <a:latin typeface="+mn-ea"/>
              <a:ea typeface="+mn-ea"/>
            </a:endParaRPr>
          </a:p>
          <a:p>
            <a:pPr>
              <a:lnSpc>
                <a:spcPts val="2000"/>
              </a:lnSpc>
            </a:pPr>
            <a:endParaRPr lang="en-US" altLang="ja-JP" sz="1800" dirty="0">
              <a:solidFill>
                <a:schemeClr val="tx1"/>
              </a:solidFill>
              <a:latin typeface="+mn-ea"/>
              <a:ea typeface="+mn-ea"/>
            </a:endParaRPr>
          </a:p>
          <a:p>
            <a:pPr>
              <a:lnSpc>
                <a:spcPts val="2000"/>
              </a:lnSpc>
            </a:pPr>
            <a:r>
              <a:rPr lang="ja-JP" altLang="en-US" sz="1800" b="0" i="0" dirty="0">
                <a:solidFill>
                  <a:schemeClr val="tx1"/>
                </a:solidFill>
                <a:effectLst/>
                <a:latin typeface="+mn-ea"/>
                <a:ea typeface="+mn-ea"/>
              </a:rPr>
              <a:t>　掛金は企業側が負担するものの、運用は企業では行わない為、万が一、企業側が破綻した場合でも積み立てた年金には影響がないので安全です。</a:t>
            </a:r>
            <a:endParaRPr lang="ja-JP" altLang="ja-JP" sz="1800" kern="100" dirty="0">
              <a:effectLst/>
              <a:latin typeface="+mn-ea"/>
              <a:ea typeface="+mn-ea"/>
              <a:cs typeface="Times New Roman" panose="02020603050405020304" pitchFamily="18" charset="0"/>
            </a:endParaRPr>
          </a:p>
        </p:txBody>
      </p:sp>
      <p:sp>
        <p:nvSpPr>
          <p:cNvPr id="5" name="タイトル 1">
            <a:extLst>
              <a:ext uri="{FF2B5EF4-FFF2-40B4-BE49-F238E27FC236}">
                <a16:creationId xmlns:a16="http://schemas.microsoft.com/office/drawing/2014/main" id="{AFC15532-833E-205F-AE43-7ECE70362D10}"/>
              </a:ext>
            </a:extLst>
          </p:cNvPr>
          <p:cNvSpPr txBox="1">
            <a:spLocks/>
          </p:cNvSpPr>
          <p:nvPr/>
        </p:nvSpPr>
        <p:spPr>
          <a:xfrm>
            <a:off x="696286" y="286872"/>
            <a:ext cx="11011974" cy="1828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ctr"/>
            <a:r>
              <a:rPr lang="ja-JP" altLang="ja-JP" sz="2800" kern="0" dirty="0">
                <a:solidFill>
                  <a:schemeClr val="tx1"/>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不沈船企業</a:t>
            </a:r>
            <a:r>
              <a:rPr lang="ja-JP" altLang="ja-JP" sz="2800" kern="0" dirty="0">
                <a:solidFill>
                  <a:schemeClr val="tx1"/>
                </a:solidFill>
                <a:latin typeface="+mn-ea"/>
                <a:ea typeface="+mn-ea"/>
                <a:cs typeface="Helvetica" panose="020B0604020202020204" pitchFamily="34" charset="0"/>
              </a:rPr>
              <a:t>の</a:t>
            </a:r>
            <a:r>
              <a:rPr lang="ja-JP" altLang="en-US" sz="2800" kern="0" dirty="0">
                <a:solidFill>
                  <a:schemeClr val="tx1"/>
                </a:solidFill>
                <a:effectLst/>
                <a:latin typeface="+mn-ea"/>
                <a:ea typeface="+mn-ea"/>
                <a:cs typeface="Helvetica" panose="020B0604020202020204" pitchFamily="34" charset="0"/>
              </a:rPr>
              <a:t>メリット</a:t>
            </a:r>
            <a:r>
              <a:rPr lang="ja-JP" altLang="ja-JP" sz="2800" kern="0" dirty="0">
                <a:solidFill>
                  <a:schemeClr val="tx1"/>
                </a:solidFill>
                <a:effectLst/>
                <a:latin typeface="+mn-ea"/>
                <a:ea typeface="+mn-ea"/>
                <a:cs typeface="Helvetica" panose="020B0604020202020204" pitchFamily="34" charset="0"/>
              </a:rPr>
              <a:t>】</a:t>
            </a:r>
            <a:br>
              <a:rPr lang="en-US" altLang="ja-JP" sz="3000" kern="0" dirty="0">
                <a:solidFill>
                  <a:schemeClr val="tx1"/>
                </a:solidFill>
                <a:latin typeface="+mn-ea"/>
                <a:ea typeface="+mn-ea"/>
                <a:cs typeface="Helvetica" panose="020B0604020202020204" pitchFamily="34" charset="0"/>
              </a:rPr>
            </a:br>
            <a:br>
              <a:rPr lang="ja-JP" altLang="ja-JP" sz="2800" kern="100" dirty="0">
                <a:solidFill>
                  <a:schemeClr val="tx1"/>
                </a:solidFill>
                <a:latin typeface="+mn-ea"/>
                <a:ea typeface="+mn-ea"/>
                <a:cs typeface="Times New Roman" panose="02020603050405020304" pitchFamily="18" charset="0"/>
              </a:rPr>
            </a:br>
            <a:r>
              <a:rPr lang="ja-JP" altLang="en-US" sz="4400" kern="100" dirty="0">
                <a:solidFill>
                  <a:schemeClr val="tx1"/>
                </a:solidFill>
                <a:latin typeface="+mn-ea"/>
                <a:ea typeface="+mn-ea"/>
                <a:cs typeface="Times New Roman" panose="02020603050405020304" pitchFamily="18" charset="0"/>
              </a:rPr>
              <a:t>④</a:t>
            </a:r>
            <a:r>
              <a:rPr lang="ja-JP" altLang="en-US" sz="4400" kern="0" dirty="0">
                <a:solidFill>
                  <a:schemeClr val="tx1"/>
                </a:solidFill>
                <a:latin typeface="+mn-ea"/>
                <a:ea typeface="+mn-ea"/>
                <a:cs typeface="Helvetica" panose="020B0604020202020204" pitchFamily="34" charset="0"/>
              </a:rPr>
              <a:t>老後のお金の心配がない</a:t>
            </a:r>
            <a:r>
              <a:rPr lang="ja-JP" altLang="ja-JP" sz="4400" kern="0" dirty="0">
                <a:solidFill>
                  <a:schemeClr val="tx1"/>
                </a:solidFill>
                <a:latin typeface="+mn-ea"/>
                <a:ea typeface="+mn-ea"/>
                <a:cs typeface="Helvetica" panose="020B0604020202020204" pitchFamily="34" charset="0"/>
              </a:rPr>
              <a:t>会社</a:t>
            </a:r>
            <a:r>
              <a:rPr lang="ja-JP" altLang="en-US" sz="4400" kern="0" dirty="0">
                <a:solidFill>
                  <a:schemeClr val="tx1"/>
                </a:solidFill>
                <a:latin typeface="+mn-ea"/>
                <a:ea typeface="+mn-ea"/>
                <a:cs typeface="Helvetica" panose="020B0604020202020204" pitchFamily="34" charset="0"/>
              </a:rPr>
              <a:t>になります</a:t>
            </a:r>
            <a:endParaRPr lang="ja-JP" altLang="ja-JP" sz="4400" kern="100" dirty="0">
              <a:solidFill>
                <a:schemeClr val="tx1"/>
              </a:solidFill>
              <a:latin typeface="+mn-ea"/>
              <a:ea typeface="+mn-ea"/>
              <a:cs typeface="Times New Roman" panose="02020603050405020304" pitchFamily="18" charset="0"/>
            </a:endParaRPr>
          </a:p>
        </p:txBody>
      </p:sp>
      <p:pic>
        <p:nvPicPr>
          <p:cNvPr id="5122" name="Picture 2" descr="企業型確定拠出年金の仕組み 拠出　企業があらかじめ定めた金額を毎月支払います。運用　運用商品は従業員が自由に選びます。受給　60歳以降、年金または一時金(併用可)で受け取ります。">
            <a:extLst>
              <a:ext uri="{FF2B5EF4-FFF2-40B4-BE49-F238E27FC236}">
                <a16:creationId xmlns:a16="http://schemas.microsoft.com/office/drawing/2014/main" id="{44FDCCA8-E518-22DC-C301-ABE068A5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517" y="5079687"/>
            <a:ext cx="3253983" cy="1640937"/>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725250B3-2051-2712-DC65-03C5EBDB3F7D}"/>
              </a:ext>
            </a:extLst>
          </p:cNvPr>
          <p:cNvPicPr>
            <a:picLocks noChangeAspect="1"/>
          </p:cNvPicPr>
          <p:nvPr/>
        </p:nvPicPr>
        <p:blipFill>
          <a:blip r:embed="rId3"/>
          <a:stretch>
            <a:fillRect/>
          </a:stretch>
        </p:blipFill>
        <p:spPr>
          <a:xfrm>
            <a:off x="1294551" y="5248275"/>
            <a:ext cx="6534150" cy="1314450"/>
          </a:xfrm>
          <a:prstGeom prst="rect">
            <a:avLst/>
          </a:prstGeom>
        </p:spPr>
      </p:pic>
    </p:spTree>
    <p:extLst>
      <p:ext uri="{BB962C8B-B14F-4D97-AF65-F5344CB8AC3E}">
        <p14:creationId xmlns:p14="http://schemas.microsoft.com/office/powerpoint/2010/main" val="351309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スライド番号プレースホルダー 1">
            <a:extLst>
              <a:ext uri="{FF2B5EF4-FFF2-40B4-BE49-F238E27FC236}">
                <a16:creationId xmlns:a16="http://schemas.microsoft.com/office/drawing/2014/main" id="{9B6142B0-EC35-5401-EB38-5ADD0A7DE1D4}"/>
              </a:ext>
            </a:extLst>
          </p:cNvPr>
          <p:cNvSpPr>
            <a:spLocks noGrp="1"/>
          </p:cNvSpPr>
          <p:nvPr>
            <p:ph type="sldNum" sz="quarter" idx="12"/>
          </p:nvPr>
        </p:nvSpPr>
        <p:spPr/>
        <p:txBody>
          <a:bodyPr/>
          <a:lstStyle/>
          <a:p>
            <a:pPr rtl="0"/>
            <a:fld id="{3A98EE3D-8CD1-4C3F-BD1C-C98C9596463C}" type="slidenum">
              <a:rPr lang="en-US" smtClean="0"/>
              <a:t>17</a:t>
            </a:fld>
            <a:endParaRPr lang="en-US" dirty="0"/>
          </a:p>
        </p:txBody>
      </p:sp>
      <p:sp>
        <p:nvSpPr>
          <p:cNvPr id="4" name="タイトル 1">
            <a:extLst>
              <a:ext uri="{FF2B5EF4-FFF2-40B4-BE49-F238E27FC236}">
                <a16:creationId xmlns:a16="http://schemas.microsoft.com/office/drawing/2014/main" id="{2DB309AB-D937-6B41-D346-692D33414974}"/>
              </a:ext>
            </a:extLst>
          </p:cNvPr>
          <p:cNvSpPr txBox="1">
            <a:spLocks/>
          </p:cNvSpPr>
          <p:nvPr/>
        </p:nvSpPr>
        <p:spPr>
          <a:xfrm>
            <a:off x="1097280" y="2252887"/>
            <a:ext cx="10610980" cy="24894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運用する商品の中から自由に選ぶことができますが、基本的には海外の特にアメリカの投資信託が一番運用成績が良く</a:t>
            </a:r>
            <a:r>
              <a:rPr lang="en-US" altLang="ja-JP" sz="1800" kern="0" dirty="0">
                <a:solidFill>
                  <a:srgbClr val="000000"/>
                </a:solidFill>
                <a:effectLst/>
                <a:latin typeface="+mn-ea"/>
                <a:ea typeface="+mn-ea"/>
                <a:cs typeface="Helvetica" panose="020B0604020202020204" pitchFamily="34" charset="0"/>
              </a:rPr>
              <a:t>2023</a:t>
            </a:r>
            <a:r>
              <a:rPr lang="ja-JP" altLang="en-US" sz="1800" kern="0" dirty="0">
                <a:solidFill>
                  <a:srgbClr val="000000"/>
                </a:solidFill>
                <a:effectLst/>
                <a:latin typeface="+mn-ea"/>
                <a:ea typeface="+mn-ea"/>
                <a:cs typeface="Helvetica" panose="020B0604020202020204" pitchFamily="34" charset="0"/>
              </a:rPr>
              <a:t>年までの過去</a:t>
            </a:r>
            <a:r>
              <a:rPr lang="en-US" altLang="ja-JP" sz="1800" kern="0" dirty="0">
                <a:solidFill>
                  <a:srgbClr val="000000"/>
                </a:solidFill>
                <a:effectLst/>
                <a:latin typeface="+mn-ea"/>
                <a:ea typeface="+mn-ea"/>
                <a:cs typeface="Helvetica" panose="020B0604020202020204" pitchFamily="34" charset="0"/>
              </a:rPr>
              <a:t>50</a:t>
            </a:r>
            <a:r>
              <a:rPr lang="ja-JP" altLang="en-US" sz="1800" kern="0" dirty="0">
                <a:solidFill>
                  <a:srgbClr val="000000"/>
                </a:solidFill>
                <a:effectLst/>
                <a:latin typeface="+mn-ea"/>
                <a:ea typeface="+mn-ea"/>
                <a:cs typeface="Helvetica" panose="020B0604020202020204" pitchFamily="34" charset="0"/>
              </a:rPr>
              <a:t>年間でアメリカの</a:t>
            </a:r>
            <a:r>
              <a:rPr lang="en-US" altLang="ja-JP" sz="1800" kern="0" dirty="0">
                <a:solidFill>
                  <a:srgbClr val="000000"/>
                </a:solidFill>
                <a:effectLst/>
                <a:latin typeface="+mn-ea"/>
                <a:ea typeface="+mn-ea"/>
                <a:cs typeface="Helvetica" panose="020B0604020202020204" pitchFamily="34" charset="0"/>
              </a:rPr>
              <a:t>S</a:t>
            </a:r>
            <a:r>
              <a:rPr lang="ja-JP" altLang="en-US" sz="1800" kern="0" dirty="0">
                <a:solidFill>
                  <a:srgbClr val="000000"/>
                </a:solidFill>
                <a:effectLst/>
                <a:latin typeface="+mn-ea"/>
                <a:ea typeface="+mn-ea"/>
                <a:cs typeface="Helvetica" panose="020B0604020202020204" pitchFamily="34" charset="0"/>
              </a:rPr>
              <a:t>＆</a:t>
            </a:r>
            <a:r>
              <a:rPr lang="en-US" altLang="ja-JP" sz="1800" kern="0" dirty="0">
                <a:solidFill>
                  <a:srgbClr val="000000"/>
                </a:solidFill>
                <a:effectLst/>
                <a:latin typeface="+mn-ea"/>
                <a:ea typeface="+mn-ea"/>
                <a:cs typeface="Helvetica" panose="020B0604020202020204" pitchFamily="34" charset="0"/>
              </a:rPr>
              <a:t>P</a:t>
            </a:r>
            <a:r>
              <a:rPr lang="en-US" altLang="ja-JP" sz="1800" kern="0" dirty="0">
                <a:solidFill>
                  <a:srgbClr val="000000"/>
                </a:solidFill>
                <a:latin typeface="+mn-ea"/>
                <a:ea typeface="+mn-ea"/>
                <a:cs typeface="Helvetica" panose="020B0604020202020204" pitchFamily="34" charset="0"/>
              </a:rPr>
              <a:t>500</a:t>
            </a:r>
            <a:r>
              <a:rPr lang="ja-JP" altLang="en-US" sz="1800" kern="0" dirty="0">
                <a:solidFill>
                  <a:srgbClr val="000000"/>
                </a:solidFill>
                <a:latin typeface="+mn-ea"/>
                <a:ea typeface="+mn-ea"/>
                <a:cs typeface="Helvetica" panose="020B0604020202020204" pitchFamily="34" charset="0"/>
              </a:rPr>
              <a:t>（スタンダード・アンド・プアーズ</a:t>
            </a:r>
            <a:r>
              <a:rPr lang="en-US" altLang="ja-JP" sz="1800" kern="0" dirty="0">
                <a:solidFill>
                  <a:srgbClr val="000000"/>
                </a:solidFill>
                <a:latin typeface="+mn-ea"/>
                <a:ea typeface="+mn-ea"/>
                <a:cs typeface="Helvetica" panose="020B0604020202020204" pitchFamily="34" charset="0"/>
              </a:rPr>
              <a:t>500</a:t>
            </a:r>
            <a:r>
              <a:rPr lang="ja-JP" altLang="en-US" sz="1800" kern="0" dirty="0">
                <a:solidFill>
                  <a:srgbClr val="000000"/>
                </a:solidFill>
                <a:latin typeface="+mn-ea"/>
                <a:ea typeface="+mn-ea"/>
                <a:cs typeface="Helvetica" panose="020B0604020202020204" pitchFamily="34" charset="0"/>
              </a:rPr>
              <a:t>種指数）での運用結果は</a:t>
            </a:r>
            <a:r>
              <a:rPr lang="en-US" altLang="ja-JP" sz="1800" kern="0" dirty="0">
                <a:solidFill>
                  <a:srgbClr val="000000"/>
                </a:solidFill>
                <a:latin typeface="+mn-ea"/>
                <a:ea typeface="+mn-ea"/>
                <a:cs typeface="Helvetica" panose="020B0604020202020204" pitchFamily="34" charset="0"/>
              </a:rPr>
              <a:t>8.42</a:t>
            </a:r>
            <a:r>
              <a:rPr lang="ja-JP" altLang="en-US" sz="1800" kern="0" dirty="0">
                <a:solidFill>
                  <a:srgbClr val="000000"/>
                </a:solidFill>
                <a:latin typeface="+mn-ea"/>
                <a:ea typeface="+mn-ea"/>
                <a:cs typeface="Helvetica" panose="020B0604020202020204" pitchFamily="34" charset="0"/>
              </a:rPr>
              <a:t>％です。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年利</a:t>
            </a:r>
            <a:r>
              <a:rPr lang="en-US" altLang="ja-JP" sz="1800" kern="0" dirty="0">
                <a:solidFill>
                  <a:srgbClr val="000000"/>
                </a:solidFill>
                <a:effectLst/>
                <a:latin typeface="+mn-ea"/>
                <a:ea typeface="+mn-ea"/>
                <a:cs typeface="Helvetica" panose="020B0604020202020204" pitchFamily="34" charset="0"/>
              </a:rPr>
              <a:t>8</a:t>
            </a:r>
            <a:r>
              <a:rPr lang="ja-JP" altLang="en-US" sz="1800" kern="0" dirty="0">
                <a:solidFill>
                  <a:srgbClr val="000000"/>
                </a:solidFill>
                <a:effectLst/>
                <a:latin typeface="+mn-ea"/>
                <a:ea typeface="+mn-ea"/>
                <a:cs typeface="Helvetica" panose="020B0604020202020204" pitchFamily="34" charset="0"/>
              </a:rPr>
              <a:t>％で月額</a:t>
            </a:r>
            <a:r>
              <a:rPr lang="en-US" altLang="ja-JP" sz="1800" kern="0" dirty="0">
                <a:solidFill>
                  <a:srgbClr val="000000"/>
                </a:solidFill>
                <a:effectLst/>
                <a:latin typeface="+mn-ea"/>
                <a:ea typeface="+mn-ea"/>
                <a:cs typeface="Helvetica" panose="020B0604020202020204" pitchFamily="34" charset="0"/>
              </a:rPr>
              <a:t>55,000</a:t>
            </a:r>
            <a:r>
              <a:rPr lang="ja-JP" altLang="en-US" sz="1800" kern="0" dirty="0">
                <a:solidFill>
                  <a:srgbClr val="000000"/>
                </a:solidFill>
                <a:effectLst/>
                <a:latin typeface="+mn-ea"/>
                <a:ea typeface="+mn-ea"/>
                <a:cs typeface="Helvetica" panose="020B0604020202020204" pitchFamily="34" charset="0"/>
              </a:rPr>
              <a:t>円で運用した場合　</a:t>
            </a:r>
            <a:r>
              <a:rPr lang="en-US" altLang="ja-JP" sz="1800" kern="0" dirty="0">
                <a:solidFill>
                  <a:srgbClr val="000000"/>
                </a:solidFill>
                <a:latin typeface="+mn-ea"/>
                <a:ea typeface="+mn-ea"/>
                <a:cs typeface="Helvetica" panose="020B0604020202020204" pitchFamily="34" charset="0"/>
              </a:rPr>
              <a:t>30</a:t>
            </a:r>
            <a:r>
              <a:rPr lang="ja-JP" altLang="en-US" sz="1800" kern="0" dirty="0">
                <a:solidFill>
                  <a:srgbClr val="000000"/>
                </a:solidFill>
                <a:latin typeface="+mn-ea"/>
                <a:ea typeface="+mn-ea"/>
                <a:cs typeface="Helvetica" panose="020B0604020202020204" pitchFamily="34" charset="0"/>
              </a:rPr>
              <a:t>年後の元本は</a:t>
            </a:r>
            <a:r>
              <a:rPr lang="en-US" altLang="ja-JP" sz="1800" kern="0" dirty="0">
                <a:solidFill>
                  <a:srgbClr val="000000"/>
                </a:solidFill>
                <a:latin typeface="+mn-ea"/>
                <a:ea typeface="+mn-ea"/>
                <a:cs typeface="Helvetica" panose="020B0604020202020204" pitchFamily="34" charset="0"/>
              </a:rPr>
              <a:t>19,800,000</a:t>
            </a:r>
            <a:r>
              <a:rPr lang="ja-JP" altLang="en-US" sz="1800" kern="0" dirty="0">
                <a:solidFill>
                  <a:srgbClr val="000000"/>
                </a:solidFill>
                <a:latin typeface="+mn-ea"/>
                <a:ea typeface="+mn-ea"/>
                <a:cs typeface="Helvetica" panose="020B0604020202020204" pitchFamily="34" charset="0"/>
              </a:rPr>
              <a:t>円でトータルでは約</a:t>
            </a:r>
            <a:r>
              <a:rPr lang="en-US" altLang="ja-JP" sz="1800" kern="0" dirty="0">
                <a:solidFill>
                  <a:srgbClr val="000000"/>
                </a:solidFill>
                <a:latin typeface="+mn-ea"/>
                <a:ea typeface="+mn-ea"/>
                <a:cs typeface="Helvetica" panose="020B0604020202020204" pitchFamily="34" charset="0"/>
              </a:rPr>
              <a:t>82,000,000</a:t>
            </a:r>
            <a:r>
              <a:rPr lang="ja-JP" altLang="en-US" sz="1800" kern="0" dirty="0">
                <a:solidFill>
                  <a:srgbClr val="000000"/>
                </a:solidFill>
                <a:latin typeface="+mn-ea"/>
                <a:ea typeface="+mn-ea"/>
                <a:cs typeface="Helvetica" panose="020B0604020202020204" pitchFamily="34" charset="0"/>
              </a:rPr>
              <a:t>円</a:t>
            </a:r>
            <a:endParaRPr lang="en-US" altLang="ja-JP" sz="1800" kern="0" dirty="0">
              <a:solidFill>
                <a:srgbClr val="000000"/>
              </a:solidFill>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年利</a:t>
            </a:r>
            <a:r>
              <a:rPr lang="en-US" altLang="ja-JP" sz="1800" kern="0" dirty="0">
                <a:solidFill>
                  <a:srgbClr val="000000"/>
                </a:solidFill>
                <a:effectLst/>
                <a:latin typeface="+mn-ea"/>
                <a:ea typeface="+mn-ea"/>
                <a:cs typeface="Helvetica" panose="020B0604020202020204" pitchFamily="34" charset="0"/>
              </a:rPr>
              <a:t>4</a:t>
            </a:r>
            <a:r>
              <a:rPr lang="ja-JP" altLang="en-US" sz="1800" kern="0" dirty="0">
                <a:solidFill>
                  <a:srgbClr val="000000"/>
                </a:solidFill>
                <a:effectLst/>
                <a:latin typeface="+mn-ea"/>
                <a:ea typeface="+mn-ea"/>
                <a:cs typeface="Helvetica" panose="020B0604020202020204" pitchFamily="34" charset="0"/>
              </a:rPr>
              <a:t>％で月額</a:t>
            </a:r>
            <a:r>
              <a:rPr lang="en-US" altLang="ja-JP" sz="1800" kern="0" dirty="0">
                <a:solidFill>
                  <a:srgbClr val="000000"/>
                </a:solidFill>
                <a:effectLst/>
                <a:latin typeface="+mn-ea"/>
                <a:ea typeface="+mn-ea"/>
                <a:cs typeface="Helvetica" panose="020B0604020202020204" pitchFamily="34" charset="0"/>
              </a:rPr>
              <a:t>55,000</a:t>
            </a:r>
            <a:r>
              <a:rPr lang="ja-JP" altLang="en-US" sz="1800" kern="0" dirty="0">
                <a:solidFill>
                  <a:srgbClr val="000000"/>
                </a:solidFill>
                <a:effectLst/>
                <a:latin typeface="+mn-ea"/>
                <a:ea typeface="+mn-ea"/>
                <a:cs typeface="Helvetica" panose="020B0604020202020204" pitchFamily="34" charset="0"/>
              </a:rPr>
              <a:t>円で運用した場合　</a:t>
            </a:r>
            <a:r>
              <a:rPr lang="en-US" altLang="ja-JP" sz="1800" kern="0" dirty="0">
                <a:solidFill>
                  <a:srgbClr val="000000"/>
                </a:solidFill>
                <a:latin typeface="+mn-ea"/>
                <a:ea typeface="+mn-ea"/>
                <a:cs typeface="Helvetica" panose="020B0604020202020204" pitchFamily="34" charset="0"/>
              </a:rPr>
              <a:t>30</a:t>
            </a:r>
            <a:r>
              <a:rPr lang="ja-JP" altLang="en-US" sz="1800" kern="0" dirty="0">
                <a:solidFill>
                  <a:srgbClr val="000000"/>
                </a:solidFill>
                <a:latin typeface="+mn-ea"/>
                <a:ea typeface="+mn-ea"/>
                <a:cs typeface="Helvetica" panose="020B0604020202020204" pitchFamily="34" charset="0"/>
              </a:rPr>
              <a:t>年後の元本は</a:t>
            </a:r>
            <a:r>
              <a:rPr lang="en-US" altLang="ja-JP" sz="1800" kern="0" dirty="0">
                <a:solidFill>
                  <a:srgbClr val="000000"/>
                </a:solidFill>
                <a:latin typeface="+mn-ea"/>
                <a:ea typeface="+mn-ea"/>
                <a:cs typeface="Helvetica" panose="020B0604020202020204" pitchFamily="34" charset="0"/>
              </a:rPr>
              <a:t>19,800,000</a:t>
            </a:r>
            <a:r>
              <a:rPr lang="ja-JP" altLang="en-US" sz="1800" kern="0" dirty="0">
                <a:solidFill>
                  <a:srgbClr val="000000"/>
                </a:solidFill>
                <a:latin typeface="+mn-ea"/>
                <a:ea typeface="+mn-ea"/>
                <a:cs typeface="Helvetica" panose="020B0604020202020204" pitchFamily="34" charset="0"/>
              </a:rPr>
              <a:t>円でトータルでは約</a:t>
            </a:r>
            <a:r>
              <a:rPr lang="en-US" altLang="ja-JP" sz="1800" kern="0" dirty="0">
                <a:solidFill>
                  <a:srgbClr val="000000"/>
                </a:solidFill>
                <a:latin typeface="+mn-ea"/>
                <a:ea typeface="+mn-ea"/>
                <a:cs typeface="Helvetica" panose="020B0604020202020204" pitchFamily="34" charset="0"/>
              </a:rPr>
              <a:t>38,000,000</a:t>
            </a:r>
            <a:r>
              <a:rPr lang="ja-JP" altLang="en-US" sz="1800" kern="0" dirty="0">
                <a:solidFill>
                  <a:srgbClr val="000000"/>
                </a:solidFill>
                <a:latin typeface="+mn-ea"/>
                <a:ea typeface="+mn-ea"/>
                <a:cs typeface="Helvetica" panose="020B0604020202020204" pitchFamily="34" charset="0"/>
              </a:rPr>
              <a:t>円</a:t>
            </a:r>
            <a:endParaRPr lang="ja-JP" altLang="ja-JP" sz="1800" kern="100" dirty="0">
              <a:effectLst/>
              <a:latin typeface="+mn-ea"/>
              <a:ea typeface="+mn-ea"/>
              <a:cs typeface="Times New Roman" panose="02020603050405020304" pitchFamily="18"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年利</a:t>
            </a:r>
            <a:r>
              <a:rPr lang="en-US" altLang="ja-JP" sz="1800" kern="0" dirty="0">
                <a:solidFill>
                  <a:srgbClr val="000000"/>
                </a:solidFill>
                <a:latin typeface="+mn-ea"/>
                <a:ea typeface="+mn-ea"/>
                <a:cs typeface="Helvetica" panose="020B0604020202020204" pitchFamily="34" charset="0"/>
              </a:rPr>
              <a:t>1</a:t>
            </a:r>
            <a:r>
              <a:rPr lang="ja-JP" altLang="en-US" sz="1800" kern="0" dirty="0">
                <a:solidFill>
                  <a:srgbClr val="000000"/>
                </a:solidFill>
                <a:effectLst/>
                <a:latin typeface="+mn-ea"/>
                <a:ea typeface="+mn-ea"/>
                <a:cs typeface="Helvetica" panose="020B0604020202020204" pitchFamily="34" charset="0"/>
              </a:rPr>
              <a:t>％で月額</a:t>
            </a:r>
            <a:r>
              <a:rPr lang="en-US" altLang="ja-JP" sz="1800" kern="0" dirty="0">
                <a:solidFill>
                  <a:srgbClr val="000000"/>
                </a:solidFill>
                <a:effectLst/>
                <a:latin typeface="+mn-ea"/>
                <a:ea typeface="+mn-ea"/>
                <a:cs typeface="Helvetica" panose="020B0604020202020204" pitchFamily="34" charset="0"/>
              </a:rPr>
              <a:t>55,000</a:t>
            </a:r>
            <a:r>
              <a:rPr lang="ja-JP" altLang="en-US" sz="1800" kern="0" dirty="0">
                <a:solidFill>
                  <a:srgbClr val="000000"/>
                </a:solidFill>
                <a:effectLst/>
                <a:latin typeface="+mn-ea"/>
                <a:ea typeface="+mn-ea"/>
                <a:cs typeface="Helvetica" panose="020B0604020202020204" pitchFamily="34" charset="0"/>
              </a:rPr>
              <a:t>円で運用した場合　</a:t>
            </a:r>
            <a:r>
              <a:rPr lang="en-US" altLang="ja-JP" sz="1800" kern="0" dirty="0">
                <a:solidFill>
                  <a:srgbClr val="000000"/>
                </a:solidFill>
                <a:latin typeface="+mn-ea"/>
                <a:ea typeface="+mn-ea"/>
                <a:cs typeface="Helvetica" panose="020B0604020202020204" pitchFamily="34" charset="0"/>
              </a:rPr>
              <a:t>30</a:t>
            </a:r>
            <a:r>
              <a:rPr lang="ja-JP" altLang="en-US" sz="1800" kern="0" dirty="0">
                <a:solidFill>
                  <a:srgbClr val="000000"/>
                </a:solidFill>
                <a:latin typeface="+mn-ea"/>
                <a:ea typeface="+mn-ea"/>
                <a:cs typeface="Helvetica" panose="020B0604020202020204" pitchFamily="34" charset="0"/>
              </a:rPr>
              <a:t>年後の元本は</a:t>
            </a:r>
            <a:r>
              <a:rPr lang="en-US" altLang="ja-JP" sz="1800" kern="0" dirty="0">
                <a:solidFill>
                  <a:srgbClr val="000000"/>
                </a:solidFill>
                <a:latin typeface="+mn-ea"/>
                <a:ea typeface="+mn-ea"/>
                <a:cs typeface="Helvetica" panose="020B0604020202020204" pitchFamily="34" charset="0"/>
              </a:rPr>
              <a:t>19,800,000</a:t>
            </a:r>
            <a:r>
              <a:rPr lang="ja-JP" altLang="en-US" sz="1800" kern="0" dirty="0">
                <a:solidFill>
                  <a:srgbClr val="000000"/>
                </a:solidFill>
                <a:latin typeface="+mn-ea"/>
                <a:ea typeface="+mn-ea"/>
                <a:cs typeface="Helvetica" panose="020B0604020202020204" pitchFamily="34" charset="0"/>
              </a:rPr>
              <a:t>円でトータルでは約</a:t>
            </a:r>
            <a:r>
              <a:rPr lang="en-US" altLang="ja-JP" sz="1800" kern="0" dirty="0">
                <a:solidFill>
                  <a:srgbClr val="000000"/>
                </a:solidFill>
                <a:latin typeface="+mn-ea"/>
                <a:ea typeface="+mn-ea"/>
                <a:cs typeface="Helvetica" panose="020B0604020202020204" pitchFamily="34" charset="0"/>
              </a:rPr>
              <a:t>23,000,000</a:t>
            </a:r>
            <a:r>
              <a:rPr lang="ja-JP" altLang="en-US" sz="1800" kern="0" dirty="0">
                <a:solidFill>
                  <a:srgbClr val="000000"/>
                </a:solidFill>
                <a:latin typeface="+mn-ea"/>
                <a:ea typeface="+mn-ea"/>
                <a:cs typeface="Helvetica" panose="020B0604020202020204" pitchFamily="34" charset="0"/>
              </a:rPr>
              <a:t>円</a:t>
            </a:r>
            <a:endParaRPr lang="ja-JP" altLang="ja-JP" sz="1800" kern="100" dirty="0">
              <a:effectLst/>
              <a:latin typeface="+mn-ea"/>
              <a:ea typeface="+mn-ea"/>
              <a:cs typeface="Times New Roman" panose="02020603050405020304" pitchFamily="18" charset="0"/>
            </a:endParaRPr>
          </a:p>
          <a:p>
            <a:pPr algn="l">
              <a:lnSpc>
                <a:spcPts val="2000"/>
              </a:lnSpc>
            </a:pPr>
            <a:endParaRPr lang="ja-JP" altLang="ja-JP" sz="1800" kern="100" dirty="0">
              <a:effectLst/>
              <a:latin typeface="+mn-ea"/>
              <a:ea typeface="+mn-ea"/>
              <a:cs typeface="Times New Roman" panose="02020603050405020304" pitchFamily="18" charset="0"/>
            </a:endParaRPr>
          </a:p>
        </p:txBody>
      </p:sp>
      <p:sp>
        <p:nvSpPr>
          <p:cNvPr id="5" name="タイトル 1">
            <a:extLst>
              <a:ext uri="{FF2B5EF4-FFF2-40B4-BE49-F238E27FC236}">
                <a16:creationId xmlns:a16="http://schemas.microsoft.com/office/drawing/2014/main" id="{AFC15532-833E-205F-AE43-7ECE70362D10}"/>
              </a:ext>
            </a:extLst>
          </p:cNvPr>
          <p:cNvSpPr txBox="1">
            <a:spLocks/>
          </p:cNvSpPr>
          <p:nvPr/>
        </p:nvSpPr>
        <p:spPr>
          <a:xfrm>
            <a:off x="696286" y="286872"/>
            <a:ext cx="11011974" cy="1828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ctr"/>
            <a:r>
              <a:rPr lang="ja-JP" altLang="ja-JP" sz="2800" kern="0" dirty="0">
                <a:solidFill>
                  <a:schemeClr val="tx1"/>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不沈船企業</a:t>
            </a:r>
            <a:r>
              <a:rPr lang="ja-JP" altLang="ja-JP" sz="2800" kern="0" dirty="0">
                <a:solidFill>
                  <a:schemeClr val="tx1"/>
                </a:solidFill>
                <a:latin typeface="+mn-ea"/>
                <a:ea typeface="+mn-ea"/>
                <a:cs typeface="Helvetica" panose="020B0604020202020204" pitchFamily="34" charset="0"/>
              </a:rPr>
              <a:t>の</a:t>
            </a:r>
            <a:r>
              <a:rPr lang="ja-JP" altLang="en-US" sz="2800" kern="0" dirty="0">
                <a:solidFill>
                  <a:schemeClr val="tx1"/>
                </a:solidFill>
                <a:effectLst/>
                <a:latin typeface="+mn-ea"/>
                <a:ea typeface="+mn-ea"/>
                <a:cs typeface="Helvetica" panose="020B0604020202020204" pitchFamily="34" charset="0"/>
              </a:rPr>
              <a:t>メリット</a:t>
            </a:r>
            <a:r>
              <a:rPr lang="ja-JP" altLang="ja-JP" sz="2800" kern="0" dirty="0">
                <a:solidFill>
                  <a:schemeClr val="tx1"/>
                </a:solidFill>
                <a:effectLst/>
                <a:latin typeface="+mn-ea"/>
                <a:ea typeface="+mn-ea"/>
                <a:cs typeface="Helvetica" panose="020B0604020202020204" pitchFamily="34" charset="0"/>
              </a:rPr>
              <a:t>】</a:t>
            </a:r>
            <a:br>
              <a:rPr lang="en-US" altLang="ja-JP" sz="3000" kern="0" dirty="0">
                <a:solidFill>
                  <a:schemeClr val="tx1"/>
                </a:solidFill>
                <a:latin typeface="+mn-ea"/>
                <a:ea typeface="+mn-ea"/>
                <a:cs typeface="Helvetica" panose="020B0604020202020204" pitchFamily="34" charset="0"/>
              </a:rPr>
            </a:br>
            <a:br>
              <a:rPr lang="ja-JP" altLang="ja-JP" sz="2800" kern="100" dirty="0">
                <a:solidFill>
                  <a:schemeClr val="tx1"/>
                </a:solidFill>
                <a:latin typeface="+mn-ea"/>
                <a:ea typeface="+mn-ea"/>
                <a:cs typeface="Times New Roman" panose="02020603050405020304" pitchFamily="18" charset="0"/>
              </a:rPr>
            </a:br>
            <a:r>
              <a:rPr lang="ja-JP" altLang="en-US" sz="4400" kern="100" dirty="0">
                <a:solidFill>
                  <a:schemeClr val="tx1"/>
                </a:solidFill>
                <a:latin typeface="+mn-ea"/>
                <a:ea typeface="+mn-ea"/>
                <a:cs typeface="Times New Roman" panose="02020603050405020304" pitchFamily="18" charset="0"/>
              </a:rPr>
              <a:t>④</a:t>
            </a:r>
            <a:r>
              <a:rPr lang="ja-JP" altLang="en-US" sz="4400" kern="0" dirty="0">
                <a:solidFill>
                  <a:schemeClr val="tx1"/>
                </a:solidFill>
                <a:latin typeface="+mn-ea"/>
                <a:ea typeface="+mn-ea"/>
                <a:cs typeface="Helvetica" panose="020B0604020202020204" pitchFamily="34" charset="0"/>
              </a:rPr>
              <a:t>老後のお金の心配がない</a:t>
            </a:r>
            <a:r>
              <a:rPr lang="ja-JP" altLang="ja-JP" sz="4400" kern="0" dirty="0">
                <a:solidFill>
                  <a:schemeClr val="tx1"/>
                </a:solidFill>
                <a:latin typeface="+mn-ea"/>
                <a:ea typeface="+mn-ea"/>
                <a:cs typeface="Helvetica" panose="020B0604020202020204" pitchFamily="34" charset="0"/>
              </a:rPr>
              <a:t>会社</a:t>
            </a:r>
            <a:r>
              <a:rPr lang="ja-JP" altLang="en-US" sz="4400" kern="0" dirty="0">
                <a:solidFill>
                  <a:schemeClr val="tx1"/>
                </a:solidFill>
                <a:latin typeface="+mn-ea"/>
                <a:ea typeface="+mn-ea"/>
                <a:cs typeface="Helvetica" panose="020B0604020202020204" pitchFamily="34" charset="0"/>
              </a:rPr>
              <a:t>になります</a:t>
            </a:r>
            <a:endParaRPr lang="ja-JP" altLang="ja-JP" sz="4400" kern="100" dirty="0">
              <a:solidFill>
                <a:schemeClr val="tx1"/>
              </a:solidFill>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F7409CC9-FF1D-9322-58C6-5303974D754C}"/>
              </a:ext>
            </a:extLst>
          </p:cNvPr>
          <p:cNvSpPr>
            <a:spLocks noGrp="1"/>
          </p:cNvSpPr>
          <p:nvPr>
            <p:ph type="ctrTitle"/>
          </p:nvPr>
        </p:nvSpPr>
        <p:spPr>
          <a:xfrm>
            <a:off x="1097280" y="5140185"/>
            <a:ext cx="10502113" cy="1530629"/>
          </a:xfrm>
        </p:spPr>
        <p:txBody>
          <a:bodyPr rtlCol="0" anchor="t">
            <a:normAutofit/>
          </a:bodyPr>
          <a:lstStyle/>
          <a:p>
            <a:pPr>
              <a:lnSpc>
                <a:spcPts val="2000"/>
              </a:lnSpc>
            </a:pPr>
            <a:r>
              <a:rPr lang="en-US" altLang="ja-JP" sz="1800" u="sng" kern="0" dirty="0">
                <a:solidFill>
                  <a:schemeClr val="bg1"/>
                </a:solidFill>
                <a:latin typeface="+mn-ea"/>
                <a:ea typeface="+mn-ea"/>
                <a:cs typeface="Helvetica" panose="020B0604020202020204" pitchFamily="34" charset="0"/>
              </a:rPr>
              <a:t>※401K</a:t>
            </a:r>
            <a:r>
              <a:rPr lang="ja-JP" altLang="en-US" sz="1800" u="sng" kern="0" dirty="0">
                <a:solidFill>
                  <a:schemeClr val="bg1"/>
                </a:solidFill>
                <a:latin typeface="+mn-ea"/>
                <a:ea typeface="+mn-ea"/>
                <a:cs typeface="Helvetica" panose="020B0604020202020204" pitchFamily="34" charset="0"/>
              </a:rPr>
              <a:t>は複利の効果を最大限に利用した仕組みです。</a:t>
            </a:r>
            <a:br>
              <a:rPr lang="en-US" altLang="ja-JP" sz="1800" u="sng" kern="0" dirty="0">
                <a:solidFill>
                  <a:schemeClr val="bg1"/>
                </a:solidFill>
                <a:latin typeface="+mn-ea"/>
                <a:ea typeface="+mn-ea"/>
                <a:cs typeface="Helvetica" panose="020B0604020202020204" pitchFamily="34" charset="0"/>
              </a:rPr>
            </a:br>
            <a:br>
              <a:rPr lang="en-US" altLang="ja-JP" sz="1800" u="sng" kern="0" dirty="0">
                <a:solidFill>
                  <a:schemeClr val="bg1"/>
                </a:solidFill>
                <a:latin typeface="+mn-ea"/>
                <a:ea typeface="+mn-ea"/>
                <a:cs typeface="Helvetica" panose="020B0604020202020204" pitchFamily="34" charset="0"/>
              </a:rPr>
            </a:br>
            <a:r>
              <a:rPr lang="ja-JP" altLang="en-US" sz="1800" u="sng" kern="0" dirty="0">
                <a:solidFill>
                  <a:schemeClr val="bg1"/>
                </a:solidFill>
                <a:latin typeface="+mn-ea"/>
                <a:ea typeface="+mn-ea"/>
                <a:cs typeface="Helvetica" panose="020B0604020202020204" pitchFamily="34" charset="0"/>
              </a:rPr>
              <a:t>投資で得られた利益（利息）はそのまま自動で再投資されます。毎年の利益（利息）が再、再、再、再、再、再投資されるため利益が雪だるま式に積みあがっていきます。</a:t>
            </a:r>
            <a:br>
              <a:rPr lang="en-US" altLang="ja-JP" sz="1800" u="sng" kern="0" dirty="0">
                <a:solidFill>
                  <a:schemeClr val="bg1"/>
                </a:solidFill>
                <a:latin typeface="+mn-ea"/>
                <a:ea typeface="+mn-ea"/>
                <a:cs typeface="Helvetica" panose="020B0604020202020204" pitchFamily="34" charset="0"/>
              </a:rPr>
            </a:br>
            <a:r>
              <a:rPr lang="ja-JP" altLang="en-US" sz="1800" kern="0" dirty="0">
                <a:solidFill>
                  <a:schemeClr val="bg1"/>
                </a:solidFill>
                <a:effectLst/>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2023</a:t>
            </a:r>
            <a:r>
              <a:rPr lang="ja-JP" altLang="en-US" sz="1800" kern="0" dirty="0">
                <a:solidFill>
                  <a:schemeClr val="bg1"/>
                </a:solidFill>
                <a:effectLst/>
                <a:latin typeface="+mn-ea"/>
                <a:ea typeface="+mn-ea"/>
                <a:cs typeface="Helvetica" panose="020B0604020202020204" pitchFamily="34" charset="0"/>
              </a:rPr>
              <a:t>年までの過去</a:t>
            </a:r>
            <a:r>
              <a:rPr lang="en-US" altLang="ja-JP" sz="1800" kern="0" dirty="0">
                <a:solidFill>
                  <a:schemeClr val="bg1"/>
                </a:solidFill>
                <a:effectLst/>
                <a:latin typeface="+mn-ea"/>
                <a:ea typeface="+mn-ea"/>
                <a:cs typeface="Helvetica" panose="020B0604020202020204" pitchFamily="34" charset="0"/>
              </a:rPr>
              <a:t>50</a:t>
            </a:r>
            <a:r>
              <a:rPr lang="ja-JP" altLang="en-US" sz="1800" kern="0" dirty="0">
                <a:solidFill>
                  <a:schemeClr val="bg1"/>
                </a:solidFill>
                <a:effectLst/>
                <a:latin typeface="+mn-ea"/>
                <a:ea typeface="+mn-ea"/>
                <a:cs typeface="Helvetica" panose="020B0604020202020204" pitchFamily="34" charset="0"/>
              </a:rPr>
              <a:t>年間でアメリカの</a:t>
            </a:r>
            <a:r>
              <a:rPr lang="en-US" altLang="ja-JP" sz="1800" kern="0" dirty="0">
                <a:solidFill>
                  <a:schemeClr val="bg1"/>
                </a:solidFill>
                <a:effectLst/>
                <a:latin typeface="+mn-ea"/>
                <a:ea typeface="+mn-ea"/>
                <a:cs typeface="Helvetica" panose="020B0604020202020204" pitchFamily="34" charset="0"/>
              </a:rPr>
              <a:t>S</a:t>
            </a:r>
            <a:r>
              <a:rPr lang="ja-JP" altLang="en-US" sz="1800" kern="0" dirty="0">
                <a:solidFill>
                  <a:schemeClr val="bg1"/>
                </a:solidFill>
                <a:effectLst/>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P</a:t>
            </a:r>
            <a:r>
              <a:rPr lang="en-US" altLang="ja-JP" sz="1800" kern="0" dirty="0">
                <a:solidFill>
                  <a:schemeClr val="bg1"/>
                </a:solidFill>
                <a:latin typeface="+mn-ea"/>
                <a:ea typeface="+mn-ea"/>
                <a:cs typeface="Helvetica" panose="020B0604020202020204" pitchFamily="34" charset="0"/>
              </a:rPr>
              <a:t>500</a:t>
            </a:r>
            <a:r>
              <a:rPr lang="ja-JP" altLang="en-US" sz="1800" kern="0" dirty="0">
                <a:solidFill>
                  <a:schemeClr val="bg1"/>
                </a:solidFill>
                <a:latin typeface="+mn-ea"/>
                <a:ea typeface="+mn-ea"/>
                <a:cs typeface="Helvetica" panose="020B0604020202020204" pitchFamily="34" charset="0"/>
              </a:rPr>
              <a:t>での運用結果は</a:t>
            </a:r>
            <a:r>
              <a:rPr lang="en-US" altLang="ja-JP" sz="1800" kern="0" dirty="0">
                <a:solidFill>
                  <a:schemeClr val="bg1"/>
                </a:solidFill>
                <a:latin typeface="+mn-ea"/>
                <a:ea typeface="+mn-ea"/>
                <a:cs typeface="Helvetica" panose="020B0604020202020204" pitchFamily="34" charset="0"/>
              </a:rPr>
              <a:t>8.42</a:t>
            </a:r>
            <a:r>
              <a:rPr lang="ja-JP" altLang="en-US" sz="1800" kern="0" dirty="0">
                <a:solidFill>
                  <a:schemeClr val="bg1"/>
                </a:solidFill>
                <a:latin typeface="+mn-ea"/>
                <a:ea typeface="+mn-ea"/>
                <a:cs typeface="Helvetica" panose="020B0604020202020204" pitchFamily="34" charset="0"/>
              </a:rPr>
              <a:t>％</a:t>
            </a:r>
            <a:r>
              <a:rPr lang="ja-JP" altLang="en-US" sz="1800" kern="0" dirty="0">
                <a:solidFill>
                  <a:schemeClr val="bg1"/>
                </a:solidFill>
                <a:effectLst/>
                <a:latin typeface="+mn-ea"/>
                <a:ea typeface="+mn-ea"/>
                <a:cs typeface="Helvetica" panose="020B0604020202020204" pitchFamily="34" charset="0"/>
              </a:rPr>
              <a:t>）</a:t>
            </a:r>
            <a:endParaRPr lang="ja-JP" altLang="ja-JP" sz="1800" u="sng" kern="100" dirty="0">
              <a:solidFill>
                <a:schemeClr val="bg1"/>
              </a:solidFill>
              <a:effectLst/>
              <a:latin typeface="+mn-ea"/>
              <a:ea typeface="+mn-ea"/>
              <a:cs typeface="Times New Roman" panose="02020603050405020304" pitchFamily="18" charset="0"/>
            </a:endParaRPr>
          </a:p>
        </p:txBody>
      </p:sp>
    </p:spTree>
    <p:extLst>
      <p:ext uri="{BB962C8B-B14F-4D97-AF65-F5344CB8AC3E}">
        <p14:creationId xmlns:p14="http://schemas.microsoft.com/office/powerpoint/2010/main" val="1858708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063873"/>
            <a:ext cx="10308978" cy="1748089"/>
          </a:xfrm>
        </p:spPr>
        <p:txBody>
          <a:bodyPr rtlCol="0">
            <a:noAutofit/>
          </a:bodyPr>
          <a:lstStyle/>
          <a:p>
            <a:pPr>
              <a:lnSpc>
                <a:spcPts val="2000"/>
              </a:lnSpc>
            </a:pPr>
            <a:r>
              <a:rPr lang="ja-JP" altLang="en-US" sz="1800" kern="100" dirty="0">
                <a:solidFill>
                  <a:schemeClr val="bg1"/>
                </a:solidFill>
                <a:effectLst/>
                <a:latin typeface="+mn-ea"/>
                <a:ea typeface="+mn-ea"/>
                <a:cs typeface="Times New Roman" panose="02020603050405020304" pitchFamily="18" charset="0"/>
              </a:rPr>
              <a:t>　昨今、老後</a:t>
            </a:r>
            <a:r>
              <a:rPr lang="en-US" altLang="ja-JP" sz="1800" kern="100" dirty="0">
                <a:solidFill>
                  <a:schemeClr val="bg1"/>
                </a:solidFill>
                <a:effectLst/>
                <a:latin typeface="+mn-ea"/>
                <a:ea typeface="+mn-ea"/>
                <a:cs typeface="Times New Roman" panose="02020603050405020304" pitchFamily="18" charset="0"/>
              </a:rPr>
              <a:t>2,000</a:t>
            </a:r>
            <a:r>
              <a:rPr lang="ja-JP" altLang="en-US" sz="1800" kern="100" dirty="0">
                <a:solidFill>
                  <a:schemeClr val="bg1"/>
                </a:solidFill>
                <a:effectLst/>
                <a:latin typeface="+mn-ea"/>
                <a:ea typeface="+mn-ea"/>
                <a:cs typeface="Times New Roman" panose="02020603050405020304" pitchFamily="18" charset="0"/>
              </a:rPr>
              <a:t>万円問題というものがニュースで取り上げられていましたが、政府は老後</a:t>
            </a:r>
            <a:r>
              <a:rPr lang="en-US" altLang="ja-JP" sz="1800" kern="100" dirty="0">
                <a:solidFill>
                  <a:schemeClr val="bg1"/>
                </a:solidFill>
                <a:effectLst/>
                <a:latin typeface="+mn-ea"/>
                <a:ea typeface="+mn-ea"/>
                <a:cs typeface="Times New Roman" panose="02020603050405020304" pitchFamily="18" charset="0"/>
              </a:rPr>
              <a:t>2,000</a:t>
            </a:r>
            <a:r>
              <a:rPr lang="ja-JP" altLang="en-US" sz="1800" kern="100" dirty="0">
                <a:solidFill>
                  <a:schemeClr val="bg1"/>
                </a:solidFill>
                <a:effectLst/>
                <a:latin typeface="+mn-ea"/>
                <a:ea typeface="+mn-ea"/>
                <a:cs typeface="Times New Roman" panose="02020603050405020304" pitchFamily="18" charset="0"/>
              </a:rPr>
              <a:t>万円問題というものを解決するための方策（</a:t>
            </a:r>
            <a:r>
              <a:rPr lang="en-US" altLang="ja-JP" sz="1800" kern="100" dirty="0">
                <a:solidFill>
                  <a:schemeClr val="bg1"/>
                </a:solidFill>
                <a:effectLst/>
                <a:latin typeface="+mn-ea"/>
                <a:ea typeface="+mn-ea"/>
                <a:cs typeface="Times New Roman" panose="02020603050405020304" pitchFamily="18" charset="0"/>
              </a:rPr>
              <a:t>401K</a:t>
            </a:r>
            <a:r>
              <a:rPr lang="ja-JP" altLang="en-US" sz="1800" kern="100" dirty="0">
                <a:solidFill>
                  <a:schemeClr val="bg1"/>
                </a:solidFill>
                <a:effectLst/>
                <a:latin typeface="+mn-ea"/>
                <a:ea typeface="+mn-ea"/>
                <a:cs typeface="Times New Roman" panose="02020603050405020304" pitchFamily="18" charset="0"/>
              </a:rPr>
              <a:t>）</a:t>
            </a:r>
            <a:r>
              <a:rPr lang="ja-JP" altLang="en-US" sz="1800" kern="100" dirty="0">
                <a:solidFill>
                  <a:schemeClr val="bg1"/>
                </a:solidFill>
                <a:latin typeface="+mn-ea"/>
                <a:ea typeface="+mn-ea"/>
                <a:cs typeface="Times New Roman" panose="02020603050405020304" pitchFamily="18" charset="0"/>
              </a:rPr>
              <a:t>を国民には</a:t>
            </a:r>
            <a:r>
              <a:rPr lang="ja-JP" altLang="en-US" sz="1800" kern="100" dirty="0">
                <a:solidFill>
                  <a:schemeClr val="bg1"/>
                </a:solidFill>
                <a:effectLst/>
                <a:latin typeface="+mn-ea"/>
                <a:ea typeface="+mn-ea"/>
                <a:cs typeface="Times New Roman" panose="02020603050405020304" pitchFamily="18" charset="0"/>
              </a:rPr>
              <a:t>提供しています。ただし、</a:t>
            </a:r>
            <a:r>
              <a:rPr lang="en-US" altLang="ja-JP" sz="1800" kern="100" dirty="0">
                <a:solidFill>
                  <a:schemeClr val="bg1"/>
                </a:solidFill>
                <a:effectLst/>
                <a:latin typeface="+mn-ea"/>
                <a:ea typeface="+mn-ea"/>
                <a:cs typeface="Times New Roman" panose="02020603050405020304" pitchFamily="18" charset="0"/>
              </a:rPr>
              <a:t>401K</a:t>
            </a:r>
            <a:r>
              <a:rPr lang="ja-JP" altLang="en-US" sz="1800" kern="100" dirty="0">
                <a:solidFill>
                  <a:schemeClr val="bg1"/>
                </a:solidFill>
                <a:effectLst/>
                <a:latin typeface="+mn-ea"/>
                <a:ea typeface="+mn-ea"/>
                <a:cs typeface="Times New Roman" panose="02020603050405020304" pitchFamily="18" charset="0"/>
              </a:rPr>
              <a:t>は運用する為の年間費用（会社負担）が発生するため多くの企業ではいまだに導入をしていないだけなのです。しかし、弊社では老後の心配をしていては仕事に集中できない</a:t>
            </a:r>
            <a:r>
              <a:rPr lang="ja-JP" altLang="en-US" sz="1800" kern="100" dirty="0">
                <a:solidFill>
                  <a:schemeClr val="bg1"/>
                </a:solidFill>
                <a:latin typeface="+mn-ea"/>
                <a:ea typeface="+mn-ea"/>
                <a:cs typeface="Times New Roman" panose="02020603050405020304" pitchFamily="18" charset="0"/>
              </a:rPr>
              <a:t>と考えている</a:t>
            </a:r>
            <a:r>
              <a:rPr lang="ja-JP" altLang="en-US" sz="1800" kern="100" dirty="0">
                <a:solidFill>
                  <a:schemeClr val="bg1"/>
                </a:solidFill>
                <a:effectLst/>
                <a:latin typeface="+mn-ea"/>
                <a:ea typeface="+mn-ea"/>
                <a:cs typeface="Times New Roman" panose="02020603050405020304" pitchFamily="18" charset="0"/>
              </a:rPr>
              <a:t>ので、</a:t>
            </a:r>
            <a:r>
              <a:rPr lang="en-US" altLang="ja-JP" sz="1800" kern="100" dirty="0">
                <a:solidFill>
                  <a:schemeClr val="bg1"/>
                </a:solidFill>
                <a:effectLst/>
                <a:latin typeface="+mn-ea"/>
                <a:ea typeface="+mn-ea"/>
                <a:cs typeface="Times New Roman" panose="02020603050405020304" pitchFamily="18" charset="0"/>
              </a:rPr>
              <a:t>401K</a:t>
            </a:r>
            <a:r>
              <a:rPr lang="ja-JP" altLang="en-US" sz="1800" kern="100" dirty="0">
                <a:solidFill>
                  <a:schemeClr val="bg1"/>
                </a:solidFill>
                <a:effectLst/>
                <a:latin typeface="+mn-ea"/>
                <a:ea typeface="+mn-ea"/>
                <a:cs typeface="Times New Roman" panose="02020603050405020304" pitchFamily="18" charset="0"/>
              </a:rPr>
              <a:t>の導入をします。</a:t>
            </a:r>
            <a:r>
              <a:rPr lang="en-US" altLang="ja-JP" sz="1800" kern="100" dirty="0">
                <a:solidFill>
                  <a:schemeClr val="bg1"/>
                </a:solidFill>
                <a:effectLst/>
                <a:latin typeface="+mn-ea"/>
                <a:ea typeface="+mn-ea"/>
                <a:cs typeface="Times New Roman" panose="02020603050405020304" pitchFamily="18" charset="0"/>
              </a:rPr>
              <a:t>30</a:t>
            </a:r>
            <a:r>
              <a:rPr lang="ja-JP" altLang="en-US" sz="1800" kern="100" dirty="0">
                <a:solidFill>
                  <a:schemeClr val="bg1"/>
                </a:solidFill>
                <a:effectLst/>
                <a:latin typeface="+mn-ea"/>
                <a:ea typeface="+mn-ea"/>
                <a:cs typeface="Times New Roman" panose="02020603050405020304" pitchFamily="18" charset="0"/>
              </a:rPr>
              <a:t>年間真面目に一生懸命働けば老後</a:t>
            </a:r>
            <a:r>
              <a:rPr lang="en-US" altLang="ja-JP" sz="1800" kern="100" dirty="0">
                <a:solidFill>
                  <a:schemeClr val="bg1"/>
                </a:solidFill>
                <a:effectLst/>
                <a:latin typeface="+mn-ea"/>
                <a:ea typeface="+mn-ea"/>
                <a:cs typeface="Times New Roman" panose="02020603050405020304" pitchFamily="18" charset="0"/>
              </a:rPr>
              <a:t>8,000</a:t>
            </a:r>
            <a:r>
              <a:rPr lang="ja-JP" altLang="en-US" sz="1800" kern="100" dirty="0">
                <a:solidFill>
                  <a:schemeClr val="bg1"/>
                </a:solidFill>
                <a:effectLst/>
                <a:latin typeface="+mn-ea"/>
                <a:ea typeface="+mn-ea"/>
                <a:cs typeface="Times New Roman" panose="02020603050405020304" pitchFamily="18" charset="0"/>
              </a:rPr>
              <a:t>万円近い資産ができるのです。</a:t>
            </a:r>
            <a:endParaRPr lang="ja-JP" altLang="ja-JP" sz="1800" kern="100" dirty="0">
              <a:solidFill>
                <a:schemeClr val="bg1"/>
              </a:solidFill>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B6142B0-EC35-5401-EB38-5ADD0A7DE1D4}"/>
              </a:ext>
            </a:extLst>
          </p:cNvPr>
          <p:cNvSpPr>
            <a:spLocks noGrp="1"/>
          </p:cNvSpPr>
          <p:nvPr>
            <p:ph type="sldNum" sz="quarter" idx="12"/>
          </p:nvPr>
        </p:nvSpPr>
        <p:spPr/>
        <p:txBody>
          <a:bodyPr/>
          <a:lstStyle/>
          <a:p>
            <a:pPr rtl="0"/>
            <a:fld id="{3A98EE3D-8CD1-4C3F-BD1C-C98C9596463C}" type="slidenum">
              <a:rPr lang="en-US" smtClean="0"/>
              <a:t>18</a:t>
            </a:fld>
            <a:endParaRPr lang="en-US" dirty="0"/>
          </a:p>
        </p:txBody>
      </p:sp>
      <p:sp>
        <p:nvSpPr>
          <p:cNvPr id="5" name="タイトル 1">
            <a:extLst>
              <a:ext uri="{FF2B5EF4-FFF2-40B4-BE49-F238E27FC236}">
                <a16:creationId xmlns:a16="http://schemas.microsoft.com/office/drawing/2014/main" id="{AFC15532-833E-205F-AE43-7ECE70362D10}"/>
              </a:ext>
            </a:extLst>
          </p:cNvPr>
          <p:cNvSpPr txBox="1">
            <a:spLocks/>
          </p:cNvSpPr>
          <p:nvPr/>
        </p:nvSpPr>
        <p:spPr>
          <a:xfrm>
            <a:off x="696286" y="286872"/>
            <a:ext cx="11011974" cy="1828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ctr"/>
            <a:r>
              <a:rPr lang="ja-JP" altLang="ja-JP" sz="2800" kern="0" dirty="0">
                <a:solidFill>
                  <a:schemeClr val="tx1"/>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不沈船企業</a:t>
            </a:r>
            <a:r>
              <a:rPr lang="ja-JP" altLang="ja-JP" sz="2800" kern="0" dirty="0">
                <a:solidFill>
                  <a:schemeClr val="tx1"/>
                </a:solidFill>
                <a:latin typeface="+mn-ea"/>
                <a:ea typeface="+mn-ea"/>
                <a:cs typeface="Helvetica" panose="020B0604020202020204" pitchFamily="34" charset="0"/>
              </a:rPr>
              <a:t>の</a:t>
            </a:r>
            <a:r>
              <a:rPr lang="ja-JP" altLang="en-US" sz="2800" kern="0" dirty="0">
                <a:solidFill>
                  <a:schemeClr val="tx1"/>
                </a:solidFill>
                <a:effectLst/>
                <a:latin typeface="+mn-ea"/>
                <a:ea typeface="+mn-ea"/>
                <a:cs typeface="Helvetica" panose="020B0604020202020204" pitchFamily="34" charset="0"/>
              </a:rPr>
              <a:t>メリット</a:t>
            </a:r>
            <a:r>
              <a:rPr lang="ja-JP" altLang="ja-JP" sz="2800" kern="0" dirty="0">
                <a:solidFill>
                  <a:schemeClr val="tx1"/>
                </a:solidFill>
                <a:effectLst/>
                <a:latin typeface="+mn-ea"/>
                <a:ea typeface="+mn-ea"/>
                <a:cs typeface="Helvetica" panose="020B0604020202020204" pitchFamily="34" charset="0"/>
              </a:rPr>
              <a:t>】</a:t>
            </a:r>
            <a:br>
              <a:rPr lang="en-US" altLang="ja-JP" sz="3000" kern="0" dirty="0">
                <a:solidFill>
                  <a:schemeClr val="tx1"/>
                </a:solidFill>
                <a:latin typeface="+mn-ea"/>
                <a:ea typeface="+mn-ea"/>
                <a:cs typeface="Helvetica" panose="020B0604020202020204" pitchFamily="34" charset="0"/>
              </a:rPr>
            </a:br>
            <a:br>
              <a:rPr lang="ja-JP" altLang="ja-JP" sz="2800" kern="100" dirty="0">
                <a:solidFill>
                  <a:schemeClr val="tx1"/>
                </a:solidFill>
                <a:latin typeface="+mn-ea"/>
                <a:ea typeface="+mn-ea"/>
                <a:cs typeface="Times New Roman" panose="02020603050405020304" pitchFamily="18" charset="0"/>
              </a:rPr>
            </a:br>
            <a:r>
              <a:rPr lang="ja-JP" altLang="en-US" sz="4400" kern="100" dirty="0">
                <a:solidFill>
                  <a:schemeClr val="tx1"/>
                </a:solidFill>
                <a:latin typeface="+mn-ea"/>
                <a:ea typeface="+mn-ea"/>
                <a:cs typeface="Times New Roman" panose="02020603050405020304" pitchFamily="18" charset="0"/>
              </a:rPr>
              <a:t>④</a:t>
            </a:r>
            <a:r>
              <a:rPr lang="ja-JP" altLang="en-US" sz="4400" kern="0" dirty="0">
                <a:solidFill>
                  <a:schemeClr val="tx1"/>
                </a:solidFill>
                <a:latin typeface="+mn-ea"/>
                <a:ea typeface="+mn-ea"/>
                <a:cs typeface="Helvetica" panose="020B0604020202020204" pitchFamily="34" charset="0"/>
              </a:rPr>
              <a:t>老後のお金の心配がない</a:t>
            </a:r>
            <a:r>
              <a:rPr lang="ja-JP" altLang="ja-JP" sz="4400" kern="0" dirty="0">
                <a:solidFill>
                  <a:schemeClr val="tx1"/>
                </a:solidFill>
                <a:latin typeface="+mn-ea"/>
                <a:ea typeface="+mn-ea"/>
                <a:cs typeface="Helvetica" panose="020B0604020202020204" pitchFamily="34" charset="0"/>
              </a:rPr>
              <a:t>会社</a:t>
            </a:r>
            <a:r>
              <a:rPr lang="ja-JP" altLang="en-US" sz="4400" kern="0" dirty="0">
                <a:solidFill>
                  <a:schemeClr val="tx1"/>
                </a:solidFill>
                <a:latin typeface="+mn-ea"/>
                <a:ea typeface="+mn-ea"/>
                <a:cs typeface="Helvetica" panose="020B0604020202020204" pitchFamily="34" charset="0"/>
              </a:rPr>
              <a:t>になります</a:t>
            </a:r>
            <a:endParaRPr lang="ja-JP" altLang="ja-JP" sz="4400" kern="100" dirty="0">
              <a:solidFill>
                <a:schemeClr val="tx1"/>
              </a:solidFill>
              <a:latin typeface="+mn-ea"/>
              <a:ea typeface="+mn-ea"/>
              <a:cs typeface="Times New Roman" panose="02020603050405020304" pitchFamily="18" charset="0"/>
            </a:endParaRPr>
          </a:p>
        </p:txBody>
      </p:sp>
      <p:pic>
        <p:nvPicPr>
          <p:cNvPr id="9" name="Picture 6" descr="日経平均株価とＳ＆Ｐ５００のパフォーマンス比較チャート">
            <a:extLst>
              <a:ext uri="{FF2B5EF4-FFF2-40B4-BE49-F238E27FC236}">
                <a16:creationId xmlns:a16="http://schemas.microsoft.com/office/drawing/2014/main" id="{1E81F8A7-9DA2-C843-C231-FB79683AE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20" y="1946930"/>
            <a:ext cx="6638925" cy="295063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株のイラスト「喜ぶトレーダー」">
            <a:extLst>
              <a:ext uri="{FF2B5EF4-FFF2-40B4-BE49-F238E27FC236}">
                <a16:creationId xmlns:a16="http://schemas.microsoft.com/office/drawing/2014/main" id="{0964817E-03B9-AFEA-EC56-63502C4A0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3587" y="175650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スマートフォンでチャートを見る女性のイラスト（上昇）">
            <a:extLst>
              <a:ext uri="{FF2B5EF4-FFF2-40B4-BE49-F238E27FC236}">
                <a16:creationId xmlns:a16="http://schemas.microsoft.com/office/drawing/2014/main" id="{761D795B-432E-FF6B-6FBB-8EB11FFB8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587" y="3354750"/>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0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pPr algn="ctr">
              <a:lnSpc>
                <a:spcPts val="2000"/>
              </a:lnSpc>
            </a:pPr>
            <a:r>
              <a:rPr lang="ja-JP" altLang="en-US" sz="1800" kern="0" dirty="0">
                <a:solidFill>
                  <a:schemeClr val="bg1"/>
                </a:solidFill>
                <a:latin typeface="+mn-ea"/>
                <a:ea typeface="+mn-ea"/>
                <a:cs typeface="Helvetica" panose="020B0604020202020204" pitchFamily="34" charset="0"/>
              </a:rPr>
              <a:t>頑張る人達にチャンスがある会社にします。</a:t>
            </a:r>
            <a:endParaRPr lang="en-US" altLang="ja-JP" sz="1800" kern="0" dirty="0">
              <a:solidFill>
                <a:schemeClr val="bg1"/>
              </a:solidFill>
              <a:latin typeface="+mn-ea"/>
              <a:ea typeface="+mn-ea"/>
              <a:cs typeface="Helvetica" panose="020B0604020202020204" pitchFamily="34" charset="0"/>
            </a:endParaRPr>
          </a:p>
          <a:p>
            <a:pPr>
              <a:lnSpc>
                <a:spcPts val="2000"/>
              </a:lnSpc>
            </a:pPr>
            <a:r>
              <a:rPr lang="ja-JP" altLang="en-US" sz="1800" kern="0" dirty="0">
                <a:solidFill>
                  <a:schemeClr val="bg1"/>
                </a:solidFill>
                <a:effectLst/>
                <a:latin typeface="+mn-ea"/>
                <a:ea typeface="+mn-ea"/>
                <a:cs typeface="Helvetica" panose="020B0604020202020204" pitchFamily="34" charset="0"/>
              </a:rPr>
              <a:t>　私達の会社</a:t>
            </a:r>
            <a:r>
              <a:rPr lang="ja-JP" altLang="ja-JP" sz="1800" kern="0" dirty="0">
                <a:solidFill>
                  <a:schemeClr val="bg1"/>
                </a:solidFill>
                <a:effectLst/>
                <a:latin typeface="+mn-ea"/>
                <a:ea typeface="+mn-ea"/>
                <a:cs typeface="Helvetica" panose="020B0604020202020204" pitchFamily="34" charset="0"/>
              </a:rPr>
              <a:t>では過去の学歴は一切関係ありません。あるのは、今と未来です。未来を変えたければ今を変えるしか</a:t>
            </a:r>
            <a:r>
              <a:rPr lang="ja-JP" altLang="en-US" sz="1800" kern="0" dirty="0">
                <a:solidFill>
                  <a:schemeClr val="bg1"/>
                </a:solidFill>
                <a:effectLst/>
                <a:latin typeface="+mn-ea"/>
                <a:ea typeface="+mn-ea"/>
                <a:cs typeface="Helvetica" panose="020B0604020202020204" pitchFamily="34" charset="0"/>
              </a:rPr>
              <a:t>方法は</a:t>
            </a:r>
            <a:r>
              <a:rPr lang="ja-JP" altLang="ja-JP" sz="1800" kern="0" dirty="0">
                <a:solidFill>
                  <a:schemeClr val="bg1"/>
                </a:solidFill>
                <a:effectLst/>
                <a:latin typeface="+mn-ea"/>
                <a:ea typeface="+mn-ea"/>
                <a:cs typeface="Helvetica" panose="020B0604020202020204" pitchFamily="34" charset="0"/>
              </a:rPr>
              <a:t>ありません。だから、一生懸命</a:t>
            </a:r>
            <a:r>
              <a:rPr lang="ja-JP" altLang="en-US" sz="1800" kern="0" dirty="0">
                <a:solidFill>
                  <a:schemeClr val="bg1"/>
                </a:solidFill>
                <a:effectLst/>
                <a:latin typeface="+mn-ea"/>
                <a:ea typeface="+mn-ea"/>
                <a:cs typeface="Helvetica" panose="020B0604020202020204" pitchFamily="34" charset="0"/>
              </a:rPr>
              <a:t>になって</a:t>
            </a:r>
            <a:r>
              <a:rPr lang="ja-JP" altLang="ja-JP" sz="1800" kern="0" dirty="0">
                <a:solidFill>
                  <a:schemeClr val="bg1"/>
                </a:solidFill>
                <a:effectLst/>
                <a:latin typeface="+mn-ea"/>
                <a:ea typeface="+mn-ea"/>
                <a:cs typeface="Helvetica" panose="020B0604020202020204" pitchFamily="34" charset="0"/>
              </a:rPr>
              <a:t>頑張る必要があります。過去の成功体験も</a:t>
            </a:r>
            <a:r>
              <a:rPr lang="ja-JP" altLang="en-US" sz="1800" kern="0" dirty="0">
                <a:solidFill>
                  <a:schemeClr val="bg1"/>
                </a:solidFill>
                <a:effectLst/>
                <a:latin typeface="+mn-ea"/>
                <a:ea typeface="+mn-ea"/>
                <a:cs typeface="Helvetica" panose="020B0604020202020204" pitchFamily="34" charset="0"/>
              </a:rPr>
              <a:t>一切不要です</a:t>
            </a:r>
            <a:r>
              <a:rPr lang="ja-JP" altLang="ja-JP" sz="1800" kern="0" dirty="0">
                <a:solidFill>
                  <a:schemeClr val="bg1"/>
                </a:solidFill>
                <a:effectLst/>
                <a:latin typeface="+mn-ea"/>
                <a:ea typeface="+mn-ea"/>
                <a:cs typeface="Helvetica" panose="020B0604020202020204" pitchFamily="34" charset="0"/>
              </a:rPr>
              <a:t>。</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55143" y="2685239"/>
            <a:ext cx="9838439" cy="22217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tx1"/>
                </a:solidFill>
                <a:effectLst/>
                <a:latin typeface="+mn-ea"/>
                <a:ea typeface="+mn-ea"/>
                <a:cs typeface="Helvetica" panose="020B0604020202020204" pitchFamily="34" charset="0"/>
              </a:rPr>
              <a:t>①</a:t>
            </a:r>
            <a:r>
              <a:rPr lang="ja-JP" altLang="ja-JP" sz="1800" kern="0" dirty="0">
                <a:solidFill>
                  <a:schemeClr val="tx1"/>
                </a:solidFill>
                <a:effectLst/>
                <a:latin typeface="+mn-ea"/>
                <a:ea typeface="+mn-ea"/>
                <a:cs typeface="Helvetica" panose="020B0604020202020204" pitchFamily="34" charset="0"/>
              </a:rPr>
              <a:t>安心して</a:t>
            </a:r>
            <a:r>
              <a:rPr lang="ja-JP" altLang="en-US" sz="1800" kern="0" dirty="0">
                <a:solidFill>
                  <a:schemeClr val="tx1"/>
                </a:solidFill>
                <a:latin typeface="+mn-ea"/>
                <a:ea typeface="+mn-ea"/>
                <a:cs typeface="Helvetica" panose="020B0604020202020204" pitchFamily="34" charset="0"/>
              </a:rPr>
              <a:t>休める</a:t>
            </a:r>
            <a:r>
              <a:rPr lang="ja-JP" altLang="ja-JP" sz="1800" kern="0" dirty="0">
                <a:solidFill>
                  <a:schemeClr val="tx1"/>
                </a:solidFill>
                <a:effectLst/>
                <a:latin typeface="+mn-ea"/>
                <a:ea typeface="+mn-ea"/>
                <a:cs typeface="Helvetica" panose="020B0604020202020204" pitchFamily="34" charset="0"/>
              </a:rPr>
              <a:t>会社</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②</a:t>
            </a:r>
            <a:r>
              <a:rPr lang="ja-JP" altLang="ja-JP" sz="1800" kern="0" dirty="0">
                <a:solidFill>
                  <a:schemeClr val="tx1"/>
                </a:solidFill>
                <a:effectLst/>
                <a:latin typeface="+mn-ea"/>
                <a:ea typeface="+mn-ea"/>
                <a:cs typeface="Helvetica" panose="020B0604020202020204" pitchFamily="34" charset="0"/>
              </a:rPr>
              <a:t>安心して恋愛、結婚、子育てができる会社</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100" dirty="0">
                <a:solidFill>
                  <a:schemeClr val="tx1"/>
                </a:solidFill>
                <a:effectLst/>
                <a:latin typeface="+mn-ea"/>
                <a:ea typeface="+mn-ea"/>
                <a:cs typeface="Times New Roman" panose="02020603050405020304" pitchFamily="18" charset="0"/>
              </a:rPr>
              <a:t>③安心して生活できる</a:t>
            </a:r>
            <a:r>
              <a:rPr lang="ja-JP" altLang="ja-JP" sz="1800" kern="0" dirty="0">
                <a:solidFill>
                  <a:schemeClr val="tx1"/>
                </a:solidFill>
                <a:effectLst/>
                <a:latin typeface="+mn-ea"/>
                <a:ea typeface="+mn-ea"/>
                <a:cs typeface="Helvetica" panose="020B0604020202020204" pitchFamily="34" charset="0"/>
              </a:rPr>
              <a:t>会社</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④老後のお金の心配がない</a:t>
            </a:r>
            <a:r>
              <a:rPr lang="ja-JP" altLang="ja-JP" sz="1800" kern="0" dirty="0">
                <a:solidFill>
                  <a:schemeClr val="tx1"/>
                </a:solidFill>
                <a:latin typeface="+mn-ea"/>
                <a:ea typeface="+mn-ea"/>
                <a:cs typeface="Helvetica" panose="020B0604020202020204" pitchFamily="34" charset="0"/>
              </a:rPr>
              <a:t>会社</a:t>
            </a:r>
            <a:endParaRPr lang="en-US" altLang="ja-JP" sz="1800" kern="0" dirty="0">
              <a:solidFill>
                <a:schemeClr val="tx1"/>
              </a:solidFill>
              <a:latin typeface="+mn-ea"/>
              <a:ea typeface="+mn-ea"/>
              <a:cs typeface="Helvetica" panose="020B0604020202020204" pitchFamily="34" charset="0"/>
            </a:endParaRPr>
          </a:p>
          <a:p>
            <a:pPr algn="l">
              <a:lnSpc>
                <a:spcPts val="2000"/>
              </a:lnSpc>
            </a:pPr>
            <a:endParaRPr lang="en-US" altLang="ja-JP" sz="1800" kern="100" dirty="0">
              <a:solidFill>
                <a:srgbClr val="000000"/>
              </a:solidFill>
              <a:effectLst/>
              <a:latin typeface="+mn-ea"/>
              <a:ea typeface="+mn-ea"/>
              <a:cs typeface="Times New Roman" panose="02020603050405020304" pitchFamily="18"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私達の会社に所属することで、安定した生活と安心した将来を得ることができます。</a:t>
            </a:r>
            <a:r>
              <a:rPr lang="ja-JP" altLang="ja-JP" sz="1800" kern="0" dirty="0">
                <a:solidFill>
                  <a:srgbClr val="000000"/>
                </a:solidFill>
                <a:effectLst/>
                <a:latin typeface="+mn-ea"/>
                <a:ea typeface="+mn-ea"/>
                <a:cs typeface="Helvetica" panose="020B0604020202020204" pitchFamily="34" charset="0"/>
              </a:rPr>
              <a:t>それ</a:t>
            </a:r>
            <a:r>
              <a:rPr lang="ja-JP" altLang="en-US" sz="1800" kern="0" dirty="0">
                <a:solidFill>
                  <a:srgbClr val="000000"/>
                </a:solidFill>
                <a:effectLst/>
                <a:latin typeface="+mn-ea"/>
                <a:ea typeface="+mn-ea"/>
                <a:cs typeface="Helvetica" panose="020B0604020202020204" pitchFamily="34" charset="0"/>
              </a:rPr>
              <a:t>ら</a:t>
            </a:r>
            <a:r>
              <a:rPr lang="ja-JP" altLang="ja-JP" sz="1800" kern="0" dirty="0">
                <a:solidFill>
                  <a:srgbClr val="000000"/>
                </a:solidFill>
                <a:effectLst/>
                <a:latin typeface="+mn-ea"/>
                <a:ea typeface="+mn-ea"/>
                <a:cs typeface="Helvetica" panose="020B0604020202020204" pitchFamily="34" charset="0"/>
              </a:rPr>
              <a:t>を達成するために</a:t>
            </a:r>
            <a:r>
              <a:rPr lang="ja-JP" altLang="en-US" sz="1800" kern="0" dirty="0">
                <a:solidFill>
                  <a:srgbClr val="000000"/>
                </a:solidFill>
                <a:latin typeface="+mn-ea"/>
                <a:ea typeface="+mn-ea"/>
                <a:cs typeface="Helvetica" panose="020B0604020202020204" pitchFamily="34" charset="0"/>
              </a:rPr>
              <a:t>、私達の会社では「</a:t>
            </a:r>
            <a:r>
              <a:rPr lang="ja-JP" altLang="ja-JP" sz="1800" kern="0" dirty="0">
                <a:solidFill>
                  <a:srgbClr val="000000"/>
                </a:solidFill>
                <a:effectLst/>
                <a:latin typeface="+mn-ea"/>
                <a:ea typeface="+mn-ea"/>
                <a:cs typeface="Helvetica" panose="020B0604020202020204" pitchFamily="34" charset="0"/>
              </a:rPr>
              <a:t>働かざる者、食うべからず</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の精神で大統領のように一生懸命に働き、王様のように楽しく生活する</a:t>
            </a:r>
            <a:r>
              <a:rPr lang="ja-JP" altLang="en-US" sz="1800" kern="0" dirty="0">
                <a:solidFill>
                  <a:srgbClr val="000000"/>
                </a:solidFill>
                <a:effectLst/>
                <a:latin typeface="+mn-ea"/>
                <a:ea typeface="+mn-ea"/>
                <a:cs typeface="Helvetica" panose="020B0604020202020204" pitchFamily="34" charset="0"/>
              </a:rPr>
              <a:t>という働き方</a:t>
            </a:r>
            <a:r>
              <a:rPr lang="ja-JP" altLang="ja-JP" sz="1800" kern="0" dirty="0">
                <a:solidFill>
                  <a:srgbClr val="000000"/>
                </a:solidFill>
                <a:effectLst/>
                <a:latin typeface="+mn-ea"/>
                <a:ea typeface="+mn-ea"/>
                <a:cs typeface="Helvetica" panose="020B0604020202020204" pitchFamily="34" charset="0"/>
              </a:rPr>
              <a:t>を掲げています。</a:t>
            </a:r>
            <a:endParaRPr lang="ja-JP" altLang="ja-JP" sz="1800" kern="100" dirty="0">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55143" y="46037"/>
            <a:ext cx="10058400" cy="2722330"/>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a:t>
            </a:r>
            <a:r>
              <a:rPr lang="ja-JP" altLang="ja-JP" sz="2800" kern="0" dirty="0">
                <a:solidFill>
                  <a:srgbClr val="000000"/>
                </a:solidFill>
                <a:latin typeface="+mn-ea"/>
                <a:ea typeface="+mn-ea"/>
                <a:cs typeface="Helvetica" panose="020B0604020202020204" pitchFamily="34" charset="0"/>
              </a:rPr>
              <a:t>の</a:t>
            </a:r>
            <a:r>
              <a:rPr lang="ja-JP" altLang="en-US" sz="2800" kern="0" dirty="0">
                <a:solidFill>
                  <a:srgbClr val="000000"/>
                </a:solidFill>
                <a:effectLst/>
                <a:latin typeface="+mn-ea"/>
                <a:ea typeface="+mn-ea"/>
                <a:cs typeface="Helvetica" panose="020B0604020202020204" pitchFamily="34" charset="0"/>
              </a:rPr>
              <a:t>仕事</a:t>
            </a:r>
            <a:r>
              <a:rPr lang="ja-JP" altLang="ja-JP" sz="2800" kern="0" dirty="0">
                <a:solidFill>
                  <a:srgbClr val="000000"/>
                </a:solidFill>
                <a:effectLst/>
                <a:latin typeface="+mn-ea"/>
                <a:ea typeface="+mn-ea"/>
                <a:cs typeface="Helvetica" panose="020B0604020202020204" pitchFamily="34" charset="0"/>
              </a:rPr>
              <a:t>に対する</a:t>
            </a:r>
            <a:r>
              <a:rPr lang="ja-JP" altLang="en-US" sz="2800" kern="0" dirty="0">
                <a:solidFill>
                  <a:srgbClr val="000000"/>
                </a:solidFill>
                <a:effectLst/>
                <a:latin typeface="+mn-ea"/>
                <a:ea typeface="+mn-ea"/>
                <a:cs typeface="Helvetica" panose="020B0604020202020204" pitchFamily="34" charset="0"/>
              </a:rPr>
              <a:t>スタンス</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4400" kern="0" dirty="0">
                <a:solidFill>
                  <a:srgbClr val="000000"/>
                </a:solidFill>
                <a:effectLst/>
                <a:latin typeface="+mn-ea"/>
                <a:ea typeface="+mn-ea"/>
                <a:cs typeface="Helvetica" panose="020B0604020202020204" pitchFamily="34" charset="0"/>
              </a:rPr>
              <a:t>大統領のように一生懸命に働き、</a:t>
            </a:r>
            <a:br>
              <a:rPr lang="en-US" altLang="ja-JP" sz="4400" kern="0" dirty="0">
                <a:solidFill>
                  <a:srgbClr val="000000"/>
                </a:solidFill>
                <a:effectLst/>
                <a:latin typeface="+mn-ea"/>
                <a:ea typeface="+mn-ea"/>
                <a:cs typeface="Helvetica" panose="020B0604020202020204" pitchFamily="34" charset="0"/>
              </a:rPr>
            </a:br>
            <a:r>
              <a:rPr lang="ja-JP" altLang="ja-JP" sz="4400" kern="0" dirty="0">
                <a:solidFill>
                  <a:srgbClr val="000000"/>
                </a:solidFill>
                <a:effectLst/>
                <a:latin typeface="+mn-ea"/>
                <a:ea typeface="+mn-ea"/>
                <a:cs typeface="Helvetica" panose="020B0604020202020204" pitchFamily="34" charset="0"/>
              </a:rPr>
              <a:t>王様のように楽しく生活する</a:t>
            </a:r>
            <a:endParaRPr lang="ja-JP" altLang="ja-JP" sz="44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12443888-16D6-68E4-54A3-EEE73410E672}"/>
              </a:ext>
            </a:extLst>
          </p:cNvPr>
          <p:cNvSpPr>
            <a:spLocks noGrp="1"/>
          </p:cNvSpPr>
          <p:nvPr>
            <p:ph type="sldNum" sz="quarter" idx="12"/>
          </p:nvPr>
        </p:nvSpPr>
        <p:spPr/>
        <p:txBody>
          <a:bodyPr/>
          <a:lstStyle/>
          <a:p>
            <a:pPr rtl="0"/>
            <a:fld id="{3A98EE3D-8CD1-4C3F-BD1C-C98C9596463C}" type="slidenum">
              <a:rPr lang="en-US" smtClean="0"/>
              <a:t>19</a:t>
            </a:fld>
            <a:endParaRPr lang="en-US" dirty="0"/>
          </a:p>
        </p:txBody>
      </p:sp>
      <p:pic>
        <p:nvPicPr>
          <p:cNvPr id="5122" name="Picture 2" descr="アメリカの大統領のイラスト2">
            <a:extLst>
              <a:ext uri="{FF2B5EF4-FFF2-40B4-BE49-F238E27FC236}">
                <a16:creationId xmlns:a16="http://schemas.microsoft.com/office/drawing/2014/main" id="{CEDB01DC-3889-0EDC-2619-40EAA0777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271610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かわいい王様のイラスト">
            <a:extLst>
              <a:ext uri="{FF2B5EF4-FFF2-40B4-BE49-F238E27FC236}">
                <a16:creationId xmlns:a16="http://schemas.microsoft.com/office/drawing/2014/main" id="{14F812A8-C88A-BC3C-A125-8DAE54FFD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6707" y="271610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パーティーをしている人達のイラスト">
            <a:extLst>
              <a:ext uri="{FF2B5EF4-FFF2-40B4-BE49-F238E27FC236}">
                <a16:creationId xmlns:a16="http://schemas.microsoft.com/office/drawing/2014/main" id="{79030BD4-3DBD-1DD0-80CD-AE789F06B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191" y="2730777"/>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08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38947" y="518331"/>
            <a:ext cx="10058400" cy="535105"/>
          </a:xfrm>
        </p:spPr>
        <p:txBody>
          <a:bodyPr rtlCol="0" anchor="ctr">
            <a:noAutofit/>
          </a:bodyPr>
          <a:lstStyle/>
          <a:p>
            <a:pPr algn="ctr"/>
            <a:r>
              <a:rPr lang="ja-JP" altLang="ja-JP" sz="2800" kern="0" dirty="0">
                <a:solidFill>
                  <a:srgbClr val="000000"/>
                </a:solidFill>
                <a:latin typeface="+mn-ea"/>
                <a:ea typeface="+mn-ea"/>
                <a:cs typeface="Helvetica" panose="020B0604020202020204" pitchFamily="34" charset="0"/>
              </a:rPr>
              <a:t>【</a:t>
            </a:r>
            <a:r>
              <a:rPr lang="ja-JP" altLang="en-US" sz="2800" kern="0" dirty="0">
                <a:solidFill>
                  <a:srgbClr val="000000"/>
                </a:solidFill>
                <a:latin typeface="+mn-ea"/>
                <a:ea typeface="+mn-ea"/>
                <a:cs typeface="Helvetica" panose="020B0604020202020204" pitchFamily="34" charset="0"/>
              </a:rPr>
              <a:t>経営計画書は企業に必要なのか？</a:t>
            </a:r>
            <a:r>
              <a:rPr lang="ja-JP" altLang="ja-JP" sz="2800" kern="0" dirty="0">
                <a:solidFill>
                  <a:srgbClr val="000000"/>
                </a:solidFill>
                <a:latin typeface="+mn-ea"/>
                <a:ea typeface="+mn-ea"/>
                <a:cs typeface="Helvetica" panose="020B0604020202020204" pitchFamily="34" charset="0"/>
              </a:rPr>
              <a:t>】</a:t>
            </a:r>
            <a:endParaRPr lang="ja" altLang="ja-JP" sz="4400" i="1" dirty="0">
              <a:solidFill>
                <a:srgbClr val="FFFFFF"/>
              </a:solidFill>
              <a:latin typeface="+mn-ea"/>
              <a:ea typeface="+mn-ea"/>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2</a:t>
            </a:fld>
            <a:endParaRPr lang="en-US" dirty="0"/>
          </a:p>
        </p:txBody>
      </p:sp>
      <p:sp>
        <p:nvSpPr>
          <p:cNvPr id="3" name="タイトル 1">
            <a:extLst>
              <a:ext uri="{FF2B5EF4-FFF2-40B4-BE49-F238E27FC236}">
                <a16:creationId xmlns:a16="http://schemas.microsoft.com/office/drawing/2014/main" id="{2BA55891-3A43-FBC9-74B6-0E47E5A104B8}"/>
              </a:ext>
            </a:extLst>
          </p:cNvPr>
          <p:cNvSpPr txBox="1">
            <a:spLocks/>
          </p:cNvSpPr>
          <p:nvPr/>
        </p:nvSpPr>
        <p:spPr>
          <a:xfrm>
            <a:off x="1063735" y="894930"/>
            <a:ext cx="10058400" cy="3777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endParaRPr lang="en-US" altLang="ja-JP" sz="1800" kern="0" dirty="0">
              <a:solidFill>
                <a:schemeClr val="tx1"/>
              </a:solidFill>
              <a:latin typeface="+mn-ea"/>
              <a:ea typeface="+mn-ea"/>
              <a:cs typeface="Helvetica" panose="020B0604020202020204" pitchFamily="34" charset="0"/>
            </a:endParaRPr>
          </a:p>
        </p:txBody>
      </p:sp>
      <p:sp>
        <p:nvSpPr>
          <p:cNvPr id="5" name="テキスト ボックス 4">
            <a:extLst>
              <a:ext uri="{FF2B5EF4-FFF2-40B4-BE49-F238E27FC236}">
                <a16:creationId xmlns:a16="http://schemas.microsoft.com/office/drawing/2014/main" id="{D502438A-5B41-311D-1144-B54967FB2D91}"/>
              </a:ext>
            </a:extLst>
          </p:cNvPr>
          <p:cNvSpPr txBox="1"/>
          <p:nvPr/>
        </p:nvSpPr>
        <p:spPr>
          <a:xfrm>
            <a:off x="2696227" y="1481376"/>
            <a:ext cx="6793416" cy="4965462"/>
          </a:xfrm>
          <a:prstGeom prst="rect">
            <a:avLst/>
          </a:prstGeom>
          <a:noFill/>
        </p:spPr>
        <p:txBody>
          <a:bodyPr wrap="square">
            <a:spAutoFit/>
          </a:bodyPr>
          <a:lstStyle/>
          <a:p>
            <a:pPr algn="l">
              <a:lnSpc>
                <a:spcPts val="2000"/>
              </a:lnSpc>
            </a:pPr>
            <a:r>
              <a:rPr lang="ja-JP" altLang="en-US" kern="0" dirty="0">
                <a:solidFill>
                  <a:srgbClr val="000000"/>
                </a:solidFill>
                <a:effectLst/>
                <a:latin typeface="+mn-ea"/>
                <a:cs typeface="Helvetica" panose="020B0604020202020204" pitchFamily="34" charset="0"/>
              </a:rPr>
              <a:t>　</a:t>
            </a:r>
            <a:r>
              <a:rPr lang="ja-JP" altLang="ja-JP" kern="0" dirty="0">
                <a:solidFill>
                  <a:srgbClr val="000000"/>
                </a:solidFill>
                <a:effectLst/>
                <a:latin typeface="+mn-ea"/>
                <a:cs typeface="Helvetica" panose="020B0604020202020204" pitchFamily="34" charset="0"/>
              </a:rPr>
              <a:t>まず、結論から言うと企業経営において経営計画書は</a:t>
            </a:r>
            <a:r>
              <a:rPr lang="ja-JP" altLang="ja-JP" u="sng" kern="0" dirty="0">
                <a:solidFill>
                  <a:srgbClr val="000000"/>
                </a:solidFill>
                <a:effectLst/>
                <a:latin typeface="+mn-ea"/>
                <a:cs typeface="Helvetica" panose="020B0604020202020204" pitchFamily="34" charset="0"/>
              </a:rPr>
              <a:t>絶対に必要なもの</a:t>
            </a:r>
            <a:r>
              <a:rPr lang="ja-JP" altLang="ja-JP" kern="0" dirty="0">
                <a:solidFill>
                  <a:srgbClr val="000000"/>
                </a:solidFill>
                <a:effectLst/>
                <a:latin typeface="+mn-ea"/>
                <a:cs typeface="Helvetica" panose="020B0604020202020204" pitchFamily="34" charset="0"/>
              </a:rPr>
              <a:t>です。しかし、調査によると</a:t>
            </a:r>
            <a:r>
              <a:rPr lang="en-US" altLang="ja-JP" kern="0" dirty="0">
                <a:solidFill>
                  <a:srgbClr val="000000"/>
                </a:solidFill>
                <a:effectLst/>
                <a:latin typeface="+mn-ea"/>
                <a:cs typeface="Helvetica" panose="020B0604020202020204" pitchFamily="34" charset="0"/>
              </a:rPr>
              <a:t>7</a:t>
            </a:r>
            <a:r>
              <a:rPr lang="ja-JP" altLang="ja-JP" kern="0" dirty="0">
                <a:solidFill>
                  <a:srgbClr val="000000"/>
                </a:solidFill>
                <a:effectLst/>
                <a:latin typeface="+mn-ea"/>
                <a:cs typeface="Helvetica" panose="020B0604020202020204" pitchFamily="34" charset="0"/>
              </a:rPr>
              <a:t>割程度の企業には経営計画書がありません。</a:t>
            </a:r>
            <a:endParaRPr lang="ja-JP" altLang="ja-JP" kern="100" dirty="0">
              <a:effectLst/>
              <a:latin typeface="+mn-ea"/>
              <a:cs typeface="Times New Roman" panose="02020603050405020304" pitchFamily="18" charset="0"/>
            </a:endParaRPr>
          </a:p>
          <a:p>
            <a:pPr algn="l">
              <a:lnSpc>
                <a:spcPts val="2000"/>
              </a:lnSpc>
            </a:pPr>
            <a:r>
              <a:rPr lang="en-US" altLang="ja-JP" kern="0" dirty="0">
                <a:effectLst/>
                <a:latin typeface="+mn-ea"/>
                <a:cs typeface="ＭＳ Ｐゴシック" panose="020B0600070205080204" pitchFamily="50" charset="-128"/>
              </a:rPr>
              <a:t> </a:t>
            </a:r>
            <a:endParaRPr lang="ja-JP" altLang="ja-JP" kern="100" dirty="0">
              <a:effectLst/>
              <a:latin typeface="+mn-ea"/>
              <a:cs typeface="Times New Roman" panose="02020603050405020304" pitchFamily="18" charset="0"/>
            </a:endParaRPr>
          </a:p>
          <a:p>
            <a:pPr algn="l">
              <a:lnSpc>
                <a:spcPts val="2000"/>
              </a:lnSpc>
            </a:pPr>
            <a:r>
              <a:rPr lang="ja-JP" altLang="en-US" kern="0" dirty="0">
                <a:solidFill>
                  <a:srgbClr val="000000"/>
                </a:solidFill>
                <a:effectLst/>
                <a:latin typeface="+mn-ea"/>
                <a:cs typeface="Helvetica" panose="020B0604020202020204" pitchFamily="34" charset="0"/>
              </a:rPr>
              <a:t>　では、</a:t>
            </a:r>
            <a:r>
              <a:rPr lang="ja-JP" altLang="ja-JP" kern="0" dirty="0">
                <a:solidFill>
                  <a:srgbClr val="000000"/>
                </a:solidFill>
                <a:effectLst/>
                <a:latin typeface="+mn-ea"/>
                <a:cs typeface="Helvetica" panose="020B0604020202020204" pitchFamily="34" charset="0"/>
              </a:rPr>
              <a:t>なぜ多くの経営者は、経営計画書の必要性を感じていながらも、様々なやらない理由を口実にして作成することを先延ばしにしているのでしょうか？</a:t>
            </a:r>
            <a:endParaRPr lang="ja-JP" altLang="ja-JP" kern="100" dirty="0">
              <a:effectLst/>
              <a:latin typeface="+mn-ea"/>
              <a:cs typeface="Times New Roman" panose="02020603050405020304" pitchFamily="18" charset="0"/>
            </a:endParaRPr>
          </a:p>
          <a:p>
            <a:pPr algn="l">
              <a:lnSpc>
                <a:spcPts val="2000"/>
              </a:lnSpc>
            </a:pPr>
            <a:r>
              <a:rPr lang="en-US" altLang="ja-JP" kern="0" dirty="0">
                <a:effectLst/>
                <a:latin typeface="+mn-ea"/>
                <a:cs typeface="ＭＳ Ｐゴシック" panose="020B0600070205080204" pitchFamily="50" charset="-128"/>
              </a:rPr>
              <a:t> </a:t>
            </a:r>
            <a:endParaRPr lang="ja-JP" altLang="ja-JP" kern="100" dirty="0">
              <a:effectLst/>
              <a:latin typeface="+mn-ea"/>
              <a:cs typeface="Times New Roman" panose="02020603050405020304" pitchFamily="18" charset="0"/>
            </a:endParaRPr>
          </a:p>
          <a:p>
            <a:pPr algn="l">
              <a:lnSpc>
                <a:spcPts val="2000"/>
              </a:lnSpc>
            </a:pPr>
            <a:r>
              <a:rPr lang="ja-JP" altLang="en-US" kern="0" dirty="0">
                <a:solidFill>
                  <a:srgbClr val="000000"/>
                </a:solidFill>
                <a:effectLst/>
                <a:latin typeface="+mn-ea"/>
                <a:cs typeface="Helvetica" panose="020B0604020202020204" pitchFamily="34" charset="0"/>
              </a:rPr>
              <a:t>　経営計画書を作成する為には</a:t>
            </a:r>
            <a:r>
              <a:rPr lang="ja-JP" altLang="ja-JP" kern="0" dirty="0">
                <a:solidFill>
                  <a:srgbClr val="000000"/>
                </a:solidFill>
                <a:effectLst/>
                <a:latin typeface="+mn-ea"/>
                <a:cs typeface="Helvetica" panose="020B0604020202020204" pitchFamily="34" charset="0"/>
              </a:rPr>
              <a:t>、会社がどこへ向かい、向かった先には何があるのか？そして、将来自分達に</a:t>
            </a:r>
            <a:r>
              <a:rPr lang="ja-JP" altLang="en-US" kern="0" dirty="0">
                <a:solidFill>
                  <a:srgbClr val="000000"/>
                </a:solidFill>
                <a:effectLst/>
                <a:latin typeface="+mn-ea"/>
                <a:cs typeface="Helvetica" panose="020B0604020202020204" pitchFamily="34" charset="0"/>
              </a:rPr>
              <a:t>は</a:t>
            </a:r>
            <a:r>
              <a:rPr lang="ja-JP" altLang="ja-JP" kern="0" dirty="0">
                <a:solidFill>
                  <a:srgbClr val="000000"/>
                </a:solidFill>
                <a:effectLst/>
                <a:latin typeface="+mn-ea"/>
                <a:cs typeface="Helvetica" panose="020B0604020202020204" pitchFamily="34" charset="0"/>
              </a:rPr>
              <a:t>どの様な恩恵があり、その後、どうなっていくのか？ということを経営者自身が真剣に考え、それを言葉やグラフにし、誰が見ても分かりやすい文章に落とし込んでいくということをしなければ</a:t>
            </a:r>
            <a:r>
              <a:rPr lang="ja-JP" altLang="en-US" kern="0" dirty="0">
                <a:solidFill>
                  <a:srgbClr val="000000"/>
                </a:solidFill>
                <a:effectLst/>
                <a:latin typeface="+mn-ea"/>
                <a:cs typeface="Helvetica" panose="020B0604020202020204" pitchFamily="34" charset="0"/>
              </a:rPr>
              <a:t>なりません</a:t>
            </a:r>
            <a:r>
              <a:rPr lang="ja-JP" altLang="ja-JP" kern="0" dirty="0">
                <a:solidFill>
                  <a:srgbClr val="000000"/>
                </a:solidFill>
                <a:effectLst/>
                <a:latin typeface="+mn-ea"/>
                <a:cs typeface="Helvetica" panose="020B0604020202020204" pitchFamily="34" charset="0"/>
              </a:rPr>
              <a:t>。</a:t>
            </a:r>
            <a:endParaRPr lang="ja-JP" altLang="ja-JP" kern="100" dirty="0">
              <a:effectLst/>
              <a:latin typeface="+mn-ea"/>
              <a:cs typeface="Times New Roman" panose="02020603050405020304" pitchFamily="18" charset="0"/>
            </a:endParaRPr>
          </a:p>
          <a:p>
            <a:pPr algn="l">
              <a:lnSpc>
                <a:spcPts val="2000"/>
              </a:lnSpc>
            </a:pPr>
            <a:r>
              <a:rPr lang="en-US" altLang="ja-JP" kern="0" dirty="0">
                <a:solidFill>
                  <a:srgbClr val="000000"/>
                </a:solidFill>
                <a:effectLst/>
                <a:latin typeface="+mn-ea"/>
                <a:cs typeface="Helvetica" panose="020B0604020202020204" pitchFamily="34" charset="0"/>
              </a:rPr>
              <a:t> </a:t>
            </a:r>
            <a:endParaRPr lang="ja-JP" altLang="ja-JP" kern="100" dirty="0">
              <a:effectLst/>
              <a:latin typeface="+mn-ea"/>
              <a:cs typeface="Times New Roman" panose="02020603050405020304" pitchFamily="18" charset="0"/>
            </a:endParaRPr>
          </a:p>
          <a:p>
            <a:pPr algn="l">
              <a:lnSpc>
                <a:spcPts val="2000"/>
              </a:lnSpc>
            </a:pPr>
            <a:r>
              <a:rPr lang="ja-JP" altLang="en-US" kern="0" dirty="0">
                <a:solidFill>
                  <a:srgbClr val="000000"/>
                </a:solidFill>
                <a:effectLst/>
                <a:latin typeface="+mn-ea"/>
                <a:cs typeface="Helvetica" panose="020B0604020202020204" pitchFamily="34" charset="0"/>
              </a:rPr>
              <a:t>　</a:t>
            </a:r>
            <a:r>
              <a:rPr lang="ja-JP" altLang="ja-JP" kern="0" dirty="0">
                <a:solidFill>
                  <a:schemeClr val="bg1"/>
                </a:solidFill>
                <a:effectLst/>
                <a:latin typeface="+mn-ea"/>
                <a:cs typeface="Helvetica" panose="020B0604020202020204" pitchFamily="34" charset="0"/>
              </a:rPr>
              <a:t>それは生みの苦しみを味わう、自分との闘いです。多くの経営者はこの苦しみを味わいたくないために逃げているのです。</a:t>
            </a:r>
            <a:endParaRPr lang="ja-JP" altLang="ja-JP" kern="100" dirty="0">
              <a:solidFill>
                <a:schemeClr val="bg1"/>
              </a:solidFill>
              <a:effectLst/>
              <a:latin typeface="+mn-ea"/>
              <a:cs typeface="Times New Roman" panose="02020603050405020304" pitchFamily="18" charset="0"/>
            </a:endParaRPr>
          </a:p>
          <a:p>
            <a:pPr algn="l">
              <a:lnSpc>
                <a:spcPts val="2000"/>
              </a:lnSpc>
            </a:pPr>
            <a:r>
              <a:rPr lang="en-US" altLang="ja-JP" kern="0" dirty="0">
                <a:solidFill>
                  <a:schemeClr val="bg1"/>
                </a:solidFill>
                <a:effectLst/>
                <a:latin typeface="+mn-ea"/>
                <a:cs typeface="ＭＳ Ｐゴシック" panose="020B0600070205080204" pitchFamily="50" charset="-128"/>
              </a:rPr>
              <a:t> </a:t>
            </a:r>
            <a:endParaRPr lang="ja-JP" altLang="ja-JP" kern="100" dirty="0">
              <a:solidFill>
                <a:schemeClr val="bg1"/>
              </a:solidFill>
              <a:effectLst/>
              <a:latin typeface="+mn-ea"/>
              <a:cs typeface="Times New Roman" panose="02020603050405020304" pitchFamily="18" charset="0"/>
            </a:endParaRPr>
          </a:p>
          <a:p>
            <a:pPr>
              <a:lnSpc>
                <a:spcPts val="2000"/>
              </a:lnSpc>
            </a:pPr>
            <a:r>
              <a:rPr lang="ja-JP" altLang="en-US" kern="0" dirty="0">
                <a:solidFill>
                  <a:schemeClr val="bg1"/>
                </a:solidFill>
                <a:effectLst/>
                <a:latin typeface="+mn-ea"/>
                <a:cs typeface="Helvetica" panose="020B0604020202020204" pitchFamily="34" charset="0"/>
              </a:rPr>
              <a:t>　</a:t>
            </a:r>
            <a:r>
              <a:rPr lang="ja-JP" altLang="ja-JP" kern="0" dirty="0">
                <a:solidFill>
                  <a:schemeClr val="bg1"/>
                </a:solidFill>
                <a:effectLst/>
                <a:latin typeface="+mn-ea"/>
                <a:cs typeface="Helvetica" panose="020B0604020202020204" pitchFamily="34" charset="0"/>
              </a:rPr>
              <a:t>そのため、その場しのぎ、その日暮らしの流されるだけの会社経営（私達の会社では漂流経営と表現しています）をしています</a:t>
            </a:r>
            <a:r>
              <a:rPr lang="ja-JP" altLang="en-US" kern="0" dirty="0">
                <a:solidFill>
                  <a:schemeClr val="bg1"/>
                </a:solidFill>
                <a:effectLst/>
                <a:latin typeface="+mn-ea"/>
                <a:cs typeface="Helvetica" panose="020B0604020202020204" pitchFamily="34" charset="0"/>
              </a:rPr>
              <a:t>。</a:t>
            </a:r>
            <a:endParaRPr lang="ja-JP" altLang="en-US" dirty="0">
              <a:solidFill>
                <a:schemeClr val="bg1"/>
              </a:solidFill>
              <a:latin typeface="+mn-ea"/>
            </a:endParaRPr>
          </a:p>
        </p:txBody>
      </p:sp>
      <p:pic>
        <p:nvPicPr>
          <p:cNvPr id="2050" name="Picture 2" descr="いかだを漕ぐ遭難者のイラスト">
            <a:extLst>
              <a:ext uri="{FF2B5EF4-FFF2-40B4-BE49-F238E27FC236}">
                <a16:creationId xmlns:a16="http://schemas.microsoft.com/office/drawing/2014/main" id="{B19D2A2B-9A03-C420-B20D-7DDDA6237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2026" y="504926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55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pPr>
              <a:lnSpc>
                <a:spcPts val="2000"/>
              </a:lnSpc>
            </a:pPr>
            <a:r>
              <a:rPr lang="ja-JP" altLang="en-US" sz="1800" kern="100" dirty="0">
                <a:solidFill>
                  <a:schemeClr val="bg1"/>
                </a:solidFill>
                <a:effectLst/>
                <a:latin typeface="+mn-ea"/>
                <a:ea typeface="+mn-ea"/>
                <a:cs typeface="Times New Roman" panose="02020603050405020304" pitchFamily="18" charset="0"/>
              </a:rPr>
              <a:t>　</a:t>
            </a:r>
            <a:r>
              <a:rPr lang="ja-JP" altLang="en-US" sz="1800" kern="0" dirty="0">
                <a:solidFill>
                  <a:schemeClr val="bg1"/>
                </a:solidFill>
                <a:effectLst/>
                <a:latin typeface="+mn-ea"/>
                <a:ea typeface="+mn-ea"/>
                <a:cs typeface="Helvetica" panose="020B0604020202020204" pitchFamily="34" charset="0"/>
              </a:rPr>
              <a:t>そのような企業を作っていくために</a:t>
            </a:r>
            <a:r>
              <a:rPr lang="ja-JP" altLang="en-US" sz="1800" kern="0" dirty="0">
                <a:solidFill>
                  <a:schemeClr val="bg1"/>
                </a:solidFill>
                <a:latin typeface="+mn-ea"/>
                <a:ea typeface="+mn-ea"/>
                <a:cs typeface="Helvetica" panose="020B0604020202020204" pitchFamily="34" charset="0"/>
              </a:rPr>
              <a:t>、私達の会社では</a:t>
            </a:r>
            <a:r>
              <a:rPr lang="ja-JP" altLang="en-US" sz="1800" kern="0" dirty="0">
                <a:solidFill>
                  <a:schemeClr val="bg1"/>
                </a:solidFill>
                <a:effectLst/>
                <a:latin typeface="+mn-ea"/>
                <a:ea typeface="+mn-ea"/>
                <a:cs typeface="Helvetica" panose="020B0604020202020204" pitchFamily="34" charset="0"/>
              </a:rPr>
              <a:t>どの様</a:t>
            </a:r>
            <a:r>
              <a:rPr lang="ja-JP" altLang="en-US" sz="1800" kern="0" dirty="0">
                <a:solidFill>
                  <a:schemeClr val="bg1"/>
                </a:solidFill>
                <a:latin typeface="+mn-ea"/>
                <a:ea typeface="+mn-ea"/>
                <a:cs typeface="Helvetica" panose="020B0604020202020204" pitchFamily="34" charset="0"/>
              </a:rPr>
              <a:t>な準備、行動を</a:t>
            </a:r>
            <a:r>
              <a:rPr lang="ja-JP" altLang="en-US" sz="1800" kern="0" dirty="0">
                <a:solidFill>
                  <a:schemeClr val="bg1"/>
                </a:solidFill>
                <a:effectLst/>
                <a:latin typeface="+mn-ea"/>
                <a:ea typeface="+mn-ea"/>
                <a:cs typeface="Helvetica" panose="020B0604020202020204" pitchFamily="34" charset="0"/>
              </a:rPr>
              <a:t>したら良いのでしょうか？</a:t>
            </a:r>
            <a:endParaRPr lang="en-US" altLang="ja-JP" sz="1800" kern="0" dirty="0">
              <a:solidFill>
                <a:schemeClr val="bg1"/>
              </a:solidFill>
              <a:effectLst/>
              <a:latin typeface="+mn-ea"/>
              <a:ea typeface="+mn-ea"/>
              <a:cs typeface="Helvetica" panose="020B0604020202020204" pitchFamily="34" charset="0"/>
            </a:endParaRPr>
          </a:p>
          <a:p>
            <a:pPr>
              <a:lnSpc>
                <a:spcPts val="2000"/>
              </a:lnSpc>
            </a:pPr>
            <a:r>
              <a:rPr lang="ja-JP" altLang="en-US" sz="1800" kern="100" dirty="0">
                <a:solidFill>
                  <a:schemeClr val="bg1"/>
                </a:solidFill>
                <a:effectLst/>
                <a:latin typeface="+mn-ea"/>
                <a:ea typeface="+mn-ea"/>
                <a:cs typeface="Times New Roman" panose="02020603050405020304" pitchFamily="18" charset="0"/>
              </a:rPr>
              <a:t>　会社を運営するために必要な</a:t>
            </a:r>
            <a:r>
              <a:rPr lang="ja-JP" altLang="en-US" sz="1800" kern="100" dirty="0">
                <a:solidFill>
                  <a:schemeClr val="bg1"/>
                </a:solidFill>
                <a:latin typeface="+mn-ea"/>
                <a:ea typeface="+mn-ea"/>
                <a:cs typeface="Times New Roman" panose="02020603050405020304" pitchFamily="18" charset="0"/>
              </a:rPr>
              <a:t>最低限の</a:t>
            </a:r>
            <a:r>
              <a:rPr lang="ja-JP" altLang="en-US" sz="1800" kern="100" dirty="0">
                <a:solidFill>
                  <a:schemeClr val="bg1"/>
                </a:solidFill>
                <a:effectLst/>
                <a:latin typeface="+mn-ea"/>
                <a:ea typeface="+mn-ea"/>
                <a:cs typeface="Times New Roman" panose="02020603050405020304" pitchFamily="18" charset="0"/>
              </a:rPr>
              <a:t>経理的な知識は私達スタッフ全員が</a:t>
            </a:r>
            <a:r>
              <a:rPr lang="ja-JP" altLang="en-US" sz="1800" kern="100" dirty="0">
                <a:solidFill>
                  <a:schemeClr val="bg1"/>
                </a:solidFill>
                <a:latin typeface="+mn-ea"/>
                <a:ea typeface="+mn-ea"/>
                <a:cs typeface="Times New Roman" panose="02020603050405020304" pitchFamily="18" charset="0"/>
              </a:rPr>
              <a:t>学ばなければなりません</a:t>
            </a:r>
            <a:r>
              <a:rPr lang="ja-JP" altLang="en-US" sz="1800" kern="100" dirty="0">
                <a:solidFill>
                  <a:schemeClr val="bg1"/>
                </a:solidFill>
                <a:effectLst/>
                <a:latin typeface="+mn-ea"/>
                <a:ea typeface="+mn-ea"/>
                <a:cs typeface="Times New Roman" panose="02020603050405020304" pitchFamily="18" charset="0"/>
              </a:rPr>
              <a:t>。決算書が読めるようにすることで自分達の会社の現状の把握ができ、尚且つ不正防止にも役立ちます。</a:t>
            </a:r>
            <a:r>
              <a:rPr lang="ja-JP" altLang="en-US" sz="1800" kern="100" dirty="0">
                <a:solidFill>
                  <a:schemeClr val="bg1"/>
                </a:solidFill>
                <a:latin typeface="+mn-ea"/>
                <a:ea typeface="+mn-ea"/>
                <a:cs typeface="Times New Roman" panose="02020603050405020304" pitchFamily="18" charset="0"/>
              </a:rPr>
              <a:t>次のページから、ほんの少しだけ学んでみましょう。</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00051" y="3892492"/>
            <a:ext cx="10058400" cy="912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endParaRPr lang="ja-JP" altLang="ja-JP" sz="1800" kern="100" dirty="0">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1104265"/>
            <a:ext cx="10058400" cy="3700817"/>
          </a:xfrm>
        </p:spPr>
        <p:txBody>
          <a:bodyPr rtlCol="0" anchor="t">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chemeClr val="tx1"/>
                </a:solidFill>
                <a:effectLst/>
                <a:latin typeface="+mn-ea"/>
                <a:ea typeface="+mn-ea"/>
                <a:cs typeface="Helvetica" panose="020B0604020202020204" pitchFamily="34" charset="0"/>
              </a:rPr>
              <a:t>株式会社風間商事</a:t>
            </a:r>
            <a:r>
              <a:rPr lang="ja-JP" altLang="en-US" sz="2800" kern="0" dirty="0">
                <a:solidFill>
                  <a:schemeClr val="tx1"/>
                </a:solidFill>
                <a:latin typeface="+mn-ea"/>
                <a:ea typeface="+mn-ea"/>
                <a:cs typeface="Helvetica" panose="020B0604020202020204" pitchFamily="34" charset="0"/>
              </a:rPr>
              <a:t>が考える良い会社とは？</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游明朝" panose="02020400000000000000" pitchFamily="18" charset="-128"/>
                <a:ea typeface="ＭＳ Ｐゴシック" panose="020B0600070205080204" pitchFamily="50" charset="-128"/>
                <a:cs typeface="Helvetica" panose="020B0604020202020204" pitchFamily="34" charset="0"/>
              </a:rPr>
            </a:br>
            <a:r>
              <a:rPr lang="ja-JP" altLang="en-US" sz="4400" kern="0" dirty="0">
                <a:solidFill>
                  <a:srgbClr val="000000"/>
                </a:solidFill>
                <a:latin typeface="+mn-ea"/>
                <a:ea typeface="+mn-ea"/>
                <a:cs typeface="Helvetica" panose="020B0604020202020204" pitchFamily="34" charset="0"/>
              </a:rPr>
              <a:t>労働条件の良い会社</a:t>
            </a:r>
            <a:r>
              <a:rPr lang="ja-JP" altLang="en-US" sz="2800" kern="0" dirty="0">
                <a:solidFill>
                  <a:srgbClr val="000000"/>
                </a:solidFill>
                <a:latin typeface="+mn-ea"/>
                <a:ea typeface="+mn-ea"/>
                <a:cs typeface="Helvetica" panose="020B0604020202020204" pitchFamily="34" charset="0"/>
              </a:rPr>
              <a:t>（収入、休日、福利厚生）</a:t>
            </a:r>
            <a:br>
              <a:rPr lang="en-US" altLang="ja-JP" sz="4400" kern="0" dirty="0">
                <a:solidFill>
                  <a:srgbClr val="000000"/>
                </a:solidFill>
                <a:effectLst/>
                <a:latin typeface="+mn-ea"/>
                <a:ea typeface="+mn-ea"/>
                <a:cs typeface="Helvetica" panose="020B0604020202020204" pitchFamily="34" charset="0"/>
              </a:rPr>
            </a:br>
            <a:r>
              <a:rPr lang="ja-JP" altLang="en-US" sz="4400" kern="0" dirty="0">
                <a:solidFill>
                  <a:srgbClr val="000000"/>
                </a:solidFill>
                <a:latin typeface="+mn-ea"/>
                <a:ea typeface="+mn-ea"/>
                <a:cs typeface="Helvetica" panose="020B0604020202020204" pitchFamily="34" charset="0"/>
              </a:rPr>
              <a:t>働きがいのある会社</a:t>
            </a:r>
            <a:r>
              <a:rPr lang="ja-JP" altLang="en-US" sz="2800" kern="0" dirty="0">
                <a:solidFill>
                  <a:srgbClr val="000000"/>
                </a:solidFill>
                <a:latin typeface="+mn-ea"/>
                <a:ea typeface="+mn-ea"/>
                <a:cs typeface="Helvetica" panose="020B0604020202020204" pitchFamily="34" charset="0"/>
              </a:rPr>
              <a:t>（自分自身の成長や自己実現）</a:t>
            </a:r>
            <a:br>
              <a:rPr lang="en-US" altLang="ja-JP" sz="4400" kern="0" dirty="0">
                <a:solidFill>
                  <a:srgbClr val="000000"/>
                </a:solidFill>
                <a:effectLst/>
                <a:latin typeface="+mn-ea"/>
                <a:ea typeface="+mn-ea"/>
                <a:cs typeface="Helvetica" panose="020B0604020202020204" pitchFamily="34" charset="0"/>
              </a:rPr>
            </a:br>
            <a:r>
              <a:rPr lang="ja-JP" altLang="en-US" sz="4400" kern="0" dirty="0">
                <a:solidFill>
                  <a:srgbClr val="000000"/>
                </a:solidFill>
                <a:effectLst/>
                <a:latin typeface="+mn-ea"/>
                <a:ea typeface="+mn-ea"/>
                <a:cs typeface="Helvetica" panose="020B0604020202020204" pitchFamily="34" charset="0"/>
              </a:rPr>
              <a:t>人間関係の良い</a:t>
            </a:r>
            <a:r>
              <a:rPr lang="ja-JP" altLang="en-US" sz="4400" kern="0" dirty="0">
                <a:solidFill>
                  <a:srgbClr val="000000"/>
                </a:solidFill>
                <a:latin typeface="+mn-ea"/>
                <a:ea typeface="+mn-ea"/>
                <a:cs typeface="Helvetica" panose="020B0604020202020204" pitchFamily="34" charset="0"/>
              </a:rPr>
              <a:t>会社</a:t>
            </a:r>
            <a:r>
              <a:rPr lang="ja-JP" altLang="en-US" sz="2800" kern="0" dirty="0">
                <a:solidFill>
                  <a:srgbClr val="000000"/>
                </a:solidFill>
                <a:latin typeface="+mn-ea"/>
                <a:ea typeface="+mn-ea"/>
                <a:cs typeface="Helvetica" panose="020B0604020202020204" pitchFamily="34" charset="0"/>
              </a:rPr>
              <a:t>（お互いの協調、協力体制）</a:t>
            </a:r>
            <a:endParaRPr lang="ja-JP" altLang="ja-JP" sz="2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B6142B0-EC35-5401-EB38-5ADD0A7DE1D4}"/>
              </a:ext>
            </a:extLst>
          </p:cNvPr>
          <p:cNvSpPr>
            <a:spLocks noGrp="1"/>
          </p:cNvSpPr>
          <p:nvPr>
            <p:ph type="sldNum" sz="quarter" idx="12"/>
          </p:nvPr>
        </p:nvSpPr>
        <p:spPr/>
        <p:txBody>
          <a:bodyPr/>
          <a:lstStyle/>
          <a:p>
            <a:pPr rtl="0"/>
            <a:fld id="{3A98EE3D-8CD1-4C3F-BD1C-C98C9596463C}" type="slidenum">
              <a:rPr lang="en-US" smtClean="0"/>
              <a:t>20</a:t>
            </a:fld>
            <a:endParaRPr lang="en-US" dirty="0"/>
          </a:p>
        </p:txBody>
      </p:sp>
    </p:spTree>
    <p:extLst>
      <p:ext uri="{BB962C8B-B14F-4D97-AF65-F5344CB8AC3E}">
        <p14:creationId xmlns:p14="http://schemas.microsoft.com/office/powerpoint/2010/main" val="3263536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2962624245"/>
              </p:ext>
            </p:extLst>
          </p:nvPr>
        </p:nvGraphicFramePr>
        <p:xfrm>
          <a:off x="189844" y="1192676"/>
          <a:ext cx="11878813" cy="3662033"/>
        </p:xfrm>
        <a:graphic>
          <a:graphicData uri="http://schemas.openxmlformats.org/drawingml/2006/table">
            <a:tbl>
              <a:tblPr firstRow="1" bandRow="1">
                <a:tableStyleId>{21E4AEA4-8DFA-4A89-87EB-49C32662AFE0}</a:tableStyleId>
              </a:tblPr>
              <a:tblGrid>
                <a:gridCol w="2175851">
                  <a:extLst>
                    <a:ext uri="{9D8B030D-6E8A-4147-A177-3AD203B41FA5}">
                      <a16:colId xmlns:a16="http://schemas.microsoft.com/office/drawing/2014/main" val="3366586140"/>
                    </a:ext>
                  </a:extLst>
                </a:gridCol>
                <a:gridCol w="1783961">
                  <a:extLst>
                    <a:ext uri="{9D8B030D-6E8A-4147-A177-3AD203B41FA5}">
                      <a16:colId xmlns:a16="http://schemas.microsoft.com/office/drawing/2014/main" val="3322926118"/>
                    </a:ext>
                  </a:extLst>
                </a:gridCol>
                <a:gridCol w="1979906">
                  <a:extLst>
                    <a:ext uri="{9D8B030D-6E8A-4147-A177-3AD203B41FA5}">
                      <a16:colId xmlns:a16="http://schemas.microsoft.com/office/drawing/2014/main" val="2033421705"/>
                    </a:ext>
                  </a:extLst>
                </a:gridCol>
                <a:gridCol w="1979906">
                  <a:extLst>
                    <a:ext uri="{9D8B030D-6E8A-4147-A177-3AD203B41FA5}">
                      <a16:colId xmlns:a16="http://schemas.microsoft.com/office/drawing/2014/main" val="3321961324"/>
                    </a:ext>
                  </a:extLst>
                </a:gridCol>
                <a:gridCol w="1979283">
                  <a:extLst>
                    <a:ext uri="{9D8B030D-6E8A-4147-A177-3AD203B41FA5}">
                      <a16:colId xmlns:a16="http://schemas.microsoft.com/office/drawing/2014/main" val="1283177546"/>
                    </a:ext>
                  </a:extLst>
                </a:gridCol>
                <a:gridCol w="1979906">
                  <a:extLst>
                    <a:ext uri="{9D8B030D-6E8A-4147-A177-3AD203B41FA5}">
                      <a16:colId xmlns:a16="http://schemas.microsoft.com/office/drawing/2014/main" val="2312329190"/>
                    </a:ext>
                  </a:extLst>
                </a:gridCol>
              </a:tblGrid>
              <a:tr h="268656">
                <a:tc>
                  <a:txBody>
                    <a:bodyPr/>
                    <a:lstStyle/>
                    <a:p>
                      <a:pPr algn="ctr"/>
                      <a:r>
                        <a:rPr kumimoji="1" lang="ja-JP" altLang="en-US" sz="1200" dirty="0">
                          <a:latin typeface="+mn-ea"/>
                          <a:ea typeface="+mn-ea"/>
                        </a:rPr>
                        <a:t>粗利</a:t>
                      </a:r>
                      <a:r>
                        <a:rPr kumimoji="1" lang="en-US" altLang="ja-JP" sz="1200" dirty="0">
                          <a:latin typeface="+mn-ea"/>
                          <a:ea typeface="+mn-ea"/>
                        </a:rPr>
                        <a:t>30</a:t>
                      </a:r>
                      <a:r>
                        <a:rPr kumimoji="1" lang="ja-JP" altLang="en-US" sz="1200" dirty="0">
                          <a:latin typeface="+mn-ea"/>
                          <a:ea typeface="+mn-ea"/>
                        </a:rPr>
                        <a:t>％の商品の場合</a:t>
                      </a:r>
                    </a:p>
                  </a:txBody>
                  <a:tcPr anchor="ctr"/>
                </a:tc>
                <a:tc>
                  <a:txBody>
                    <a:bodyPr/>
                    <a:lstStyle/>
                    <a:p>
                      <a:pPr algn="ctr"/>
                      <a:r>
                        <a:rPr kumimoji="1" lang="ja-JP" altLang="en-US" sz="1200" b="1" dirty="0">
                          <a:solidFill>
                            <a:schemeClr val="bg1"/>
                          </a:solidFill>
                          <a:latin typeface="+mn-ea"/>
                          <a:ea typeface="+mn-ea"/>
                        </a:rPr>
                        <a:t>基本</a:t>
                      </a:r>
                    </a:p>
                  </a:txBody>
                  <a:tcPr anchor="ctr"/>
                </a:tc>
                <a:tc>
                  <a:txBody>
                    <a:bodyPr/>
                    <a:lstStyle/>
                    <a:p>
                      <a:pPr algn="ctr"/>
                      <a:r>
                        <a:rPr kumimoji="1" lang="ja-JP" altLang="en-US" sz="1200" dirty="0">
                          <a:latin typeface="+mn-ea"/>
                          <a:ea typeface="+mn-ea"/>
                        </a:rPr>
                        <a:t>固定費を</a:t>
                      </a:r>
                      <a:r>
                        <a:rPr kumimoji="1" lang="en-US" altLang="ja-JP" sz="1200" dirty="0">
                          <a:latin typeface="+mn-ea"/>
                          <a:ea typeface="+mn-ea"/>
                        </a:rPr>
                        <a:t>20</a:t>
                      </a:r>
                      <a:r>
                        <a:rPr kumimoji="1" lang="ja-JP" altLang="en-US" sz="1200" dirty="0">
                          <a:latin typeface="+mn-ea"/>
                          <a:ea typeface="+mn-ea"/>
                        </a:rPr>
                        <a:t>％下げる</a:t>
                      </a:r>
                    </a:p>
                  </a:txBody>
                  <a:tcPr anchor="ctr"/>
                </a:tc>
                <a:tc>
                  <a:txBody>
                    <a:bodyPr/>
                    <a:lstStyle/>
                    <a:p>
                      <a:pPr algn="ctr"/>
                      <a:r>
                        <a:rPr kumimoji="1" lang="ja-JP" altLang="en-US" sz="1200" dirty="0">
                          <a:latin typeface="+mn-ea"/>
                          <a:ea typeface="+mn-ea"/>
                        </a:rPr>
                        <a:t>販売数量を</a:t>
                      </a:r>
                      <a:r>
                        <a:rPr kumimoji="1" lang="en-US" altLang="ja-JP" sz="1200" dirty="0">
                          <a:latin typeface="+mn-ea"/>
                          <a:ea typeface="+mn-ea"/>
                        </a:rPr>
                        <a:t>20</a:t>
                      </a:r>
                      <a:r>
                        <a:rPr kumimoji="1" lang="ja-JP" altLang="en-US" sz="1200" dirty="0">
                          <a:latin typeface="+mn-ea"/>
                          <a:ea typeface="+mn-ea"/>
                        </a:rPr>
                        <a:t>％上げる</a:t>
                      </a:r>
                    </a:p>
                  </a:txBody>
                  <a:tcPr anchor="ctr"/>
                </a:tc>
                <a:tc>
                  <a:txBody>
                    <a:bodyPr/>
                    <a:lstStyle/>
                    <a:p>
                      <a:pPr algn="ctr"/>
                      <a:r>
                        <a:rPr kumimoji="1" lang="ja-JP" altLang="en-US" sz="1200" dirty="0">
                          <a:latin typeface="+mn-ea"/>
                          <a:ea typeface="+mn-ea"/>
                        </a:rPr>
                        <a:t>原価を</a:t>
                      </a:r>
                      <a:r>
                        <a:rPr kumimoji="1" lang="en-US" altLang="ja-JP" sz="1200" dirty="0">
                          <a:latin typeface="+mn-ea"/>
                          <a:ea typeface="+mn-ea"/>
                        </a:rPr>
                        <a:t>20</a:t>
                      </a:r>
                      <a:r>
                        <a:rPr kumimoji="1" lang="ja-JP" altLang="en-US" sz="1200" dirty="0">
                          <a:latin typeface="+mn-ea"/>
                          <a:ea typeface="+mn-ea"/>
                        </a:rPr>
                        <a:t>％下げる</a:t>
                      </a:r>
                    </a:p>
                  </a:txBody>
                  <a:tcPr anchor="ctr"/>
                </a:tc>
                <a:tc>
                  <a:txBody>
                    <a:bodyPr/>
                    <a:lstStyle/>
                    <a:p>
                      <a:pPr algn="ctr"/>
                      <a:r>
                        <a:rPr kumimoji="1" lang="ja-JP" altLang="en-US" sz="1200" b="1" dirty="0">
                          <a:solidFill>
                            <a:schemeClr val="bg1"/>
                          </a:solidFill>
                          <a:latin typeface="+mn-ea"/>
                          <a:ea typeface="+mn-ea"/>
                        </a:rPr>
                        <a:t>販売価格</a:t>
                      </a:r>
                      <a:r>
                        <a:rPr kumimoji="1" lang="ja-JP" altLang="en-US" sz="1200" dirty="0">
                          <a:latin typeface="+mn-ea"/>
                          <a:ea typeface="+mn-ea"/>
                        </a:rPr>
                        <a:t>を</a:t>
                      </a:r>
                      <a:r>
                        <a:rPr kumimoji="1" lang="en-US" altLang="ja-JP" sz="1200" dirty="0">
                          <a:latin typeface="+mn-ea"/>
                          <a:ea typeface="+mn-ea"/>
                        </a:rPr>
                        <a:t>20</a:t>
                      </a:r>
                      <a:r>
                        <a:rPr kumimoji="1" lang="ja-JP" altLang="en-US" sz="1200" dirty="0">
                          <a:latin typeface="+mn-ea"/>
                          <a:ea typeface="+mn-ea"/>
                        </a:rPr>
                        <a:t>％上げる</a:t>
                      </a:r>
                      <a:endParaRPr kumimoji="1" lang="ja-JP" altLang="en-US" sz="1200" b="1" dirty="0">
                        <a:solidFill>
                          <a:schemeClr val="bg1"/>
                        </a:solidFill>
                        <a:latin typeface="+mn-ea"/>
                        <a:ea typeface="+mn-ea"/>
                      </a:endParaRPr>
                    </a:p>
                  </a:txBody>
                  <a:tcPr anchor="ctr"/>
                </a:tc>
                <a:extLst>
                  <a:ext uri="{0D108BD9-81ED-4DB2-BD59-A6C34878D82A}">
                    <a16:rowId xmlns:a16="http://schemas.microsoft.com/office/drawing/2014/main" val="1465003116"/>
                  </a:ext>
                </a:extLst>
              </a:tr>
              <a:tr h="268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販売価格</a:t>
                      </a:r>
                    </a:p>
                  </a:txBody>
                  <a:tcPr/>
                </a:tc>
                <a:tc>
                  <a:txBody>
                    <a:bodyPr/>
                    <a:lstStyle/>
                    <a:p>
                      <a:pPr algn="ctr"/>
                      <a:r>
                        <a:rPr kumimoji="1" lang="en-US" altLang="ja-JP" sz="1200" b="1" dirty="0">
                          <a:solidFill>
                            <a:schemeClr val="tx1"/>
                          </a:solidFill>
                          <a:latin typeface="+mn-ea"/>
                          <a:ea typeface="+mn-ea"/>
                        </a:rPr>
                        <a:t>100</a:t>
                      </a:r>
                      <a:endParaRPr kumimoji="1" lang="ja-JP" altLang="en-US" sz="1200" b="1" dirty="0">
                        <a:solidFill>
                          <a:schemeClr val="tx1"/>
                        </a:solidFill>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solidFill>
                            <a:srgbClr val="FF0000"/>
                          </a:solidFill>
                          <a:latin typeface="+mn-ea"/>
                          <a:ea typeface="+mn-ea"/>
                        </a:rPr>
                        <a:t>120</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dirty="0">
                        <a:solidFill>
                          <a:srgbClr val="FF0000"/>
                        </a:solidFill>
                        <a:latin typeface="+mn-ea"/>
                        <a:ea typeface="+mn-ea"/>
                      </a:endParaRPr>
                    </a:p>
                  </a:txBody>
                  <a:tcPr/>
                </a:tc>
                <a:extLst>
                  <a:ext uri="{0D108BD9-81ED-4DB2-BD59-A6C34878D82A}">
                    <a16:rowId xmlns:a16="http://schemas.microsoft.com/office/drawing/2014/main" val="3903340734"/>
                  </a:ext>
                </a:extLst>
              </a:tr>
              <a:tr h="268656">
                <a:tc>
                  <a:txBody>
                    <a:bodyPr/>
                    <a:lstStyle/>
                    <a:p>
                      <a:pPr algn="ctr"/>
                      <a:r>
                        <a:rPr kumimoji="1" lang="ja-JP" altLang="en-US" sz="1200" b="1" dirty="0">
                          <a:latin typeface="+mn-ea"/>
                          <a:ea typeface="+mn-ea"/>
                        </a:rPr>
                        <a:t>原価</a:t>
                      </a:r>
                    </a:p>
                  </a:txBody>
                  <a:tcPr/>
                </a:tc>
                <a:tc>
                  <a:txBody>
                    <a:bodyPr/>
                    <a:lstStyle/>
                    <a:p>
                      <a:pPr algn="ctr"/>
                      <a:r>
                        <a:rPr kumimoji="1" lang="en-US" altLang="ja-JP" sz="1200" b="1" dirty="0">
                          <a:solidFill>
                            <a:schemeClr val="tx1"/>
                          </a:solidFill>
                          <a:latin typeface="+mn-ea"/>
                          <a:ea typeface="+mn-ea"/>
                        </a:rPr>
                        <a:t>70</a:t>
                      </a:r>
                      <a:endParaRPr kumimoji="1" lang="ja-JP" altLang="en-US" sz="1200" b="1"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70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70</a:t>
                      </a:r>
                    </a:p>
                  </a:txBody>
                  <a:tcPr/>
                </a:tc>
                <a:tc>
                  <a:txBody>
                    <a:bodyPr/>
                    <a:lstStyle/>
                    <a:p>
                      <a:pPr algn="ctr"/>
                      <a:r>
                        <a:rPr kumimoji="1" lang="en-US" altLang="ja-JP" sz="1200" b="1" dirty="0">
                          <a:solidFill>
                            <a:srgbClr val="FF0000"/>
                          </a:solidFill>
                          <a:latin typeface="+mn-ea"/>
                          <a:ea typeface="+mn-ea"/>
                        </a:rPr>
                        <a:t>56</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dirty="0">
                        <a:solidFill>
                          <a:srgbClr val="FF0000"/>
                        </a:solidFill>
                        <a:latin typeface="+mn-ea"/>
                        <a:ea typeface="+mn-ea"/>
                      </a:endParaRPr>
                    </a:p>
                  </a:txBody>
                  <a:tcPr/>
                </a:tc>
                <a:tc>
                  <a:txBody>
                    <a:bodyPr/>
                    <a:lstStyle/>
                    <a:p>
                      <a:pPr algn="ctr"/>
                      <a:r>
                        <a:rPr kumimoji="1" lang="en-US" altLang="ja-JP" sz="1200" b="1" dirty="0">
                          <a:solidFill>
                            <a:schemeClr val="tx1"/>
                          </a:solidFill>
                          <a:latin typeface="+mn-ea"/>
                          <a:ea typeface="+mn-ea"/>
                        </a:rPr>
                        <a:t>70</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3380385594"/>
                  </a:ext>
                </a:extLst>
              </a:tr>
              <a:tr h="268656">
                <a:tc>
                  <a:txBody>
                    <a:bodyPr/>
                    <a:lstStyle/>
                    <a:p>
                      <a:pPr algn="ctr"/>
                      <a:r>
                        <a:rPr kumimoji="1" lang="ja-JP" altLang="en-US" sz="1200" b="1" dirty="0">
                          <a:latin typeface="+mn-ea"/>
                          <a:ea typeface="+mn-ea"/>
                        </a:rPr>
                        <a:t>粗利</a:t>
                      </a:r>
                    </a:p>
                  </a:txBody>
                  <a:tcPr/>
                </a:tc>
                <a:tc>
                  <a:txBody>
                    <a:bodyPr/>
                    <a:lstStyle/>
                    <a:p>
                      <a:pPr algn="ctr"/>
                      <a:r>
                        <a:rPr kumimoji="1" lang="en-US" altLang="ja-JP" sz="1200" b="1" dirty="0">
                          <a:solidFill>
                            <a:schemeClr val="tx1"/>
                          </a:solidFill>
                          <a:latin typeface="+mn-ea"/>
                          <a:ea typeface="+mn-ea"/>
                        </a:rPr>
                        <a:t>30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30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30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44</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50</a:t>
                      </a:r>
                    </a:p>
                  </a:txBody>
                  <a:tcPr/>
                </a:tc>
                <a:extLst>
                  <a:ext uri="{0D108BD9-81ED-4DB2-BD59-A6C34878D82A}">
                    <a16:rowId xmlns:a16="http://schemas.microsoft.com/office/drawing/2014/main" val="4185530362"/>
                  </a:ext>
                </a:extLst>
              </a:tr>
              <a:tr h="268656">
                <a:tc>
                  <a:txBody>
                    <a:bodyPr/>
                    <a:lstStyle/>
                    <a:p>
                      <a:pPr algn="ctr"/>
                      <a:r>
                        <a:rPr kumimoji="1" lang="ja-JP" altLang="en-US" sz="1200" b="1" dirty="0">
                          <a:latin typeface="+mn-ea"/>
                          <a:ea typeface="+mn-ea"/>
                        </a:rPr>
                        <a:t>販売数量</a:t>
                      </a:r>
                      <a:endParaRPr kumimoji="1" lang="en-US" altLang="ja-JP" sz="1200" b="1" dirty="0">
                        <a:latin typeface="+mn-ea"/>
                        <a:ea typeface="+mn-ea"/>
                      </a:endParaRPr>
                    </a:p>
                  </a:txBody>
                  <a:tcPr/>
                </a:tc>
                <a:tc>
                  <a:txBody>
                    <a:bodyPr/>
                    <a:lstStyle/>
                    <a:p>
                      <a:pPr algn="ctr"/>
                      <a:r>
                        <a:rPr kumimoji="1" lang="en-US" altLang="ja-JP" sz="1200" b="1" dirty="0">
                          <a:solidFill>
                            <a:schemeClr val="tx1"/>
                          </a:solidFill>
                          <a:latin typeface="+mn-ea"/>
                          <a:ea typeface="+mn-ea"/>
                        </a:rPr>
                        <a:t>10</a:t>
                      </a:r>
                      <a:endParaRPr kumimoji="1" lang="ja-JP" altLang="en-US" sz="1200" b="1"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rgbClr val="FF0000"/>
                          </a:solidFill>
                          <a:latin typeface="+mn-ea"/>
                          <a:ea typeface="+mn-ea"/>
                        </a:rPr>
                        <a:t>12</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dirty="0">
                        <a:solidFill>
                          <a:srgbClr val="FF0000"/>
                        </a:solidFill>
                        <a:latin typeface="+mn-ea"/>
                        <a:ea typeface="+mn-ea"/>
                      </a:endParaRPr>
                    </a:p>
                  </a:txBody>
                  <a:tcPr/>
                </a:tc>
                <a:tc>
                  <a:txBody>
                    <a:bodyPr/>
                    <a:lstStyle/>
                    <a:p>
                      <a:pPr algn="ctr"/>
                      <a:r>
                        <a:rPr kumimoji="1" lang="en-US" altLang="ja-JP" sz="1200" b="1" dirty="0">
                          <a:latin typeface="+mn-ea"/>
                          <a:ea typeface="+mn-ea"/>
                        </a:rPr>
                        <a:t>10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10</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4216378217"/>
                  </a:ext>
                </a:extLst>
              </a:tr>
              <a:tr h="268656">
                <a:tc>
                  <a:txBody>
                    <a:bodyPr/>
                    <a:lstStyle/>
                    <a:p>
                      <a:pPr algn="ctr"/>
                      <a:r>
                        <a:rPr kumimoji="1" lang="ja-JP" altLang="en-US" sz="1200" b="1" dirty="0">
                          <a:latin typeface="+mn-ea"/>
                          <a:ea typeface="+mn-ea"/>
                        </a:rPr>
                        <a:t>総売上</a:t>
                      </a:r>
                    </a:p>
                  </a:txBody>
                  <a:tcPr/>
                </a:tc>
                <a:tc>
                  <a:txBody>
                    <a:bodyPr/>
                    <a:lstStyle/>
                    <a:p>
                      <a:pPr algn="ctr"/>
                      <a:r>
                        <a:rPr kumimoji="1" lang="en-US" altLang="ja-JP" sz="1200" b="1" dirty="0">
                          <a:solidFill>
                            <a:schemeClr val="tx1"/>
                          </a:solidFill>
                          <a:latin typeface="+mn-ea"/>
                          <a:ea typeface="+mn-ea"/>
                        </a:rPr>
                        <a:t>1,000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1,000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1,200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1,000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1,200</a:t>
                      </a:r>
                    </a:p>
                  </a:txBody>
                  <a:tcPr/>
                </a:tc>
                <a:extLst>
                  <a:ext uri="{0D108BD9-81ED-4DB2-BD59-A6C34878D82A}">
                    <a16:rowId xmlns:a16="http://schemas.microsoft.com/office/drawing/2014/main" val="239350804"/>
                  </a:ext>
                </a:extLst>
              </a:tr>
              <a:tr h="268656">
                <a:tc>
                  <a:txBody>
                    <a:bodyPr/>
                    <a:lstStyle/>
                    <a:p>
                      <a:pPr algn="ctr"/>
                      <a:r>
                        <a:rPr kumimoji="1" lang="ja-JP" altLang="en-US" sz="1200" b="1" dirty="0">
                          <a:latin typeface="+mn-ea"/>
                          <a:ea typeface="+mn-ea"/>
                        </a:rPr>
                        <a:t>総原価</a:t>
                      </a:r>
                    </a:p>
                  </a:txBody>
                  <a:tcPr/>
                </a:tc>
                <a:tc>
                  <a:txBody>
                    <a:bodyPr/>
                    <a:lstStyle/>
                    <a:p>
                      <a:pPr algn="ctr"/>
                      <a:r>
                        <a:rPr kumimoji="1" lang="en-US" altLang="ja-JP" sz="1200" b="1" dirty="0">
                          <a:solidFill>
                            <a:schemeClr val="tx1"/>
                          </a:solidFill>
                          <a:latin typeface="+mn-ea"/>
                          <a:ea typeface="+mn-ea"/>
                        </a:rPr>
                        <a:t>700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700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840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560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700</a:t>
                      </a:r>
                    </a:p>
                  </a:txBody>
                  <a:tcPr/>
                </a:tc>
                <a:extLst>
                  <a:ext uri="{0D108BD9-81ED-4DB2-BD59-A6C34878D82A}">
                    <a16:rowId xmlns:a16="http://schemas.microsoft.com/office/drawing/2014/main" val="2844399428"/>
                  </a:ext>
                </a:extLst>
              </a:tr>
              <a:tr h="268656">
                <a:tc>
                  <a:txBody>
                    <a:bodyPr/>
                    <a:lstStyle/>
                    <a:p>
                      <a:pPr algn="ctr"/>
                      <a:r>
                        <a:rPr kumimoji="1" lang="ja-JP" altLang="en-US" sz="1200" b="1" dirty="0">
                          <a:latin typeface="+mn-ea"/>
                          <a:ea typeface="+mn-ea"/>
                        </a:rPr>
                        <a:t>総粗利</a:t>
                      </a:r>
                    </a:p>
                  </a:txBody>
                  <a:tcPr/>
                </a:tc>
                <a:tc>
                  <a:txBody>
                    <a:bodyPr/>
                    <a:lstStyle/>
                    <a:p>
                      <a:pPr algn="ctr"/>
                      <a:r>
                        <a:rPr kumimoji="1" lang="en-US" altLang="ja-JP" sz="1200" b="1" dirty="0">
                          <a:solidFill>
                            <a:schemeClr val="tx1"/>
                          </a:solidFill>
                          <a:latin typeface="+mn-ea"/>
                          <a:ea typeface="+mn-ea"/>
                        </a:rPr>
                        <a:t>300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300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360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440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500</a:t>
                      </a:r>
                    </a:p>
                  </a:txBody>
                  <a:tcPr/>
                </a:tc>
                <a:extLst>
                  <a:ext uri="{0D108BD9-81ED-4DB2-BD59-A6C34878D82A}">
                    <a16:rowId xmlns:a16="http://schemas.microsoft.com/office/drawing/2014/main" val="3546860977"/>
                  </a:ext>
                </a:extLst>
              </a:tr>
              <a:tr h="278753">
                <a:tc>
                  <a:txBody>
                    <a:bodyPr/>
                    <a:lstStyle/>
                    <a:p>
                      <a:pPr algn="ctr"/>
                      <a:r>
                        <a:rPr kumimoji="1" lang="ja-JP" altLang="en-US" sz="1200" b="1" dirty="0">
                          <a:latin typeface="+mn-ea"/>
                          <a:ea typeface="+mn-ea"/>
                        </a:rPr>
                        <a:t>固定費</a:t>
                      </a:r>
                    </a:p>
                  </a:txBody>
                  <a:tcPr/>
                </a:tc>
                <a:tc>
                  <a:txBody>
                    <a:bodyPr/>
                    <a:lstStyle/>
                    <a:p>
                      <a:pPr algn="ctr"/>
                      <a:r>
                        <a:rPr kumimoji="1" lang="en-US" altLang="ja-JP" sz="1200" b="1" dirty="0">
                          <a:solidFill>
                            <a:schemeClr val="tx1"/>
                          </a:solidFill>
                          <a:latin typeface="+mn-ea"/>
                          <a:ea typeface="+mn-ea"/>
                        </a:rPr>
                        <a:t>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n-ea"/>
                          <a:ea typeface="+mn-ea"/>
                          <a:cs typeface="+mn-cs"/>
                        </a:rPr>
                        <a:t>160</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i="0" u="none" strike="noStrike" kern="1200" cap="none" spc="0" normalizeH="0" baseline="0" noProof="0" dirty="0">
                        <a:ln>
                          <a:noFill/>
                        </a:ln>
                        <a:solidFill>
                          <a:srgbClr val="FF0000"/>
                        </a:solidFill>
                        <a:effectLst/>
                        <a:uLnTx/>
                        <a:uFillTx/>
                        <a:latin typeface="+mn-ea"/>
                        <a:ea typeface="+mn-ea"/>
                        <a:cs typeface="+mn-cs"/>
                      </a:endParaRPr>
                    </a:p>
                  </a:txBody>
                  <a:tcPr/>
                </a:tc>
                <a:tc>
                  <a:txBody>
                    <a:bodyPr/>
                    <a:lstStyle/>
                    <a:p>
                      <a:pPr algn="ctr"/>
                      <a:r>
                        <a:rPr kumimoji="1" lang="en-US" altLang="ja-JP" sz="1200" b="1" dirty="0">
                          <a:latin typeface="+mn-ea"/>
                          <a:ea typeface="+mn-ea"/>
                        </a:rPr>
                        <a:t>200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200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200</a:t>
                      </a:r>
                    </a:p>
                  </a:txBody>
                  <a:tcPr/>
                </a:tc>
                <a:extLst>
                  <a:ext uri="{0D108BD9-81ED-4DB2-BD59-A6C34878D82A}">
                    <a16:rowId xmlns:a16="http://schemas.microsoft.com/office/drawing/2014/main" val="2396959859"/>
                  </a:ext>
                </a:extLst>
              </a:tr>
              <a:tr h="268656">
                <a:tc>
                  <a:txBody>
                    <a:bodyPr/>
                    <a:lstStyle/>
                    <a:p>
                      <a:pPr algn="ctr"/>
                      <a:r>
                        <a:rPr kumimoji="1" lang="ja-JP" altLang="en-US" sz="1200" b="1" dirty="0">
                          <a:latin typeface="+mn-ea"/>
                          <a:ea typeface="+mn-ea"/>
                        </a:rPr>
                        <a:t>営業利益</a:t>
                      </a:r>
                    </a:p>
                  </a:txBody>
                  <a:tcPr/>
                </a:tc>
                <a:tc>
                  <a:txBody>
                    <a:bodyPr/>
                    <a:lstStyle/>
                    <a:p>
                      <a:pPr algn="ctr"/>
                      <a:r>
                        <a:rPr kumimoji="1" lang="en-US" altLang="ja-JP" sz="1200" b="1" dirty="0">
                          <a:solidFill>
                            <a:schemeClr val="tx1"/>
                          </a:solidFill>
                          <a:latin typeface="+mn-ea"/>
                          <a:ea typeface="+mn-ea"/>
                        </a:rPr>
                        <a:t>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140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160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240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300</a:t>
                      </a:r>
                    </a:p>
                  </a:txBody>
                  <a:tcPr/>
                </a:tc>
                <a:extLst>
                  <a:ext uri="{0D108BD9-81ED-4DB2-BD59-A6C34878D82A}">
                    <a16:rowId xmlns:a16="http://schemas.microsoft.com/office/drawing/2014/main" val="319486254"/>
                  </a:ext>
                </a:extLst>
              </a:tr>
              <a:tr h="268656">
                <a:tc>
                  <a:txBody>
                    <a:bodyPr/>
                    <a:lstStyle/>
                    <a:p>
                      <a:pPr algn="ctr"/>
                      <a:r>
                        <a:rPr kumimoji="1" lang="ja-JP" altLang="en-US" sz="1200" b="1" dirty="0">
                          <a:latin typeface="+mn-ea"/>
                          <a:ea typeface="+mn-ea"/>
                        </a:rPr>
                        <a:t>基本から見た営業利益の倍率</a:t>
                      </a:r>
                    </a:p>
                  </a:txBody>
                  <a:tcPr/>
                </a:tc>
                <a:tc>
                  <a:txBody>
                    <a:bodyPr/>
                    <a:lstStyle/>
                    <a:p>
                      <a:pPr algn="ctr"/>
                      <a:r>
                        <a:rPr kumimoji="1" lang="en-US" altLang="ja-JP" sz="1200" b="1" dirty="0">
                          <a:solidFill>
                            <a:schemeClr val="tx1"/>
                          </a:solidFill>
                          <a:latin typeface="+mn-ea"/>
                          <a:ea typeface="+mn-ea"/>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1.40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1.60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2.40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3.00</a:t>
                      </a:r>
                    </a:p>
                  </a:txBody>
                  <a:tcPr/>
                </a:tc>
                <a:extLst>
                  <a:ext uri="{0D108BD9-81ED-4DB2-BD59-A6C34878D82A}">
                    <a16:rowId xmlns:a16="http://schemas.microsoft.com/office/drawing/2014/main" val="3490345701"/>
                  </a:ext>
                </a:extLst>
              </a:tr>
              <a:tr h="598923">
                <a:tc>
                  <a:txBody>
                    <a:bodyPr/>
                    <a:lstStyle/>
                    <a:p>
                      <a:pPr algn="ctr"/>
                      <a:r>
                        <a:rPr kumimoji="1" lang="ja-JP" altLang="en-US" sz="1200" b="1" dirty="0">
                          <a:latin typeface="+mn-ea"/>
                          <a:ea typeface="+mn-ea"/>
                        </a:rPr>
                        <a:t>考えられるリスクとリターン</a:t>
                      </a:r>
                    </a:p>
                  </a:txBody>
                  <a:tcPr anchor="ctr"/>
                </a:tc>
                <a:tc>
                  <a:txBody>
                    <a:bodyPr/>
                    <a:lstStyle/>
                    <a:p>
                      <a:pPr algn="ctr"/>
                      <a:endParaRPr kumimoji="1" lang="en-US" altLang="ja-JP" sz="1200" b="1"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直ぐにできるが</a:t>
                      </a:r>
                      <a:endParaRPr kumimoji="1" lang="en-US" altLang="ja-JP" sz="1200" b="1" i="0" u="none" strike="noStrike" kern="1200" cap="none" spc="0" normalizeH="0" baseline="0" noProof="0" dirty="0">
                        <a:ln>
                          <a:noFill/>
                        </a:ln>
                        <a:solidFill>
                          <a:srgbClr val="000000"/>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スタッフのやる気が</a:t>
                      </a:r>
                      <a:endParaRPr kumimoji="1" lang="en-US" altLang="ja-JP" sz="1200" b="1" i="0" u="none" strike="noStrike" kern="1200" cap="none" spc="0" normalizeH="0" baseline="0" noProof="0" dirty="0">
                        <a:ln>
                          <a:noFill/>
                        </a:ln>
                        <a:solidFill>
                          <a:srgbClr val="000000"/>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低下する</a:t>
                      </a:r>
                    </a:p>
                  </a:txBody>
                  <a:tcPr anchor="ctr"/>
                </a:tc>
                <a:tc>
                  <a:txBody>
                    <a:bodyPr/>
                    <a:lstStyle/>
                    <a:p>
                      <a:pPr algn="ctr"/>
                      <a:r>
                        <a:rPr kumimoji="1" lang="ja-JP" altLang="en-US" sz="1200" b="1" dirty="0">
                          <a:latin typeface="+mn-ea"/>
                          <a:ea typeface="+mn-ea"/>
                        </a:rPr>
                        <a:t>それほど難しくはないが</a:t>
                      </a:r>
                      <a:endParaRPr kumimoji="1" lang="en-US" altLang="ja-JP" sz="1200" b="1" dirty="0">
                        <a:latin typeface="+mn-ea"/>
                        <a:ea typeface="+mn-ea"/>
                      </a:endParaRPr>
                    </a:p>
                    <a:p>
                      <a:pPr algn="ctr"/>
                      <a:r>
                        <a:rPr kumimoji="1" lang="ja-JP" altLang="en-US" sz="1200" b="1" dirty="0">
                          <a:latin typeface="+mn-ea"/>
                          <a:ea typeface="+mn-ea"/>
                        </a:rPr>
                        <a:t>忙しくなる</a:t>
                      </a:r>
                    </a:p>
                  </a:txBody>
                  <a:tcPr anchor="ctr"/>
                </a:tc>
                <a:tc>
                  <a:txBody>
                    <a:bodyPr/>
                    <a:lstStyle/>
                    <a:p>
                      <a:pPr algn="ctr"/>
                      <a:r>
                        <a:rPr kumimoji="1" lang="ja-JP" altLang="en-US" sz="1200" b="1" dirty="0">
                          <a:latin typeface="+mn-ea"/>
                          <a:ea typeface="+mn-ea"/>
                        </a:rPr>
                        <a:t>短期間は利益が増えるが</a:t>
                      </a:r>
                      <a:endParaRPr kumimoji="1" lang="en-US" altLang="ja-JP" sz="1200" b="1" dirty="0">
                        <a:latin typeface="+mn-ea"/>
                        <a:ea typeface="+mn-ea"/>
                      </a:endParaRPr>
                    </a:p>
                    <a:p>
                      <a:pPr algn="ctr"/>
                      <a:r>
                        <a:rPr kumimoji="1" lang="ja-JP" altLang="en-US" sz="1200" b="1" dirty="0">
                          <a:latin typeface="+mn-ea"/>
                          <a:ea typeface="+mn-ea"/>
                        </a:rPr>
                        <a:t>品質が下がるので</a:t>
                      </a:r>
                      <a:endParaRPr kumimoji="1" lang="en-US" altLang="ja-JP" sz="1200" b="1" dirty="0">
                        <a:latin typeface="+mn-ea"/>
                        <a:ea typeface="+mn-ea"/>
                      </a:endParaRPr>
                    </a:p>
                    <a:p>
                      <a:pPr algn="ctr"/>
                      <a:r>
                        <a:rPr kumimoji="1" lang="ja-JP" altLang="en-US" sz="1200" b="1" dirty="0">
                          <a:latin typeface="+mn-ea"/>
                          <a:ea typeface="+mn-ea"/>
                        </a:rPr>
                        <a:t>時間と共に顧客が離れる</a:t>
                      </a:r>
                    </a:p>
                  </a:txBody>
                  <a:tcPr anchor="ctr"/>
                </a:tc>
                <a:tc>
                  <a:txBody>
                    <a:bodyPr/>
                    <a:lstStyle/>
                    <a:p>
                      <a:pPr algn="ctr"/>
                      <a:r>
                        <a:rPr kumimoji="1" lang="ja-JP" altLang="en-US" sz="1200" b="1" dirty="0">
                          <a:solidFill>
                            <a:schemeClr val="tx1"/>
                          </a:solidFill>
                          <a:latin typeface="+mn-ea"/>
                          <a:ea typeface="+mn-ea"/>
                        </a:rPr>
                        <a:t>一番儲かる</a:t>
                      </a: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価値の提供が必要</a:t>
                      </a: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アイデアが重要</a:t>
                      </a:r>
                      <a:endParaRPr kumimoji="1" lang="en-US" altLang="ja-JP" sz="1200" b="1" dirty="0">
                        <a:solidFill>
                          <a:schemeClr val="tx1"/>
                        </a:solidFill>
                        <a:latin typeface="+mn-ea"/>
                        <a:ea typeface="+mn-ea"/>
                      </a:endParaRPr>
                    </a:p>
                  </a:txBody>
                  <a:tcPr anchor="ctr"/>
                </a:tc>
                <a:extLst>
                  <a:ext uri="{0D108BD9-81ED-4DB2-BD59-A6C34878D82A}">
                    <a16:rowId xmlns:a16="http://schemas.microsoft.com/office/drawing/2014/main" val="4156541083"/>
                  </a:ext>
                </a:extLst>
              </a:tr>
            </a:tbl>
          </a:graphicData>
        </a:graphic>
      </p:graphicFrame>
      <p:sp>
        <p:nvSpPr>
          <p:cNvPr id="6" name="タイトル 1">
            <a:extLst>
              <a:ext uri="{FF2B5EF4-FFF2-40B4-BE49-F238E27FC236}">
                <a16:creationId xmlns:a16="http://schemas.microsoft.com/office/drawing/2014/main" id="{004B4F86-9298-B79A-A040-6168114072DD}"/>
              </a:ext>
            </a:extLst>
          </p:cNvPr>
          <p:cNvSpPr>
            <a:spLocks noGrp="1"/>
          </p:cNvSpPr>
          <p:nvPr>
            <p:ph type="ctrTitle"/>
          </p:nvPr>
        </p:nvSpPr>
        <p:spPr>
          <a:xfrm>
            <a:off x="1183941" y="98688"/>
            <a:ext cx="10058400" cy="1093988"/>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利益感度分析表　各種</a:t>
            </a:r>
            <a:r>
              <a:rPr lang="en-US" altLang="ja-JP" sz="2800" kern="0" dirty="0">
                <a:solidFill>
                  <a:srgbClr val="000000"/>
                </a:solidFill>
                <a:effectLst/>
                <a:latin typeface="+mn-ea"/>
                <a:ea typeface="+mn-ea"/>
                <a:cs typeface="Helvetica" panose="020B0604020202020204" pitchFamily="34" charset="0"/>
              </a:rPr>
              <a:t>20</a:t>
            </a:r>
            <a:r>
              <a:rPr lang="ja-JP" altLang="en-US" sz="2800" kern="0" dirty="0">
                <a:solidFill>
                  <a:srgbClr val="000000"/>
                </a:solidFill>
                <a:effectLst/>
                <a:latin typeface="+mn-ea"/>
                <a:ea typeface="+mn-ea"/>
                <a:cs typeface="Helvetica" panose="020B0604020202020204" pitchFamily="34" charset="0"/>
              </a:rPr>
              <a:t>％変更した場合の営業利益の変化</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F8A62AF2-7F1B-1F6B-DE19-AE0BBA857984}"/>
              </a:ext>
            </a:extLst>
          </p:cNvPr>
          <p:cNvSpPr txBox="1">
            <a:spLocks/>
          </p:cNvSpPr>
          <p:nvPr/>
        </p:nvSpPr>
        <p:spPr>
          <a:xfrm>
            <a:off x="1100050" y="5144557"/>
            <a:ext cx="10451589" cy="150725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1"/>
                </a:solidFill>
                <a:latin typeface="+mn-lt"/>
                <a:ea typeface="Meiryo UI" panose="020B0604030504040204" pitchFamily="50" charset="-128"/>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nSpc>
                <a:spcPts val="2000"/>
              </a:lnSpc>
            </a:pPr>
            <a:r>
              <a:rPr lang="ja-JP" altLang="en-US" sz="1800" kern="0" dirty="0">
                <a:solidFill>
                  <a:schemeClr val="bg1"/>
                </a:solidFill>
                <a:latin typeface="+mn-ea"/>
                <a:ea typeface="+mn-ea"/>
                <a:cs typeface="Helvetica" panose="020B0604020202020204" pitchFamily="34" charset="0"/>
              </a:rPr>
              <a:t>利益感度分析表とは？</a:t>
            </a:r>
            <a:endParaRPr lang="en-US" altLang="ja-JP" sz="1800" kern="0" dirty="0">
              <a:solidFill>
                <a:schemeClr val="bg1"/>
              </a:solidFill>
              <a:latin typeface="+mn-ea"/>
              <a:ea typeface="+mn-ea"/>
              <a:cs typeface="Helvetica" panose="020B0604020202020204" pitchFamily="34" charset="0"/>
            </a:endParaRPr>
          </a:p>
          <a:p>
            <a:pPr>
              <a:lnSpc>
                <a:spcPts val="2000"/>
              </a:lnSpc>
            </a:pPr>
            <a:r>
              <a:rPr lang="ja-JP" altLang="en-US" sz="1800" kern="0" dirty="0">
                <a:solidFill>
                  <a:schemeClr val="bg1"/>
                </a:solidFill>
                <a:latin typeface="+mn-ea"/>
                <a:ea typeface="+mn-ea"/>
                <a:cs typeface="Helvetica" panose="020B0604020202020204" pitchFamily="34" charset="0"/>
              </a:rPr>
              <a:t>　基本をベースにして固定費、販売数量、原価、販売価格をそれぞれ</a:t>
            </a:r>
            <a:r>
              <a:rPr lang="en-US" altLang="ja-JP" sz="1800" kern="0" dirty="0">
                <a:solidFill>
                  <a:schemeClr val="bg1"/>
                </a:solidFill>
                <a:latin typeface="+mn-ea"/>
                <a:ea typeface="+mn-ea"/>
                <a:cs typeface="Helvetica" panose="020B0604020202020204" pitchFamily="34" charset="0"/>
              </a:rPr>
              <a:t>20</a:t>
            </a:r>
            <a:r>
              <a:rPr lang="ja-JP" altLang="en-US" sz="1800" kern="0" dirty="0">
                <a:solidFill>
                  <a:schemeClr val="bg1"/>
                </a:solidFill>
                <a:latin typeface="+mn-ea"/>
                <a:ea typeface="+mn-ea"/>
                <a:cs typeface="Helvetica" panose="020B0604020202020204" pitchFamily="34" charset="0"/>
              </a:rPr>
              <a:t>％変動させると営業利益がどのように変化するのか？を簡潔に表現した表になります。儲かる会社を作るためには、何を一番重要視しなければならないのか？ということを理解する為の一例です。何度も見直して理解しましょう。</a:t>
            </a:r>
            <a:endParaRPr lang="en-US" altLang="ja-JP" sz="1800" kern="0" dirty="0">
              <a:solidFill>
                <a:schemeClr val="bg1"/>
              </a:solidFill>
              <a:latin typeface="+mn-ea"/>
              <a:ea typeface="+mn-ea"/>
              <a:cs typeface="Helvetica" panose="020B0604020202020204" pitchFamily="34" charset="0"/>
            </a:endParaRPr>
          </a:p>
        </p:txBody>
      </p:sp>
      <p:sp>
        <p:nvSpPr>
          <p:cNvPr id="3" name="スライド番号プレースホルダー 2">
            <a:extLst>
              <a:ext uri="{FF2B5EF4-FFF2-40B4-BE49-F238E27FC236}">
                <a16:creationId xmlns:a16="http://schemas.microsoft.com/office/drawing/2014/main" id="{9F472237-F910-CF8A-2A13-842920DA4D75}"/>
              </a:ext>
            </a:extLst>
          </p:cNvPr>
          <p:cNvSpPr>
            <a:spLocks noGrp="1"/>
          </p:cNvSpPr>
          <p:nvPr>
            <p:ph type="sldNum" sz="quarter" idx="12"/>
          </p:nvPr>
        </p:nvSpPr>
        <p:spPr/>
        <p:txBody>
          <a:bodyPr/>
          <a:lstStyle/>
          <a:p>
            <a:pPr rtl="0"/>
            <a:fld id="{3A98EE3D-8CD1-4C3F-BD1C-C98C9596463C}" type="slidenum">
              <a:rPr lang="en-US" smtClean="0"/>
              <a:t>21</a:t>
            </a:fld>
            <a:endParaRPr lang="en-US" dirty="0"/>
          </a:p>
        </p:txBody>
      </p:sp>
    </p:spTree>
    <p:extLst>
      <p:ext uri="{BB962C8B-B14F-4D97-AF65-F5344CB8AC3E}">
        <p14:creationId xmlns:p14="http://schemas.microsoft.com/office/powerpoint/2010/main" val="4043901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577737025"/>
              </p:ext>
            </p:extLst>
          </p:nvPr>
        </p:nvGraphicFramePr>
        <p:xfrm>
          <a:off x="189844" y="1192676"/>
          <a:ext cx="11878813" cy="3662033"/>
        </p:xfrm>
        <a:graphic>
          <a:graphicData uri="http://schemas.openxmlformats.org/drawingml/2006/table">
            <a:tbl>
              <a:tblPr firstRow="1" bandRow="1">
                <a:tableStyleId>{21E4AEA4-8DFA-4A89-87EB-49C32662AFE0}</a:tableStyleId>
              </a:tblPr>
              <a:tblGrid>
                <a:gridCol w="2175851">
                  <a:extLst>
                    <a:ext uri="{9D8B030D-6E8A-4147-A177-3AD203B41FA5}">
                      <a16:colId xmlns:a16="http://schemas.microsoft.com/office/drawing/2014/main" val="3366586140"/>
                    </a:ext>
                  </a:extLst>
                </a:gridCol>
                <a:gridCol w="1783961">
                  <a:extLst>
                    <a:ext uri="{9D8B030D-6E8A-4147-A177-3AD203B41FA5}">
                      <a16:colId xmlns:a16="http://schemas.microsoft.com/office/drawing/2014/main" val="3322926118"/>
                    </a:ext>
                  </a:extLst>
                </a:gridCol>
                <a:gridCol w="1979906">
                  <a:extLst>
                    <a:ext uri="{9D8B030D-6E8A-4147-A177-3AD203B41FA5}">
                      <a16:colId xmlns:a16="http://schemas.microsoft.com/office/drawing/2014/main" val="2033421705"/>
                    </a:ext>
                  </a:extLst>
                </a:gridCol>
                <a:gridCol w="1979906">
                  <a:extLst>
                    <a:ext uri="{9D8B030D-6E8A-4147-A177-3AD203B41FA5}">
                      <a16:colId xmlns:a16="http://schemas.microsoft.com/office/drawing/2014/main" val="3321961324"/>
                    </a:ext>
                  </a:extLst>
                </a:gridCol>
                <a:gridCol w="1979283">
                  <a:extLst>
                    <a:ext uri="{9D8B030D-6E8A-4147-A177-3AD203B41FA5}">
                      <a16:colId xmlns:a16="http://schemas.microsoft.com/office/drawing/2014/main" val="1283177546"/>
                    </a:ext>
                  </a:extLst>
                </a:gridCol>
                <a:gridCol w="1979906">
                  <a:extLst>
                    <a:ext uri="{9D8B030D-6E8A-4147-A177-3AD203B41FA5}">
                      <a16:colId xmlns:a16="http://schemas.microsoft.com/office/drawing/2014/main" val="2312329190"/>
                    </a:ext>
                  </a:extLst>
                </a:gridCol>
              </a:tblGrid>
              <a:tr h="268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粗利</a:t>
                      </a:r>
                      <a:r>
                        <a:rPr kumimoji="1" lang="en-US" altLang="ja-JP" sz="1200" dirty="0">
                          <a:latin typeface="+mn-ea"/>
                          <a:ea typeface="+mn-ea"/>
                        </a:rPr>
                        <a:t>70</a:t>
                      </a:r>
                      <a:r>
                        <a:rPr kumimoji="1" lang="ja-JP" altLang="en-US" sz="1200" dirty="0">
                          <a:latin typeface="+mn-ea"/>
                          <a:ea typeface="+mn-ea"/>
                        </a:rPr>
                        <a:t>％の商品の場合</a:t>
                      </a:r>
                    </a:p>
                  </a:txBody>
                  <a:tcPr anchor="ctr"/>
                </a:tc>
                <a:tc>
                  <a:txBody>
                    <a:bodyPr/>
                    <a:lstStyle/>
                    <a:p>
                      <a:pPr algn="ctr"/>
                      <a:r>
                        <a:rPr kumimoji="1" lang="ja-JP" altLang="en-US" sz="1200" b="1" dirty="0">
                          <a:solidFill>
                            <a:schemeClr val="bg1"/>
                          </a:solidFill>
                          <a:latin typeface="+mn-ea"/>
                          <a:ea typeface="+mn-ea"/>
                        </a:rPr>
                        <a:t>基本</a:t>
                      </a:r>
                    </a:p>
                  </a:txBody>
                  <a:tcPr anchor="ctr"/>
                </a:tc>
                <a:tc>
                  <a:txBody>
                    <a:bodyPr/>
                    <a:lstStyle/>
                    <a:p>
                      <a:pPr algn="ctr"/>
                      <a:r>
                        <a:rPr kumimoji="1" lang="ja-JP" altLang="en-US" sz="1200" dirty="0">
                          <a:latin typeface="+mn-ea"/>
                          <a:ea typeface="+mn-ea"/>
                        </a:rPr>
                        <a:t>固定費を</a:t>
                      </a:r>
                      <a:r>
                        <a:rPr kumimoji="1" lang="en-US" altLang="ja-JP" sz="1200" dirty="0">
                          <a:latin typeface="+mn-ea"/>
                          <a:ea typeface="+mn-ea"/>
                        </a:rPr>
                        <a:t>20</a:t>
                      </a:r>
                      <a:r>
                        <a:rPr kumimoji="1" lang="ja-JP" altLang="en-US" sz="1200" dirty="0">
                          <a:latin typeface="+mn-ea"/>
                          <a:ea typeface="+mn-ea"/>
                        </a:rPr>
                        <a:t>％下げる</a:t>
                      </a:r>
                    </a:p>
                  </a:txBody>
                  <a:tcPr anchor="ctr"/>
                </a:tc>
                <a:tc>
                  <a:txBody>
                    <a:bodyPr/>
                    <a:lstStyle/>
                    <a:p>
                      <a:pPr algn="ctr"/>
                      <a:r>
                        <a:rPr kumimoji="1" lang="ja-JP" altLang="en-US" sz="1200" dirty="0">
                          <a:latin typeface="+mn-ea"/>
                          <a:ea typeface="+mn-ea"/>
                        </a:rPr>
                        <a:t>販売数量を</a:t>
                      </a:r>
                      <a:r>
                        <a:rPr kumimoji="1" lang="en-US" altLang="ja-JP" sz="1200" dirty="0">
                          <a:latin typeface="+mn-ea"/>
                          <a:ea typeface="+mn-ea"/>
                        </a:rPr>
                        <a:t>20</a:t>
                      </a:r>
                      <a:r>
                        <a:rPr kumimoji="1" lang="ja-JP" altLang="en-US" sz="1200" dirty="0">
                          <a:latin typeface="+mn-ea"/>
                          <a:ea typeface="+mn-ea"/>
                        </a:rPr>
                        <a:t>％上げる</a:t>
                      </a:r>
                    </a:p>
                  </a:txBody>
                  <a:tcPr anchor="ctr"/>
                </a:tc>
                <a:tc>
                  <a:txBody>
                    <a:bodyPr/>
                    <a:lstStyle/>
                    <a:p>
                      <a:pPr algn="ctr"/>
                      <a:r>
                        <a:rPr kumimoji="1" lang="ja-JP" altLang="en-US" sz="1200" dirty="0">
                          <a:latin typeface="+mn-ea"/>
                          <a:ea typeface="+mn-ea"/>
                        </a:rPr>
                        <a:t>原価を</a:t>
                      </a:r>
                      <a:r>
                        <a:rPr kumimoji="1" lang="en-US" altLang="ja-JP" sz="1200" dirty="0">
                          <a:latin typeface="+mn-ea"/>
                          <a:ea typeface="+mn-ea"/>
                        </a:rPr>
                        <a:t>20</a:t>
                      </a:r>
                      <a:r>
                        <a:rPr kumimoji="1" lang="ja-JP" altLang="en-US" sz="1200" dirty="0">
                          <a:latin typeface="+mn-ea"/>
                          <a:ea typeface="+mn-ea"/>
                        </a:rPr>
                        <a:t>％下げる</a:t>
                      </a:r>
                    </a:p>
                  </a:txBody>
                  <a:tcPr anchor="ctr"/>
                </a:tc>
                <a:tc>
                  <a:txBody>
                    <a:bodyPr/>
                    <a:lstStyle/>
                    <a:p>
                      <a:pPr algn="ctr"/>
                      <a:r>
                        <a:rPr kumimoji="1" lang="ja-JP" altLang="en-US" sz="1200" b="1" dirty="0">
                          <a:solidFill>
                            <a:schemeClr val="bg1"/>
                          </a:solidFill>
                          <a:latin typeface="+mn-ea"/>
                          <a:ea typeface="+mn-ea"/>
                        </a:rPr>
                        <a:t>販売価格</a:t>
                      </a:r>
                      <a:r>
                        <a:rPr kumimoji="1" lang="ja-JP" altLang="en-US" sz="1200" dirty="0">
                          <a:latin typeface="+mn-ea"/>
                          <a:ea typeface="+mn-ea"/>
                        </a:rPr>
                        <a:t>を</a:t>
                      </a:r>
                      <a:r>
                        <a:rPr kumimoji="1" lang="en-US" altLang="ja-JP" sz="1200" dirty="0">
                          <a:latin typeface="+mn-ea"/>
                          <a:ea typeface="+mn-ea"/>
                        </a:rPr>
                        <a:t>20</a:t>
                      </a:r>
                      <a:r>
                        <a:rPr kumimoji="1" lang="ja-JP" altLang="en-US" sz="1200" dirty="0">
                          <a:latin typeface="+mn-ea"/>
                          <a:ea typeface="+mn-ea"/>
                        </a:rPr>
                        <a:t>％上げる</a:t>
                      </a:r>
                      <a:endParaRPr kumimoji="1" lang="ja-JP" altLang="en-US" sz="1200" b="1" dirty="0">
                        <a:solidFill>
                          <a:schemeClr val="bg1"/>
                        </a:solidFill>
                        <a:latin typeface="+mn-ea"/>
                        <a:ea typeface="+mn-ea"/>
                      </a:endParaRPr>
                    </a:p>
                  </a:txBody>
                  <a:tcPr anchor="ctr"/>
                </a:tc>
                <a:extLst>
                  <a:ext uri="{0D108BD9-81ED-4DB2-BD59-A6C34878D82A}">
                    <a16:rowId xmlns:a16="http://schemas.microsoft.com/office/drawing/2014/main" val="1465003116"/>
                  </a:ext>
                </a:extLst>
              </a:tr>
              <a:tr h="268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販売価格</a:t>
                      </a:r>
                    </a:p>
                  </a:txBody>
                  <a:tcPr/>
                </a:tc>
                <a:tc>
                  <a:txBody>
                    <a:bodyPr/>
                    <a:lstStyle/>
                    <a:p>
                      <a:pPr algn="ctr"/>
                      <a:r>
                        <a:rPr kumimoji="1" lang="en-US" altLang="ja-JP" sz="1200" b="1" dirty="0">
                          <a:solidFill>
                            <a:schemeClr val="tx1"/>
                          </a:solidFill>
                          <a:latin typeface="+mn-ea"/>
                          <a:ea typeface="+mn-ea"/>
                        </a:rPr>
                        <a:t>100</a:t>
                      </a:r>
                      <a:endParaRPr kumimoji="1" lang="ja-JP" altLang="en-US" sz="1200" b="1" dirty="0">
                        <a:solidFill>
                          <a:schemeClr val="tx1"/>
                        </a:solidFill>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solidFill>
                            <a:srgbClr val="FF0000"/>
                          </a:solidFill>
                          <a:latin typeface="+mn-ea"/>
                          <a:ea typeface="+mn-ea"/>
                        </a:rPr>
                        <a:t>120</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dirty="0">
                        <a:solidFill>
                          <a:srgbClr val="FF0000"/>
                        </a:solidFill>
                        <a:latin typeface="+mn-ea"/>
                        <a:ea typeface="+mn-ea"/>
                      </a:endParaRPr>
                    </a:p>
                  </a:txBody>
                  <a:tcPr/>
                </a:tc>
                <a:extLst>
                  <a:ext uri="{0D108BD9-81ED-4DB2-BD59-A6C34878D82A}">
                    <a16:rowId xmlns:a16="http://schemas.microsoft.com/office/drawing/2014/main" val="3903340734"/>
                  </a:ext>
                </a:extLst>
              </a:tr>
              <a:tr h="268656">
                <a:tc>
                  <a:txBody>
                    <a:bodyPr/>
                    <a:lstStyle/>
                    <a:p>
                      <a:pPr algn="ctr"/>
                      <a:r>
                        <a:rPr kumimoji="1" lang="ja-JP" altLang="en-US" sz="1200" b="1" dirty="0">
                          <a:latin typeface="+mn-ea"/>
                          <a:ea typeface="+mn-ea"/>
                        </a:rPr>
                        <a:t>原価</a:t>
                      </a:r>
                    </a:p>
                  </a:txBody>
                  <a:tcPr/>
                </a:tc>
                <a:tc>
                  <a:txBody>
                    <a:bodyPr/>
                    <a:lstStyle/>
                    <a:p>
                      <a:pPr algn="ctr"/>
                      <a:r>
                        <a:rPr kumimoji="1" lang="en-US" altLang="ja-JP" sz="1200" b="1" dirty="0">
                          <a:solidFill>
                            <a:schemeClr val="tx1"/>
                          </a:solidFill>
                          <a:latin typeface="+mn-ea"/>
                          <a:ea typeface="+mn-ea"/>
                        </a:rPr>
                        <a:t>30</a:t>
                      </a:r>
                      <a:endParaRPr kumimoji="1" lang="ja-JP" altLang="en-US" sz="1200" b="1"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30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30</a:t>
                      </a:r>
                    </a:p>
                  </a:txBody>
                  <a:tcPr/>
                </a:tc>
                <a:tc>
                  <a:txBody>
                    <a:bodyPr/>
                    <a:lstStyle/>
                    <a:p>
                      <a:pPr algn="ctr"/>
                      <a:r>
                        <a:rPr kumimoji="1" lang="en-US" altLang="ja-JP" sz="1200" b="1" dirty="0">
                          <a:solidFill>
                            <a:srgbClr val="FF0000"/>
                          </a:solidFill>
                          <a:latin typeface="+mn-ea"/>
                          <a:ea typeface="+mn-ea"/>
                        </a:rPr>
                        <a:t>24</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dirty="0">
                        <a:solidFill>
                          <a:srgbClr val="FF0000"/>
                        </a:solidFill>
                        <a:latin typeface="+mn-ea"/>
                        <a:ea typeface="+mn-ea"/>
                      </a:endParaRPr>
                    </a:p>
                  </a:txBody>
                  <a:tcPr/>
                </a:tc>
                <a:tc>
                  <a:txBody>
                    <a:bodyPr/>
                    <a:lstStyle/>
                    <a:p>
                      <a:pPr algn="ctr"/>
                      <a:r>
                        <a:rPr kumimoji="1" lang="en-US" altLang="ja-JP" sz="1200" b="1" dirty="0">
                          <a:solidFill>
                            <a:schemeClr val="tx1"/>
                          </a:solidFill>
                          <a:latin typeface="+mn-ea"/>
                          <a:ea typeface="+mn-ea"/>
                        </a:rPr>
                        <a:t>30</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3380385594"/>
                  </a:ext>
                </a:extLst>
              </a:tr>
              <a:tr h="268656">
                <a:tc>
                  <a:txBody>
                    <a:bodyPr/>
                    <a:lstStyle/>
                    <a:p>
                      <a:pPr algn="ctr"/>
                      <a:r>
                        <a:rPr kumimoji="1" lang="ja-JP" altLang="en-US" sz="1200" b="1" dirty="0">
                          <a:latin typeface="+mn-ea"/>
                          <a:ea typeface="+mn-ea"/>
                        </a:rPr>
                        <a:t>粗利</a:t>
                      </a:r>
                    </a:p>
                  </a:txBody>
                  <a:tcPr/>
                </a:tc>
                <a:tc>
                  <a:txBody>
                    <a:bodyPr/>
                    <a:lstStyle/>
                    <a:p>
                      <a:pPr algn="ctr"/>
                      <a:r>
                        <a:rPr kumimoji="1" lang="en-US" altLang="ja-JP" sz="1200" b="1" dirty="0">
                          <a:solidFill>
                            <a:schemeClr val="tx1"/>
                          </a:solidFill>
                          <a:latin typeface="+mn-ea"/>
                          <a:ea typeface="+mn-ea"/>
                        </a:rPr>
                        <a:t>70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70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70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76</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90</a:t>
                      </a:r>
                    </a:p>
                  </a:txBody>
                  <a:tcPr/>
                </a:tc>
                <a:extLst>
                  <a:ext uri="{0D108BD9-81ED-4DB2-BD59-A6C34878D82A}">
                    <a16:rowId xmlns:a16="http://schemas.microsoft.com/office/drawing/2014/main" val="4185530362"/>
                  </a:ext>
                </a:extLst>
              </a:tr>
              <a:tr h="268656">
                <a:tc>
                  <a:txBody>
                    <a:bodyPr/>
                    <a:lstStyle/>
                    <a:p>
                      <a:pPr algn="ctr"/>
                      <a:r>
                        <a:rPr kumimoji="1" lang="ja-JP" altLang="en-US" sz="1200" b="1" dirty="0">
                          <a:latin typeface="+mn-ea"/>
                          <a:ea typeface="+mn-ea"/>
                        </a:rPr>
                        <a:t>販売数量</a:t>
                      </a:r>
                      <a:endParaRPr kumimoji="1" lang="en-US" altLang="ja-JP" sz="1200" b="1" dirty="0">
                        <a:latin typeface="+mn-ea"/>
                        <a:ea typeface="+mn-ea"/>
                      </a:endParaRPr>
                    </a:p>
                  </a:txBody>
                  <a:tcPr/>
                </a:tc>
                <a:tc>
                  <a:txBody>
                    <a:bodyPr/>
                    <a:lstStyle/>
                    <a:p>
                      <a:pPr algn="ctr"/>
                      <a:r>
                        <a:rPr kumimoji="1" lang="en-US" altLang="ja-JP" sz="1200" b="1" dirty="0">
                          <a:solidFill>
                            <a:schemeClr val="tx1"/>
                          </a:solidFill>
                          <a:latin typeface="+mn-ea"/>
                          <a:ea typeface="+mn-ea"/>
                        </a:rPr>
                        <a:t>10</a:t>
                      </a:r>
                      <a:endParaRPr kumimoji="1" lang="ja-JP" altLang="en-US" sz="1200" b="1"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rgbClr val="FF0000"/>
                          </a:solidFill>
                          <a:latin typeface="+mn-ea"/>
                          <a:ea typeface="+mn-ea"/>
                        </a:rPr>
                        <a:t>12</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dirty="0">
                        <a:solidFill>
                          <a:srgbClr val="FF0000"/>
                        </a:solidFill>
                        <a:latin typeface="+mn-ea"/>
                        <a:ea typeface="+mn-ea"/>
                      </a:endParaRPr>
                    </a:p>
                  </a:txBody>
                  <a:tcPr/>
                </a:tc>
                <a:tc>
                  <a:txBody>
                    <a:bodyPr/>
                    <a:lstStyle/>
                    <a:p>
                      <a:pPr algn="ctr"/>
                      <a:r>
                        <a:rPr kumimoji="1" lang="en-US" altLang="ja-JP" sz="1200" b="1" dirty="0">
                          <a:latin typeface="+mn-ea"/>
                          <a:ea typeface="+mn-ea"/>
                        </a:rPr>
                        <a:t>10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10</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4216378217"/>
                  </a:ext>
                </a:extLst>
              </a:tr>
              <a:tr h="268656">
                <a:tc>
                  <a:txBody>
                    <a:bodyPr/>
                    <a:lstStyle/>
                    <a:p>
                      <a:pPr algn="ctr"/>
                      <a:r>
                        <a:rPr kumimoji="1" lang="ja-JP" altLang="en-US" sz="1200" b="1" dirty="0">
                          <a:latin typeface="+mn-ea"/>
                          <a:ea typeface="+mn-ea"/>
                        </a:rPr>
                        <a:t>総売上</a:t>
                      </a:r>
                    </a:p>
                  </a:txBody>
                  <a:tcPr/>
                </a:tc>
                <a:tc>
                  <a:txBody>
                    <a:bodyPr/>
                    <a:lstStyle/>
                    <a:p>
                      <a:pPr algn="ctr"/>
                      <a:r>
                        <a:rPr kumimoji="1" lang="en-US" altLang="ja-JP" sz="1200" b="1" dirty="0">
                          <a:solidFill>
                            <a:schemeClr val="tx1"/>
                          </a:solidFill>
                          <a:latin typeface="+mn-ea"/>
                          <a:ea typeface="+mn-ea"/>
                        </a:rPr>
                        <a:t>1,000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1,000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1,200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1,000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1,200</a:t>
                      </a:r>
                    </a:p>
                  </a:txBody>
                  <a:tcPr/>
                </a:tc>
                <a:extLst>
                  <a:ext uri="{0D108BD9-81ED-4DB2-BD59-A6C34878D82A}">
                    <a16:rowId xmlns:a16="http://schemas.microsoft.com/office/drawing/2014/main" val="239350804"/>
                  </a:ext>
                </a:extLst>
              </a:tr>
              <a:tr h="268656">
                <a:tc>
                  <a:txBody>
                    <a:bodyPr/>
                    <a:lstStyle/>
                    <a:p>
                      <a:pPr algn="ctr"/>
                      <a:r>
                        <a:rPr kumimoji="1" lang="ja-JP" altLang="en-US" sz="1200" b="1" dirty="0">
                          <a:latin typeface="+mn-ea"/>
                          <a:ea typeface="+mn-ea"/>
                        </a:rPr>
                        <a:t>総原価</a:t>
                      </a:r>
                    </a:p>
                  </a:txBody>
                  <a:tcPr/>
                </a:tc>
                <a:tc>
                  <a:txBody>
                    <a:bodyPr/>
                    <a:lstStyle/>
                    <a:p>
                      <a:pPr algn="ctr"/>
                      <a:r>
                        <a:rPr kumimoji="1" lang="en-US" altLang="ja-JP" sz="1200" b="1" dirty="0">
                          <a:solidFill>
                            <a:schemeClr val="tx1"/>
                          </a:solidFill>
                          <a:latin typeface="+mn-ea"/>
                          <a:ea typeface="+mn-ea"/>
                        </a:rPr>
                        <a:t>300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300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360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240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300</a:t>
                      </a:r>
                    </a:p>
                  </a:txBody>
                  <a:tcPr/>
                </a:tc>
                <a:extLst>
                  <a:ext uri="{0D108BD9-81ED-4DB2-BD59-A6C34878D82A}">
                    <a16:rowId xmlns:a16="http://schemas.microsoft.com/office/drawing/2014/main" val="2844399428"/>
                  </a:ext>
                </a:extLst>
              </a:tr>
              <a:tr h="268656">
                <a:tc>
                  <a:txBody>
                    <a:bodyPr/>
                    <a:lstStyle/>
                    <a:p>
                      <a:pPr algn="ctr"/>
                      <a:r>
                        <a:rPr kumimoji="1" lang="ja-JP" altLang="en-US" sz="1200" b="1" dirty="0">
                          <a:latin typeface="+mn-ea"/>
                          <a:ea typeface="+mn-ea"/>
                        </a:rPr>
                        <a:t>総粗利</a:t>
                      </a:r>
                    </a:p>
                  </a:txBody>
                  <a:tcPr/>
                </a:tc>
                <a:tc>
                  <a:txBody>
                    <a:bodyPr/>
                    <a:lstStyle/>
                    <a:p>
                      <a:pPr algn="ctr"/>
                      <a:r>
                        <a:rPr kumimoji="1" lang="en-US" altLang="ja-JP" sz="1200" b="1" dirty="0">
                          <a:solidFill>
                            <a:schemeClr val="tx1"/>
                          </a:solidFill>
                          <a:latin typeface="+mn-ea"/>
                          <a:ea typeface="+mn-ea"/>
                        </a:rPr>
                        <a:t>700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700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840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760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900</a:t>
                      </a:r>
                    </a:p>
                  </a:txBody>
                  <a:tcPr/>
                </a:tc>
                <a:extLst>
                  <a:ext uri="{0D108BD9-81ED-4DB2-BD59-A6C34878D82A}">
                    <a16:rowId xmlns:a16="http://schemas.microsoft.com/office/drawing/2014/main" val="3546860977"/>
                  </a:ext>
                </a:extLst>
              </a:tr>
              <a:tr h="278753">
                <a:tc>
                  <a:txBody>
                    <a:bodyPr/>
                    <a:lstStyle/>
                    <a:p>
                      <a:pPr algn="ctr"/>
                      <a:r>
                        <a:rPr kumimoji="1" lang="ja-JP" altLang="en-US" sz="1200" b="1" dirty="0">
                          <a:latin typeface="+mn-ea"/>
                          <a:ea typeface="+mn-ea"/>
                        </a:rPr>
                        <a:t>固定費</a:t>
                      </a:r>
                    </a:p>
                  </a:txBody>
                  <a:tcPr/>
                </a:tc>
                <a:tc>
                  <a:txBody>
                    <a:bodyPr/>
                    <a:lstStyle/>
                    <a:p>
                      <a:pPr algn="ctr"/>
                      <a:r>
                        <a:rPr kumimoji="1" lang="en-US" altLang="ja-JP" sz="1200" b="1" dirty="0">
                          <a:solidFill>
                            <a:schemeClr val="tx1"/>
                          </a:solidFill>
                          <a:latin typeface="+mn-ea"/>
                          <a:ea typeface="+mn-ea"/>
                        </a:rPr>
                        <a:t>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n-ea"/>
                          <a:ea typeface="+mn-ea"/>
                          <a:cs typeface="+mn-cs"/>
                        </a:rPr>
                        <a:t>160</a:t>
                      </a:r>
                      <a:r>
                        <a:rPr kumimoji="1" lang="ja-JP" altLang="en-US" sz="1200" b="1" dirty="0">
                          <a:latin typeface="+mn-ea"/>
                          <a:ea typeface="+mn-ea"/>
                        </a:rPr>
                        <a:t>（</a:t>
                      </a:r>
                      <a:r>
                        <a:rPr kumimoji="1" lang="ja-JP" altLang="en-US" sz="1200" b="1" dirty="0">
                          <a:solidFill>
                            <a:srgbClr val="FF0000"/>
                          </a:solidFill>
                          <a:latin typeface="+mn-ea"/>
                          <a:ea typeface="+mn-ea"/>
                        </a:rPr>
                        <a:t>↓</a:t>
                      </a:r>
                      <a:r>
                        <a:rPr kumimoji="1" lang="en-US" altLang="ja-JP" sz="1200" b="1" dirty="0">
                          <a:solidFill>
                            <a:srgbClr val="FF0000"/>
                          </a:solidFill>
                          <a:latin typeface="+mn-ea"/>
                          <a:ea typeface="+mn-ea"/>
                        </a:rPr>
                        <a:t>20</a:t>
                      </a:r>
                      <a:r>
                        <a:rPr kumimoji="1" lang="ja-JP" altLang="en-US" sz="1200" b="1" dirty="0">
                          <a:solidFill>
                            <a:srgbClr val="FF0000"/>
                          </a:solidFill>
                          <a:latin typeface="+mn-ea"/>
                          <a:ea typeface="+mn-ea"/>
                        </a:rPr>
                        <a:t>％</a:t>
                      </a:r>
                      <a:r>
                        <a:rPr kumimoji="1" lang="ja-JP" altLang="en-US" sz="1200" b="1" dirty="0">
                          <a:latin typeface="+mn-ea"/>
                          <a:ea typeface="+mn-ea"/>
                        </a:rPr>
                        <a:t>）</a:t>
                      </a:r>
                      <a:endParaRPr kumimoji="1" lang="ja-JP" altLang="en-US" sz="1200" b="1" i="0" u="none" strike="noStrike" kern="1200" cap="none" spc="0" normalizeH="0" baseline="0" noProof="0" dirty="0">
                        <a:ln>
                          <a:noFill/>
                        </a:ln>
                        <a:solidFill>
                          <a:srgbClr val="FF0000"/>
                        </a:solidFill>
                        <a:effectLst/>
                        <a:uLnTx/>
                        <a:uFillTx/>
                        <a:latin typeface="+mn-ea"/>
                        <a:ea typeface="+mn-ea"/>
                        <a:cs typeface="+mn-cs"/>
                      </a:endParaRPr>
                    </a:p>
                  </a:txBody>
                  <a:tcPr/>
                </a:tc>
                <a:tc>
                  <a:txBody>
                    <a:bodyPr/>
                    <a:lstStyle/>
                    <a:p>
                      <a:pPr algn="ctr"/>
                      <a:r>
                        <a:rPr kumimoji="1" lang="en-US" altLang="ja-JP" sz="1200" b="1" dirty="0">
                          <a:latin typeface="+mn-ea"/>
                          <a:ea typeface="+mn-ea"/>
                        </a:rPr>
                        <a:t>200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200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200</a:t>
                      </a:r>
                    </a:p>
                  </a:txBody>
                  <a:tcPr/>
                </a:tc>
                <a:extLst>
                  <a:ext uri="{0D108BD9-81ED-4DB2-BD59-A6C34878D82A}">
                    <a16:rowId xmlns:a16="http://schemas.microsoft.com/office/drawing/2014/main" val="2396959859"/>
                  </a:ext>
                </a:extLst>
              </a:tr>
              <a:tr h="268656">
                <a:tc>
                  <a:txBody>
                    <a:bodyPr/>
                    <a:lstStyle/>
                    <a:p>
                      <a:pPr algn="ctr"/>
                      <a:r>
                        <a:rPr kumimoji="1" lang="ja-JP" altLang="en-US" sz="1200" b="1" dirty="0">
                          <a:latin typeface="+mn-ea"/>
                          <a:ea typeface="+mn-ea"/>
                        </a:rPr>
                        <a:t>営業利益</a:t>
                      </a:r>
                    </a:p>
                  </a:txBody>
                  <a:tcPr/>
                </a:tc>
                <a:tc>
                  <a:txBody>
                    <a:bodyPr/>
                    <a:lstStyle/>
                    <a:p>
                      <a:pPr algn="ctr"/>
                      <a:r>
                        <a:rPr kumimoji="1" lang="en-US" altLang="ja-JP" sz="1200" b="1" dirty="0">
                          <a:solidFill>
                            <a:schemeClr val="tx1"/>
                          </a:solidFill>
                          <a:latin typeface="+mn-ea"/>
                          <a:ea typeface="+mn-ea"/>
                        </a:rPr>
                        <a:t>500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540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640</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560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700</a:t>
                      </a:r>
                    </a:p>
                  </a:txBody>
                  <a:tcPr/>
                </a:tc>
                <a:extLst>
                  <a:ext uri="{0D108BD9-81ED-4DB2-BD59-A6C34878D82A}">
                    <a16:rowId xmlns:a16="http://schemas.microsoft.com/office/drawing/2014/main" val="319486254"/>
                  </a:ext>
                </a:extLst>
              </a:tr>
              <a:tr h="268656">
                <a:tc>
                  <a:txBody>
                    <a:bodyPr/>
                    <a:lstStyle/>
                    <a:p>
                      <a:pPr algn="ctr"/>
                      <a:r>
                        <a:rPr kumimoji="1" lang="ja-JP" altLang="en-US" sz="1200" b="1" dirty="0">
                          <a:latin typeface="+mn-ea"/>
                          <a:ea typeface="+mn-ea"/>
                        </a:rPr>
                        <a:t>基本から見た営業利益の倍率</a:t>
                      </a:r>
                    </a:p>
                  </a:txBody>
                  <a:tcPr/>
                </a:tc>
                <a:tc>
                  <a:txBody>
                    <a:bodyPr/>
                    <a:lstStyle/>
                    <a:p>
                      <a:pPr algn="ctr"/>
                      <a:r>
                        <a:rPr kumimoji="1" lang="en-US" altLang="ja-JP" sz="1200" b="1" dirty="0">
                          <a:solidFill>
                            <a:schemeClr val="tx1"/>
                          </a:solidFill>
                          <a:latin typeface="+mn-ea"/>
                          <a:ea typeface="+mn-ea"/>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1.08</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latin typeface="+mn-ea"/>
                          <a:ea typeface="+mn-ea"/>
                        </a:rPr>
                        <a:t>1.28</a:t>
                      </a:r>
                      <a:endParaRPr kumimoji="1" lang="ja-JP" altLang="en-US" sz="1200" b="1" dirty="0">
                        <a:latin typeface="+mn-ea"/>
                        <a:ea typeface="+mn-ea"/>
                      </a:endParaRPr>
                    </a:p>
                  </a:txBody>
                  <a:tcPr/>
                </a:tc>
                <a:tc>
                  <a:txBody>
                    <a:bodyPr/>
                    <a:lstStyle/>
                    <a:p>
                      <a:pPr algn="ctr"/>
                      <a:r>
                        <a:rPr kumimoji="1" lang="en-US" altLang="ja-JP" sz="1200" b="1" dirty="0">
                          <a:latin typeface="+mn-ea"/>
                          <a:ea typeface="+mn-ea"/>
                        </a:rPr>
                        <a:t>1.12</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1.40</a:t>
                      </a:r>
                    </a:p>
                  </a:txBody>
                  <a:tcPr/>
                </a:tc>
                <a:extLst>
                  <a:ext uri="{0D108BD9-81ED-4DB2-BD59-A6C34878D82A}">
                    <a16:rowId xmlns:a16="http://schemas.microsoft.com/office/drawing/2014/main" val="3490345701"/>
                  </a:ext>
                </a:extLst>
              </a:tr>
              <a:tr h="598923">
                <a:tc>
                  <a:txBody>
                    <a:bodyPr/>
                    <a:lstStyle/>
                    <a:p>
                      <a:pPr algn="ctr"/>
                      <a:r>
                        <a:rPr kumimoji="1" lang="ja-JP" altLang="en-US" sz="1200" b="1" dirty="0">
                          <a:latin typeface="+mn-ea"/>
                          <a:ea typeface="+mn-ea"/>
                        </a:rPr>
                        <a:t>考えられるリスクとリターン</a:t>
                      </a:r>
                    </a:p>
                  </a:txBody>
                  <a:tcPr anchor="ctr"/>
                </a:tc>
                <a:tc>
                  <a:txBody>
                    <a:bodyPr/>
                    <a:lstStyle/>
                    <a:p>
                      <a:pPr algn="ctr"/>
                      <a:endParaRPr kumimoji="1" lang="en-US" altLang="ja-JP" sz="1200" b="1"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直ぐにできるが</a:t>
                      </a:r>
                      <a:endParaRPr kumimoji="1" lang="en-US" altLang="ja-JP" sz="1200" b="1" i="0" u="none" strike="noStrike" kern="1200" cap="none" spc="0" normalizeH="0" baseline="0" noProof="0" dirty="0">
                        <a:ln>
                          <a:noFill/>
                        </a:ln>
                        <a:solidFill>
                          <a:srgbClr val="000000"/>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スタッフのやる気が</a:t>
                      </a:r>
                      <a:endParaRPr kumimoji="1" lang="en-US" altLang="ja-JP" sz="1200" b="1" i="0" u="none" strike="noStrike" kern="1200" cap="none" spc="0" normalizeH="0" baseline="0" noProof="0" dirty="0">
                        <a:ln>
                          <a:noFill/>
                        </a:ln>
                        <a:solidFill>
                          <a:srgbClr val="000000"/>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低下する</a:t>
                      </a:r>
                    </a:p>
                  </a:txBody>
                  <a:tcPr anchor="ctr"/>
                </a:tc>
                <a:tc>
                  <a:txBody>
                    <a:bodyPr/>
                    <a:lstStyle/>
                    <a:p>
                      <a:pPr algn="ctr"/>
                      <a:r>
                        <a:rPr kumimoji="1" lang="ja-JP" altLang="en-US" sz="1200" b="1" dirty="0">
                          <a:latin typeface="+mn-ea"/>
                          <a:ea typeface="+mn-ea"/>
                        </a:rPr>
                        <a:t>それほど難しくはないが</a:t>
                      </a:r>
                      <a:endParaRPr kumimoji="1" lang="en-US" altLang="ja-JP" sz="1200" b="1" dirty="0">
                        <a:latin typeface="+mn-ea"/>
                        <a:ea typeface="+mn-ea"/>
                      </a:endParaRPr>
                    </a:p>
                    <a:p>
                      <a:pPr algn="ctr"/>
                      <a:r>
                        <a:rPr kumimoji="1" lang="ja-JP" altLang="en-US" sz="1200" b="1" dirty="0">
                          <a:latin typeface="+mn-ea"/>
                          <a:ea typeface="+mn-ea"/>
                        </a:rPr>
                        <a:t>忙しくなる</a:t>
                      </a:r>
                    </a:p>
                  </a:txBody>
                  <a:tcPr anchor="ctr"/>
                </a:tc>
                <a:tc>
                  <a:txBody>
                    <a:bodyPr/>
                    <a:lstStyle/>
                    <a:p>
                      <a:pPr algn="ctr"/>
                      <a:r>
                        <a:rPr kumimoji="1" lang="ja-JP" altLang="en-US" sz="1200" b="1" dirty="0">
                          <a:latin typeface="+mn-ea"/>
                          <a:ea typeface="+mn-ea"/>
                        </a:rPr>
                        <a:t>利益もたいして増えず</a:t>
                      </a:r>
                      <a:endParaRPr kumimoji="1" lang="en-US" altLang="ja-JP" sz="1200" b="1" dirty="0">
                        <a:latin typeface="+mn-ea"/>
                        <a:ea typeface="+mn-ea"/>
                      </a:endParaRPr>
                    </a:p>
                    <a:p>
                      <a:pPr algn="ctr"/>
                      <a:r>
                        <a:rPr kumimoji="1" lang="ja-JP" altLang="en-US" sz="1200" b="1" dirty="0">
                          <a:latin typeface="+mn-ea"/>
                          <a:ea typeface="+mn-ea"/>
                        </a:rPr>
                        <a:t>品質も下がるので</a:t>
                      </a:r>
                      <a:endParaRPr kumimoji="1" lang="en-US" altLang="ja-JP" sz="1200" b="1" dirty="0">
                        <a:latin typeface="+mn-ea"/>
                        <a:ea typeface="+mn-ea"/>
                      </a:endParaRPr>
                    </a:p>
                    <a:p>
                      <a:pPr algn="ctr"/>
                      <a:r>
                        <a:rPr kumimoji="1" lang="ja-JP" altLang="en-US" sz="1200" b="1" dirty="0">
                          <a:latin typeface="+mn-ea"/>
                          <a:ea typeface="+mn-ea"/>
                        </a:rPr>
                        <a:t>時間と共に顧客が離れる</a:t>
                      </a:r>
                    </a:p>
                  </a:txBody>
                  <a:tcPr anchor="ctr"/>
                </a:tc>
                <a:tc>
                  <a:txBody>
                    <a:bodyPr/>
                    <a:lstStyle/>
                    <a:p>
                      <a:pPr algn="ctr"/>
                      <a:r>
                        <a:rPr kumimoji="1" lang="ja-JP" altLang="en-US" sz="1200" b="1" dirty="0">
                          <a:solidFill>
                            <a:schemeClr val="tx1"/>
                          </a:solidFill>
                          <a:latin typeface="+mn-ea"/>
                          <a:ea typeface="+mn-ea"/>
                        </a:rPr>
                        <a:t>一番儲かる</a:t>
                      </a: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価値の提供が必要</a:t>
                      </a: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アイデアが重要</a:t>
                      </a:r>
                      <a:endParaRPr kumimoji="1" lang="en-US" altLang="ja-JP" sz="1200" b="1" dirty="0">
                        <a:solidFill>
                          <a:schemeClr val="tx1"/>
                        </a:solidFill>
                        <a:latin typeface="+mn-ea"/>
                        <a:ea typeface="+mn-ea"/>
                      </a:endParaRPr>
                    </a:p>
                  </a:txBody>
                  <a:tcPr anchor="ctr"/>
                </a:tc>
                <a:extLst>
                  <a:ext uri="{0D108BD9-81ED-4DB2-BD59-A6C34878D82A}">
                    <a16:rowId xmlns:a16="http://schemas.microsoft.com/office/drawing/2014/main" val="4156541083"/>
                  </a:ext>
                </a:extLst>
              </a:tr>
            </a:tbl>
          </a:graphicData>
        </a:graphic>
      </p:graphicFrame>
      <p:sp>
        <p:nvSpPr>
          <p:cNvPr id="6" name="タイトル 1">
            <a:extLst>
              <a:ext uri="{FF2B5EF4-FFF2-40B4-BE49-F238E27FC236}">
                <a16:creationId xmlns:a16="http://schemas.microsoft.com/office/drawing/2014/main" id="{004B4F86-9298-B79A-A040-6168114072DD}"/>
              </a:ext>
            </a:extLst>
          </p:cNvPr>
          <p:cNvSpPr>
            <a:spLocks noGrp="1"/>
          </p:cNvSpPr>
          <p:nvPr>
            <p:ph type="ctrTitle"/>
          </p:nvPr>
        </p:nvSpPr>
        <p:spPr>
          <a:xfrm>
            <a:off x="1066783" y="98688"/>
            <a:ext cx="10058400" cy="1093988"/>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利益感度分析表　各種</a:t>
            </a:r>
            <a:r>
              <a:rPr lang="en-US" altLang="ja-JP" sz="2800" kern="0" dirty="0">
                <a:solidFill>
                  <a:srgbClr val="000000"/>
                </a:solidFill>
                <a:effectLst/>
                <a:latin typeface="+mn-ea"/>
                <a:ea typeface="+mn-ea"/>
                <a:cs typeface="Helvetica" panose="020B0604020202020204" pitchFamily="34" charset="0"/>
              </a:rPr>
              <a:t>20</a:t>
            </a:r>
            <a:r>
              <a:rPr lang="ja-JP" altLang="en-US" sz="2800" kern="0" dirty="0">
                <a:solidFill>
                  <a:srgbClr val="000000"/>
                </a:solidFill>
                <a:effectLst/>
                <a:latin typeface="+mn-ea"/>
                <a:ea typeface="+mn-ea"/>
                <a:cs typeface="Helvetica" panose="020B0604020202020204" pitchFamily="34" charset="0"/>
              </a:rPr>
              <a:t>％変更した場合の営業利益の変化</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F8A62AF2-7F1B-1F6B-DE19-AE0BBA857984}"/>
              </a:ext>
            </a:extLst>
          </p:cNvPr>
          <p:cNvSpPr txBox="1">
            <a:spLocks/>
          </p:cNvSpPr>
          <p:nvPr/>
        </p:nvSpPr>
        <p:spPr>
          <a:xfrm>
            <a:off x="1066783" y="5252058"/>
            <a:ext cx="10058400" cy="150725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1"/>
                </a:solidFill>
                <a:latin typeface="+mn-lt"/>
                <a:ea typeface="Meiryo UI" panose="020B0604030504040204" pitchFamily="50" charset="-128"/>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r>
              <a:rPr lang="ja-JP" altLang="en-US" sz="1800" kern="0" dirty="0">
                <a:solidFill>
                  <a:schemeClr val="bg1"/>
                </a:solidFill>
                <a:latin typeface="+mn-ea"/>
                <a:ea typeface="+mn-ea"/>
                <a:cs typeface="Helvetica" panose="020B0604020202020204" pitchFamily="34" charset="0"/>
              </a:rPr>
              <a:t>　粗利益が</a:t>
            </a:r>
            <a:r>
              <a:rPr lang="en-US" altLang="ja-JP" sz="1800" kern="0" dirty="0">
                <a:solidFill>
                  <a:schemeClr val="bg1"/>
                </a:solidFill>
                <a:latin typeface="+mn-ea"/>
                <a:ea typeface="+mn-ea"/>
                <a:cs typeface="Helvetica" panose="020B0604020202020204" pitchFamily="34" charset="0"/>
              </a:rPr>
              <a:t>30</a:t>
            </a:r>
            <a:r>
              <a:rPr lang="ja-JP" altLang="en-US" sz="1800" kern="0" dirty="0">
                <a:solidFill>
                  <a:schemeClr val="bg1"/>
                </a:solidFill>
                <a:latin typeface="+mn-ea"/>
                <a:ea typeface="+mn-ea"/>
                <a:cs typeface="Helvetica" panose="020B0604020202020204" pitchFamily="34" charset="0"/>
              </a:rPr>
              <a:t>％と</a:t>
            </a:r>
            <a:r>
              <a:rPr lang="en-US" altLang="ja-JP" sz="1800" kern="0" dirty="0">
                <a:solidFill>
                  <a:schemeClr val="bg1"/>
                </a:solidFill>
                <a:latin typeface="+mn-ea"/>
                <a:ea typeface="+mn-ea"/>
                <a:cs typeface="Helvetica" panose="020B0604020202020204" pitchFamily="34" charset="0"/>
              </a:rPr>
              <a:t>70</a:t>
            </a:r>
            <a:r>
              <a:rPr lang="ja-JP" altLang="en-US" sz="1800" kern="0" dirty="0">
                <a:solidFill>
                  <a:schemeClr val="bg1"/>
                </a:solidFill>
                <a:latin typeface="+mn-ea"/>
                <a:ea typeface="+mn-ea"/>
                <a:cs typeface="Helvetica" panose="020B0604020202020204" pitchFamily="34" charset="0"/>
              </a:rPr>
              <a:t>％では、営業利益の倍率に違いがあるのが分かります。そして、順番も入れ替わっていることに気が付きましょう。特に原価率が低い商品においては、原価を下げる方法は営業利益（倍率）もたいして上がらないにも関わらず品質が低下することから顧客離れが加速し将来的に売上に大きな影響を与えることになります。</a:t>
            </a:r>
            <a:endParaRPr lang="en-US" altLang="ja-JP" sz="1800" kern="0" dirty="0">
              <a:solidFill>
                <a:schemeClr val="bg1"/>
              </a:solidFill>
              <a:latin typeface="+mn-ea"/>
              <a:ea typeface="+mn-ea"/>
              <a:cs typeface="Helvetica" panose="020B0604020202020204" pitchFamily="34" charset="0"/>
            </a:endParaRPr>
          </a:p>
        </p:txBody>
      </p:sp>
      <p:sp>
        <p:nvSpPr>
          <p:cNvPr id="3" name="スライド番号プレースホルダー 2">
            <a:extLst>
              <a:ext uri="{FF2B5EF4-FFF2-40B4-BE49-F238E27FC236}">
                <a16:creationId xmlns:a16="http://schemas.microsoft.com/office/drawing/2014/main" id="{9F472237-F910-CF8A-2A13-842920DA4D75}"/>
              </a:ext>
            </a:extLst>
          </p:cNvPr>
          <p:cNvSpPr>
            <a:spLocks noGrp="1"/>
          </p:cNvSpPr>
          <p:nvPr>
            <p:ph type="sldNum" sz="quarter" idx="12"/>
          </p:nvPr>
        </p:nvSpPr>
        <p:spPr/>
        <p:txBody>
          <a:bodyPr/>
          <a:lstStyle/>
          <a:p>
            <a:pPr rtl="0"/>
            <a:fld id="{3A98EE3D-8CD1-4C3F-BD1C-C98C9596463C}" type="slidenum">
              <a:rPr lang="en-US" smtClean="0"/>
              <a:t>22</a:t>
            </a:fld>
            <a:endParaRPr lang="en-US" dirty="0"/>
          </a:p>
        </p:txBody>
      </p:sp>
    </p:spTree>
    <p:extLst>
      <p:ext uri="{BB962C8B-B14F-4D97-AF65-F5344CB8AC3E}">
        <p14:creationId xmlns:p14="http://schemas.microsoft.com/office/powerpoint/2010/main" val="2873614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2431679758"/>
              </p:ext>
            </p:extLst>
          </p:nvPr>
        </p:nvGraphicFramePr>
        <p:xfrm>
          <a:off x="1146529" y="1293598"/>
          <a:ext cx="9898907" cy="3346556"/>
        </p:xfrm>
        <a:graphic>
          <a:graphicData uri="http://schemas.openxmlformats.org/drawingml/2006/table">
            <a:tbl>
              <a:tblPr firstRow="1" bandRow="1">
                <a:tableStyleId>{21E4AEA4-8DFA-4A89-87EB-49C32662AFE0}</a:tableStyleId>
              </a:tblPr>
              <a:tblGrid>
                <a:gridCol w="2175851">
                  <a:extLst>
                    <a:ext uri="{9D8B030D-6E8A-4147-A177-3AD203B41FA5}">
                      <a16:colId xmlns:a16="http://schemas.microsoft.com/office/drawing/2014/main" val="3366586140"/>
                    </a:ext>
                  </a:extLst>
                </a:gridCol>
                <a:gridCol w="1783961">
                  <a:extLst>
                    <a:ext uri="{9D8B030D-6E8A-4147-A177-3AD203B41FA5}">
                      <a16:colId xmlns:a16="http://schemas.microsoft.com/office/drawing/2014/main" val="3322926118"/>
                    </a:ext>
                  </a:extLst>
                </a:gridCol>
                <a:gridCol w="1979906">
                  <a:extLst>
                    <a:ext uri="{9D8B030D-6E8A-4147-A177-3AD203B41FA5}">
                      <a16:colId xmlns:a16="http://schemas.microsoft.com/office/drawing/2014/main" val="2033421705"/>
                    </a:ext>
                  </a:extLst>
                </a:gridCol>
                <a:gridCol w="1979283">
                  <a:extLst>
                    <a:ext uri="{9D8B030D-6E8A-4147-A177-3AD203B41FA5}">
                      <a16:colId xmlns:a16="http://schemas.microsoft.com/office/drawing/2014/main" val="1283177546"/>
                    </a:ext>
                  </a:extLst>
                </a:gridCol>
                <a:gridCol w="1979906">
                  <a:extLst>
                    <a:ext uri="{9D8B030D-6E8A-4147-A177-3AD203B41FA5}">
                      <a16:colId xmlns:a16="http://schemas.microsoft.com/office/drawing/2014/main" val="2312329190"/>
                    </a:ext>
                  </a:extLst>
                </a:gridCol>
              </a:tblGrid>
              <a:tr h="268656">
                <a:tc>
                  <a:txBody>
                    <a:bodyPr/>
                    <a:lstStyle/>
                    <a:p>
                      <a:pPr algn="ctr"/>
                      <a:endParaRPr kumimoji="1" lang="ja-JP" altLang="en-US" sz="1200" dirty="0">
                        <a:latin typeface="+mn-ea"/>
                        <a:ea typeface="+mn-ea"/>
                      </a:endParaRPr>
                    </a:p>
                  </a:txBody>
                  <a:tcPr anchor="ctr"/>
                </a:tc>
                <a:tc>
                  <a:txBody>
                    <a:bodyPr/>
                    <a:lstStyle/>
                    <a:p>
                      <a:pPr algn="ctr"/>
                      <a:r>
                        <a:rPr kumimoji="1" lang="ja-JP" altLang="en-US" sz="1200" b="1" dirty="0">
                          <a:solidFill>
                            <a:schemeClr val="bg1"/>
                          </a:solidFill>
                          <a:latin typeface="+mn-ea"/>
                          <a:ea typeface="+mn-ea"/>
                        </a:rPr>
                        <a:t>原価</a:t>
                      </a:r>
                      <a:r>
                        <a:rPr kumimoji="1" lang="en-US" altLang="ja-JP" sz="1200" b="1" dirty="0">
                          <a:solidFill>
                            <a:schemeClr val="bg1"/>
                          </a:solidFill>
                          <a:latin typeface="+mn-ea"/>
                          <a:ea typeface="+mn-ea"/>
                        </a:rPr>
                        <a:t>70</a:t>
                      </a:r>
                      <a:r>
                        <a:rPr kumimoji="1" lang="ja-JP" altLang="en-US" sz="1200" b="1" dirty="0">
                          <a:solidFill>
                            <a:schemeClr val="bg1"/>
                          </a:solidFill>
                          <a:latin typeface="+mn-ea"/>
                          <a:ea typeface="+mn-ea"/>
                        </a:rPr>
                        <a:t>％の場合</a:t>
                      </a:r>
                    </a:p>
                  </a:txBody>
                  <a:tcPr anchor="ctr"/>
                </a:tc>
                <a:tc>
                  <a:txBody>
                    <a:bodyPr/>
                    <a:lstStyle/>
                    <a:p>
                      <a:pPr algn="ctr"/>
                      <a:r>
                        <a:rPr kumimoji="1" lang="ja-JP" altLang="en-US" sz="1200" dirty="0">
                          <a:latin typeface="+mn-ea"/>
                          <a:ea typeface="+mn-ea"/>
                        </a:rPr>
                        <a:t>減収率</a:t>
                      </a:r>
                      <a:r>
                        <a:rPr kumimoji="1" lang="en-US" altLang="ja-JP" sz="1200" dirty="0">
                          <a:latin typeface="+mn-ea"/>
                          <a:ea typeface="+mn-ea"/>
                        </a:rPr>
                        <a:t>50</a:t>
                      </a:r>
                      <a:r>
                        <a:rPr kumimoji="1" lang="ja-JP" altLang="en-US" sz="1200" dirty="0">
                          <a:latin typeface="+mn-ea"/>
                          <a:ea typeface="+mn-ea"/>
                        </a:rPr>
                        <a:t>％</a:t>
                      </a:r>
                    </a:p>
                  </a:txBody>
                  <a:tcPr anchor="ctr"/>
                </a:tc>
                <a:tc>
                  <a:txBody>
                    <a:bodyPr/>
                    <a:lstStyle/>
                    <a:p>
                      <a:pPr algn="ctr"/>
                      <a:r>
                        <a:rPr kumimoji="1" lang="ja-JP" altLang="en-US" sz="1200" b="1" dirty="0">
                          <a:solidFill>
                            <a:schemeClr val="bg1"/>
                          </a:solidFill>
                          <a:latin typeface="+mn-ea"/>
                          <a:ea typeface="+mn-ea"/>
                        </a:rPr>
                        <a:t>原価</a:t>
                      </a:r>
                      <a:r>
                        <a:rPr kumimoji="1" lang="en-US" altLang="ja-JP" sz="1200" b="1" dirty="0">
                          <a:solidFill>
                            <a:schemeClr val="bg1"/>
                          </a:solidFill>
                          <a:latin typeface="+mn-ea"/>
                          <a:ea typeface="+mn-ea"/>
                        </a:rPr>
                        <a:t>30</a:t>
                      </a:r>
                      <a:r>
                        <a:rPr kumimoji="1" lang="ja-JP" altLang="en-US" sz="1200" b="1" dirty="0">
                          <a:solidFill>
                            <a:schemeClr val="bg1"/>
                          </a:solidFill>
                          <a:latin typeface="+mn-ea"/>
                          <a:ea typeface="+mn-ea"/>
                        </a:rPr>
                        <a:t>％の場合</a:t>
                      </a:r>
                    </a:p>
                  </a:txBody>
                  <a:tcPr anchor="ctr"/>
                </a:tc>
                <a:tc>
                  <a:txBody>
                    <a:bodyPr/>
                    <a:lstStyle/>
                    <a:p>
                      <a:pPr algn="ctr"/>
                      <a:r>
                        <a:rPr kumimoji="1" lang="ja-JP" altLang="en-US" sz="1200" b="1" dirty="0">
                          <a:solidFill>
                            <a:schemeClr val="bg1"/>
                          </a:solidFill>
                          <a:latin typeface="+mn-ea"/>
                          <a:ea typeface="+mn-ea"/>
                        </a:rPr>
                        <a:t>減収率</a:t>
                      </a:r>
                      <a:r>
                        <a:rPr kumimoji="1" lang="en-US" altLang="ja-JP" sz="1200" b="1" dirty="0">
                          <a:solidFill>
                            <a:schemeClr val="bg1"/>
                          </a:solidFill>
                          <a:latin typeface="+mn-ea"/>
                          <a:ea typeface="+mn-ea"/>
                        </a:rPr>
                        <a:t>70</a:t>
                      </a:r>
                      <a:r>
                        <a:rPr kumimoji="1" lang="ja-JP" altLang="en-US" sz="1200" b="1" dirty="0">
                          <a:solidFill>
                            <a:schemeClr val="bg1"/>
                          </a:solidFill>
                          <a:latin typeface="+mn-ea"/>
                          <a:ea typeface="+mn-ea"/>
                        </a:rPr>
                        <a:t>％</a:t>
                      </a:r>
                    </a:p>
                  </a:txBody>
                  <a:tcPr anchor="ctr"/>
                </a:tc>
                <a:extLst>
                  <a:ext uri="{0D108BD9-81ED-4DB2-BD59-A6C34878D82A}">
                    <a16:rowId xmlns:a16="http://schemas.microsoft.com/office/drawing/2014/main" val="1465003116"/>
                  </a:ext>
                </a:extLst>
              </a:tr>
              <a:tr h="268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販売価格</a:t>
                      </a:r>
                    </a:p>
                  </a:txBody>
                  <a:tcPr/>
                </a:tc>
                <a:tc>
                  <a:txBody>
                    <a:bodyPr/>
                    <a:lstStyle/>
                    <a:p>
                      <a:pPr algn="ctr"/>
                      <a:r>
                        <a:rPr kumimoji="1" lang="en-US" altLang="ja-JP" sz="1200" b="1" dirty="0">
                          <a:solidFill>
                            <a:schemeClr val="tx1"/>
                          </a:solidFill>
                          <a:latin typeface="+mn-ea"/>
                          <a:ea typeface="+mn-ea"/>
                        </a:rPr>
                        <a:t>100</a:t>
                      </a:r>
                      <a:endParaRPr kumimoji="1" lang="ja-JP" altLang="en-US" sz="1200" b="1" dirty="0">
                        <a:solidFill>
                          <a:schemeClr val="tx1"/>
                        </a:solidFill>
                        <a:latin typeface="+mn-ea"/>
                        <a:ea typeface="+mn-ea"/>
                      </a:endParaRPr>
                    </a:p>
                  </a:txBody>
                  <a:tcPr/>
                </a:tc>
                <a:tc>
                  <a:txBody>
                    <a:bodyPr/>
                    <a:lstStyle/>
                    <a:p>
                      <a:pPr algn="ctr"/>
                      <a:r>
                        <a:rPr kumimoji="1" lang="en-US" altLang="ja-JP" sz="1200" b="1" dirty="0">
                          <a:latin typeface="+mn-ea"/>
                          <a:ea typeface="+mn-ea"/>
                        </a:rPr>
                        <a:t>100</a:t>
                      </a:r>
                      <a:endParaRPr kumimoji="1" lang="ja-JP" altLang="en-US" sz="1200" b="1" dirty="0">
                        <a:latin typeface="+mn-ea"/>
                        <a:ea typeface="+mn-ea"/>
                      </a:endParaRPr>
                    </a:p>
                  </a:txBody>
                  <a:tcPr/>
                </a:tc>
                <a:tc>
                  <a:txBody>
                    <a:bodyPr/>
                    <a:lstStyle/>
                    <a:p>
                      <a:pPr algn="ctr"/>
                      <a:r>
                        <a:rPr kumimoji="1" lang="en-US" altLang="ja-JP" sz="1200" b="1" dirty="0">
                          <a:solidFill>
                            <a:schemeClr val="tx1"/>
                          </a:solidFill>
                          <a:latin typeface="+mn-ea"/>
                          <a:ea typeface="+mn-ea"/>
                        </a:rPr>
                        <a:t>100</a:t>
                      </a:r>
                      <a:endParaRPr kumimoji="1" lang="ja-JP" altLang="en-US" sz="1200" b="1" dirty="0">
                        <a:solidFill>
                          <a:schemeClr val="tx1"/>
                        </a:solidFill>
                        <a:latin typeface="+mn-ea"/>
                        <a:ea typeface="+mn-ea"/>
                      </a:endParaRPr>
                    </a:p>
                  </a:txBody>
                  <a:tcPr/>
                </a:tc>
                <a:tc>
                  <a:txBody>
                    <a:bodyPr/>
                    <a:lstStyle/>
                    <a:p>
                      <a:pPr algn="ctr"/>
                      <a:r>
                        <a:rPr kumimoji="1" lang="en-US" altLang="ja-JP" sz="1200" b="1" dirty="0">
                          <a:solidFill>
                            <a:schemeClr val="tx1"/>
                          </a:solidFill>
                          <a:latin typeface="+mn-ea"/>
                          <a:ea typeface="+mn-ea"/>
                        </a:rPr>
                        <a:t>100</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3903340734"/>
                  </a:ext>
                </a:extLst>
              </a:tr>
              <a:tr h="268656">
                <a:tc>
                  <a:txBody>
                    <a:bodyPr/>
                    <a:lstStyle/>
                    <a:p>
                      <a:pPr algn="ctr"/>
                      <a:r>
                        <a:rPr kumimoji="1" lang="ja-JP" altLang="en-US" sz="1200" b="1" dirty="0">
                          <a:latin typeface="+mn-ea"/>
                          <a:ea typeface="+mn-ea"/>
                        </a:rPr>
                        <a:t>原価</a:t>
                      </a:r>
                    </a:p>
                  </a:txBody>
                  <a:tcPr/>
                </a:tc>
                <a:tc>
                  <a:txBody>
                    <a:bodyPr/>
                    <a:lstStyle/>
                    <a:p>
                      <a:pPr algn="ctr"/>
                      <a:r>
                        <a:rPr kumimoji="1" lang="en-US" altLang="ja-JP" sz="1200" b="1" dirty="0">
                          <a:solidFill>
                            <a:schemeClr val="tx1"/>
                          </a:solidFill>
                          <a:latin typeface="+mn-ea"/>
                          <a:ea typeface="+mn-ea"/>
                        </a:rPr>
                        <a:t>70</a:t>
                      </a:r>
                      <a:endParaRPr kumimoji="1" lang="ja-JP" altLang="en-US" sz="1200" b="1"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70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30</a:t>
                      </a:r>
                      <a:endParaRPr kumimoji="1" lang="ja-JP" altLang="en-US" sz="1200" b="1" dirty="0">
                        <a:solidFill>
                          <a:schemeClr val="tx1"/>
                        </a:solidFill>
                        <a:latin typeface="+mn-ea"/>
                        <a:ea typeface="+mn-ea"/>
                      </a:endParaRPr>
                    </a:p>
                  </a:txBody>
                  <a:tcPr/>
                </a:tc>
                <a:tc>
                  <a:txBody>
                    <a:bodyPr/>
                    <a:lstStyle/>
                    <a:p>
                      <a:pPr algn="ctr"/>
                      <a:r>
                        <a:rPr kumimoji="1" lang="en-US" altLang="ja-JP" sz="1200" b="1" dirty="0">
                          <a:solidFill>
                            <a:schemeClr val="tx1"/>
                          </a:solidFill>
                          <a:latin typeface="+mn-ea"/>
                          <a:ea typeface="+mn-ea"/>
                        </a:rPr>
                        <a:t>30</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3380385594"/>
                  </a:ext>
                </a:extLst>
              </a:tr>
              <a:tr h="268656">
                <a:tc>
                  <a:txBody>
                    <a:bodyPr/>
                    <a:lstStyle/>
                    <a:p>
                      <a:pPr algn="ctr"/>
                      <a:r>
                        <a:rPr kumimoji="1" lang="ja-JP" altLang="en-US" sz="1200" b="1" dirty="0">
                          <a:latin typeface="+mn-ea"/>
                          <a:ea typeface="+mn-ea"/>
                        </a:rPr>
                        <a:t>粗利</a:t>
                      </a:r>
                    </a:p>
                  </a:txBody>
                  <a:tcPr/>
                </a:tc>
                <a:tc>
                  <a:txBody>
                    <a:bodyPr/>
                    <a:lstStyle/>
                    <a:p>
                      <a:pPr algn="ctr"/>
                      <a:r>
                        <a:rPr kumimoji="1" lang="en-US" altLang="ja-JP" sz="1200" b="1" dirty="0">
                          <a:solidFill>
                            <a:schemeClr val="tx1"/>
                          </a:solidFill>
                          <a:latin typeface="+mn-ea"/>
                          <a:ea typeface="+mn-ea"/>
                        </a:rPr>
                        <a:t>30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30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70</a:t>
                      </a:r>
                    </a:p>
                  </a:txBody>
                  <a:tcPr/>
                </a:tc>
                <a:tc>
                  <a:txBody>
                    <a:bodyPr/>
                    <a:lstStyle/>
                    <a:p>
                      <a:pPr algn="ctr"/>
                      <a:r>
                        <a:rPr kumimoji="1" lang="en-US" altLang="ja-JP" sz="1200" b="1" dirty="0">
                          <a:solidFill>
                            <a:schemeClr val="tx1"/>
                          </a:solidFill>
                          <a:latin typeface="+mn-ea"/>
                          <a:ea typeface="+mn-ea"/>
                        </a:rPr>
                        <a:t>70</a:t>
                      </a:r>
                    </a:p>
                  </a:txBody>
                  <a:tcPr/>
                </a:tc>
                <a:extLst>
                  <a:ext uri="{0D108BD9-81ED-4DB2-BD59-A6C34878D82A}">
                    <a16:rowId xmlns:a16="http://schemas.microsoft.com/office/drawing/2014/main" val="4185530362"/>
                  </a:ext>
                </a:extLst>
              </a:tr>
              <a:tr h="268656">
                <a:tc>
                  <a:txBody>
                    <a:bodyPr/>
                    <a:lstStyle/>
                    <a:p>
                      <a:pPr algn="ctr"/>
                      <a:r>
                        <a:rPr kumimoji="1" lang="ja-JP" altLang="en-US" sz="1200" b="1" dirty="0">
                          <a:latin typeface="+mn-ea"/>
                          <a:ea typeface="+mn-ea"/>
                        </a:rPr>
                        <a:t>販売数量</a:t>
                      </a:r>
                      <a:endParaRPr kumimoji="1" lang="en-US" altLang="ja-JP" sz="1200" b="1" dirty="0">
                        <a:latin typeface="+mn-ea"/>
                        <a:ea typeface="+mn-ea"/>
                      </a:endParaRPr>
                    </a:p>
                  </a:txBody>
                  <a:tcPr/>
                </a:tc>
                <a:tc>
                  <a:txBody>
                    <a:bodyPr/>
                    <a:lstStyle/>
                    <a:p>
                      <a:pPr algn="ctr"/>
                      <a:r>
                        <a:rPr kumimoji="1" lang="en-US" altLang="ja-JP" sz="1200" b="1" dirty="0">
                          <a:solidFill>
                            <a:schemeClr val="tx1"/>
                          </a:solidFill>
                          <a:latin typeface="+mn-ea"/>
                          <a:ea typeface="+mn-ea"/>
                        </a:rPr>
                        <a:t>10</a:t>
                      </a:r>
                      <a:endParaRPr kumimoji="1" lang="ja-JP" altLang="en-US" sz="1200" b="1"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5</a:t>
                      </a: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a:t>
                      </a:r>
                      <a:r>
                        <a:rPr kumimoji="1" lang="ja-JP" altLang="en-US" sz="1200" b="1" i="0" u="none" strike="noStrike" kern="1200" cap="none" spc="0" normalizeH="0" baseline="0" noProof="0" dirty="0">
                          <a:ln>
                            <a:noFill/>
                          </a:ln>
                          <a:solidFill>
                            <a:srgbClr val="FF0000"/>
                          </a:solidFill>
                          <a:effectLst/>
                          <a:uLnTx/>
                          <a:uFillTx/>
                          <a:latin typeface="+mn-ea"/>
                          <a:ea typeface="+mn-ea"/>
                          <a:cs typeface="+mn-cs"/>
                        </a:rPr>
                        <a:t>↓</a:t>
                      </a:r>
                      <a:r>
                        <a:rPr kumimoji="1" lang="en-US" altLang="ja-JP" sz="1200" b="1" i="0" u="none" strike="noStrike" kern="1200" cap="none" spc="0" normalizeH="0" baseline="0" noProof="0" dirty="0">
                          <a:ln>
                            <a:noFill/>
                          </a:ln>
                          <a:solidFill>
                            <a:srgbClr val="FF0000"/>
                          </a:solidFill>
                          <a:effectLst/>
                          <a:uLnTx/>
                          <a:uFillTx/>
                          <a:latin typeface="+mn-ea"/>
                          <a:ea typeface="+mn-ea"/>
                          <a:cs typeface="+mn-cs"/>
                        </a:rPr>
                        <a:t>50</a:t>
                      </a:r>
                      <a:r>
                        <a:rPr kumimoji="1" lang="ja-JP" altLang="en-US" sz="1200" b="1" i="0" u="none" strike="noStrike" kern="1200" cap="none" spc="0" normalizeH="0" baseline="0" noProof="0" dirty="0">
                          <a:ln>
                            <a:noFill/>
                          </a:ln>
                          <a:solidFill>
                            <a:srgbClr val="FF0000"/>
                          </a:solidFill>
                          <a:effectLst/>
                          <a:uLnTx/>
                          <a:uFillTx/>
                          <a:latin typeface="+mn-ea"/>
                          <a:ea typeface="+mn-ea"/>
                          <a:cs typeface="+mn-cs"/>
                        </a:rPr>
                        <a:t>％</a:t>
                      </a: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a:t>
                      </a:r>
                    </a:p>
                  </a:txBody>
                  <a:tcPr/>
                </a:tc>
                <a:tc>
                  <a:txBody>
                    <a:bodyPr/>
                    <a:lstStyle/>
                    <a:p>
                      <a:pPr algn="ctr"/>
                      <a:r>
                        <a:rPr kumimoji="1" lang="en-US" altLang="ja-JP" sz="1200" b="1" dirty="0">
                          <a:solidFill>
                            <a:schemeClr val="tx1"/>
                          </a:solidFill>
                          <a:latin typeface="+mn-ea"/>
                          <a:ea typeface="+mn-ea"/>
                        </a:rPr>
                        <a:t>10</a:t>
                      </a:r>
                      <a:endParaRPr kumimoji="1" lang="ja-JP" altLang="en-US" sz="1200" b="1" dirty="0">
                        <a:solidFill>
                          <a:schemeClr val="tx1"/>
                        </a:solidFill>
                        <a:latin typeface="+mn-ea"/>
                        <a:ea typeface="+mn-ea"/>
                      </a:endParaRPr>
                    </a:p>
                  </a:txBody>
                  <a:tcPr/>
                </a:tc>
                <a:tc>
                  <a:txBody>
                    <a:bodyPr/>
                    <a:lstStyle/>
                    <a:p>
                      <a:pPr algn="ctr"/>
                      <a:r>
                        <a:rPr kumimoji="1" lang="en-US" altLang="ja-JP" sz="1200" b="1" dirty="0">
                          <a:solidFill>
                            <a:schemeClr val="tx1"/>
                          </a:solidFill>
                          <a:latin typeface="+mn-ea"/>
                          <a:ea typeface="+mn-ea"/>
                        </a:rPr>
                        <a:t>3</a:t>
                      </a: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a:t>
                      </a:r>
                      <a:r>
                        <a:rPr kumimoji="1" lang="ja-JP" altLang="en-US" sz="1200" b="1" i="0" u="none" strike="noStrike" kern="1200" cap="none" spc="0" normalizeH="0" baseline="0" noProof="0" dirty="0">
                          <a:ln>
                            <a:noFill/>
                          </a:ln>
                          <a:solidFill>
                            <a:srgbClr val="FF0000"/>
                          </a:solidFill>
                          <a:effectLst/>
                          <a:uLnTx/>
                          <a:uFillTx/>
                          <a:latin typeface="+mn-ea"/>
                          <a:ea typeface="+mn-ea"/>
                          <a:cs typeface="+mn-cs"/>
                        </a:rPr>
                        <a:t>↓</a:t>
                      </a:r>
                      <a:r>
                        <a:rPr kumimoji="1" lang="en-US" altLang="ja-JP" sz="1200" b="1" i="0" u="none" strike="noStrike" kern="1200" cap="none" spc="0" normalizeH="0" baseline="0" noProof="0" dirty="0">
                          <a:ln>
                            <a:noFill/>
                          </a:ln>
                          <a:solidFill>
                            <a:srgbClr val="FF0000"/>
                          </a:solidFill>
                          <a:effectLst/>
                          <a:uLnTx/>
                          <a:uFillTx/>
                          <a:latin typeface="+mn-ea"/>
                          <a:ea typeface="+mn-ea"/>
                          <a:cs typeface="+mn-cs"/>
                        </a:rPr>
                        <a:t>70</a:t>
                      </a:r>
                      <a:r>
                        <a:rPr kumimoji="1" lang="ja-JP" altLang="en-US" sz="1200" b="1" i="0" u="none" strike="noStrike" kern="1200" cap="none" spc="0" normalizeH="0" baseline="0" noProof="0" dirty="0">
                          <a:ln>
                            <a:noFill/>
                          </a:ln>
                          <a:solidFill>
                            <a:srgbClr val="FF0000"/>
                          </a:solidFill>
                          <a:effectLst/>
                          <a:uLnTx/>
                          <a:uFillTx/>
                          <a:latin typeface="+mn-ea"/>
                          <a:ea typeface="+mn-ea"/>
                          <a:cs typeface="+mn-cs"/>
                        </a:rPr>
                        <a:t>％</a:t>
                      </a: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1200" b="1" dirty="0">
                        <a:solidFill>
                          <a:schemeClr val="tx1"/>
                        </a:solidFill>
                        <a:latin typeface="+mn-ea"/>
                        <a:ea typeface="+mn-ea"/>
                      </a:endParaRPr>
                    </a:p>
                  </a:txBody>
                  <a:tcPr/>
                </a:tc>
                <a:extLst>
                  <a:ext uri="{0D108BD9-81ED-4DB2-BD59-A6C34878D82A}">
                    <a16:rowId xmlns:a16="http://schemas.microsoft.com/office/drawing/2014/main" val="4216378217"/>
                  </a:ext>
                </a:extLst>
              </a:tr>
              <a:tr h="268656">
                <a:tc>
                  <a:txBody>
                    <a:bodyPr/>
                    <a:lstStyle/>
                    <a:p>
                      <a:pPr algn="ctr"/>
                      <a:r>
                        <a:rPr kumimoji="1" lang="ja-JP" altLang="en-US" sz="1200" b="1" dirty="0">
                          <a:latin typeface="+mn-ea"/>
                          <a:ea typeface="+mn-ea"/>
                        </a:rPr>
                        <a:t>総売上</a:t>
                      </a:r>
                    </a:p>
                  </a:txBody>
                  <a:tcPr/>
                </a:tc>
                <a:tc>
                  <a:txBody>
                    <a:bodyPr/>
                    <a:lstStyle/>
                    <a:p>
                      <a:pPr algn="ctr"/>
                      <a:r>
                        <a:rPr kumimoji="1" lang="en-US" altLang="ja-JP" sz="1200" b="1" dirty="0">
                          <a:solidFill>
                            <a:schemeClr val="tx1"/>
                          </a:solidFill>
                          <a:latin typeface="+mn-ea"/>
                          <a:ea typeface="+mn-ea"/>
                        </a:rPr>
                        <a:t>1,000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500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1,000</a:t>
                      </a:r>
                    </a:p>
                  </a:txBody>
                  <a:tcPr/>
                </a:tc>
                <a:tc>
                  <a:txBody>
                    <a:bodyPr/>
                    <a:lstStyle/>
                    <a:p>
                      <a:pPr algn="ctr"/>
                      <a:r>
                        <a:rPr kumimoji="1" lang="en-US" altLang="ja-JP" sz="1200" b="1" dirty="0">
                          <a:solidFill>
                            <a:schemeClr val="tx1"/>
                          </a:solidFill>
                          <a:latin typeface="+mn-ea"/>
                          <a:ea typeface="+mn-ea"/>
                        </a:rPr>
                        <a:t>300</a:t>
                      </a:r>
                    </a:p>
                  </a:txBody>
                  <a:tcPr/>
                </a:tc>
                <a:extLst>
                  <a:ext uri="{0D108BD9-81ED-4DB2-BD59-A6C34878D82A}">
                    <a16:rowId xmlns:a16="http://schemas.microsoft.com/office/drawing/2014/main" val="239350804"/>
                  </a:ext>
                </a:extLst>
              </a:tr>
              <a:tr h="268656">
                <a:tc>
                  <a:txBody>
                    <a:bodyPr/>
                    <a:lstStyle/>
                    <a:p>
                      <a:pPr algn="ctr"/>
                      <a:r>
                        <a:rPr kumimoji="1" lang="ja-JP" altLang="en-US" sz="1200" b="1" dirty="0">
                          <a:latin typeface="+mn-ea"/>
                          <a:ea typeface="+mn-ea"/>
                        </a:rPr>
                        <a:t>総原価</a:t>
                      </a:r>
                    </a:p>
                  </a:txBody>
                  <a:tcPr/>
                </a:tc>
                <a:tc>
                  <a:txBody>
                    <a:bodyPr/>
                    <a:lstStyle/>
                    <a:p>
                      <a:pPr algn="ctr"/>
                      <a:r>
                        <a:rPr kumimoji="1" lang="en-US" altLang="ja-JP" sz="1200" b="1" dirty="0">
                          <a:solidFill>
                            <a:schemeClr val="tx1"/>
                          </a:solidFill>
                          <a:latin typeface="+mn-ea"/>
                          <a:ea typeface="+mn-ea"/>
                        </a:rPr>
                        <a:t>700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350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300</a:t>
                      </a:r>
                    </a:p>
                  </a:txBody>
                  <a:tcPr/>
                </a:tc>
                <a:tc>
                  <a:txBody>
                    <a:bodyPr/>
                    <a:lstStyle/>
                    <a:p>
                      <a:pPr algn="ctr"/>
                      <a:r>
                        <a:rPr kumimoji="1" lang="en-US" altLang="ja-JP" sz="1200" b="1" dirty="0">
                          <a:solidFill>
                            <a:schemeClr val="tx1"/>
                          </a:solidFill>
                          <a:latin typeface="+mn-ea"/>
                          <a:ea typeface="+mn-ea"/>
                        </a:rPr>
                        <a:t>90</a:t>
                      </a:r>
                    </a:p>
                  </a:txBody>
                  <a:tcPr/>
                </a:tc>
                <a:extLst>
                  <a:ext uri="{0D108BD9-81ED-4DB2-BD59-A6C34878D82A}">
                    <a16:rowId xmlns:a16="http://schemas.microsoft.com/office/drawing/2014/main" val="2844399428"/>
                  </a:ext>
                </a:extLst>
              </a:tr>
              <a:tr h="268656">
                <a:tc>
                  <a:txBody>
                    <a:bodyPr/>
                    <a:lstStyle/>
                    <a:p>
                      <a:pPr algn="ctr"/>
                      <a:r>
                        <a:rPr kumimoji="1" lang="ja-JP" altLang="en-US" sz="1200" b="1" dirty="0">
                          <a:latin typeface="+mn-ea"/>
                          <a:ea typeface="+mn-ea"/>
                        </a:rPr>
                        <a:t>総粗利</a:t>
                      </a:r>
                    </a:p>
                  </a:txBody>
                  <a:tcPr/>
                </a:tc>
                <a:tc>
                  <a:txBody>
                    <a:bodyPr/>
                    <a:lstStyle/>
                    <a:p>
                      <a:pPr algn="ctr"/>
                      <a:r>
                        <a:rPr kumimoji="1" lang="en-US" altLang="ja-JP" sz="1200" b="1" dirty="0">
                          <a:solidFill>
                            <a:schemeClr val="tx1"/>
                          </a:solidFill>
                          <a:latin typeface="+mn-ea"/>
                          <a:ea typeface="+mn-ea"/>
                        </a:rPr>
                        <a:t>300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n-ea"/>
                          <a:ea typeface="+mn-ea"/>
                          <a:cs typeface="+mn-cs"/>
                        </a:rPr>
                        <a:t>150</a:t>
                      </a:r>
                      <a:endParaRPr kumimoji="1" lang="ja-JP" altLang="en-US" sz="1200" b="1" i="0" u="none" strike="noStrike" kern="1200" cap="none" spc="0" normalizeH="0" baseline="0" noProof="0" dirty="0">
                        <a:ln>
                          <a:noFill/>
                        </a:ln>
                        <a:solidFill>
                          <a:srgbClr val="000000"/>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700</a:t>
                      </a:r>
                    </a:p>
                  </a:txBody>
                  <a:tcPr/>
                </a:tc>
                <a:tc>
                  <a:txBody>
                    <a:bodyPr/>
                    <a:lstStyle/>
                    <a:p>
                      <a:pPr algn="ctr"/>
                      <a:r>
                        <a:rPr kumimoji="1" lang="en-US" altLang="ja-JP" sz="1200" b="1" dirty="0">
                          <a:solidFill>
                            <a:schemeClr val="tx1"/>
                          </a:solidFill>
                          <a:latin typeface="+mn-ea"/>
                          <a:ea typeface="+mn-ea"/>
                        </a:rPr>
                        <a:t>210</a:t>
                      </a:r>
                    </a:p>
                  </a:txBody>
                  <a:tcPr/>
                </a:tc>
                <a:extLst>
                  <a:ext uri="{0D108BD9-81ED-4DB2-BD59-A6C34878D82A}">
                    <a16:rowId xmlns:a16="http://schemas.microsoft.com/office/drawing/2014/main" val="3546860977"/>
                  </a:ext>
                </a:extLst>
              </a:tr>
              <a:tr h="278753">
                <a:tc>
                  <a:txBody>
                    <a:bodyPr/>
                    <a:lstStyle/>
                    <a:p>
                      <a:pPr algn="ctr"/>
                      <a:r>
                        <a:rPr kumimoji="1" lang="ja-JP" altLang="en-US" sz="1200" b="1" dirty="0">
                          <a:latin typeface="+mn-ea"/>
                          <a:ea typeface="+mn-ea"/>
                        </a:rPr>
                        <a:t>固定費</a:t>
                      </a:r>
                    </a:p>
                  </a:txBody>
                  <a:tcPr/>
                </a:tc>
                <a:tc>
                  <a:txBody>
                    <a:bodyPr/>
                    <a:lstStyle/>
                    <a:p>
                      <a:pPr algn="ctr"/>
                      <a:r>
                        <a:rPr kumimoji="1" lang="en-US" altLang="ja-JP" sz="1200" b="1" dirty="0">
                          <a:solidFill>
                            <a:schemeClr val="tx1"/>
                          </a:solidFill>
                          <a:latin typeface="+mn-ea"/>
                          <a:ea typeface="+mn-ea"/>
                        </a:rPr>
                        <a:t>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mn-ea"/>
                          <a:ea typeface="+mn-ea"/>
                          <a:cs typeface="+mn-cs"/>
                        </a:rPr>
                        <a:t>200</a:t>
                      </a:r>
                      <a:endParaRPr kumimoji="1" lang="ja-JP" altLang="en-US" sz="1200" b="1" i="0" u="none" strike="noStrike" kern="1200" cap="none" spc="0" normalizeH="0" baseline="0" noProof="0" dirty="0">
                        <a:ln>
                          <a:noFill/>
                        </a:ln>
                        <a:solidFill>
                          <a:schemeClr val="tx1"/>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200</a:t>
                      </a:r>
                    </a:p>
                  </a:txBody>
                  <a:tcPr/>
                </a:tc>
                <a:tc>
                  <a:txBody>
                    <a:bodyPr/>
                    <a:lstStyle/>
                    <a:p>
                      <a:pPr algn="ctr"/>
                      <a:r>
                        <a:rPr kumimoji="1" lang="en-US" altLang="ja-JP" sz="1200" b="1" dirty="0">
                          <a:solidFill>
                            <a:schemeClr val="tx1"/>
                          </a:solidFill>
                          <a:latin typeface="+mn-ea"/>
                          <a:ea typeface="+mn-ea"/>
                        </a:rPr>
                        <a:t>200</a:t>
                      </a:r>
                    </a:p>
                  </a:txBody>
                  <a:tcPr/>
                </a:tc>
                <a:extLst>
                  <a:ext uri="{0D108BD9-81ED-4DB2-BD59-A6C34878D82A}">
                    <a16:rowId xmlns:a16="http://schemas.microsoft.com/office/drawing/2014/main" val="2396959859"/>
                  </a:ext>
                </a:extLst>
              </a:tr>
              <a:tr h="268656">
                <a:tc>
                  <a:txBody>
                    <a:bodyPr/>
                    <a:lstStyle/>
                    <a:p>
                      <a:pPr algn="ctr"/>
                      <a:r>
                        <a:rPr kumimoji="1" lang="ja-JP" altLang="en-US" sz="1200" b="1" dirty="0">
                          <a:latin typeface="+mn-ea"/>
                          <a:ea typeface="+mn-ea"/>
                        </a:rPr>
                        <a:t>営業利益</a:t>
                      </a:r>
                    </a:p>
                  </a:txBody>
                  <a:tcPr/>
                </a:tc>
                <a:tc>
                  <a:txBody>
                    <a:bodyPr/>
                    <a:lstStyle/>
                    <a:p>
                      <a:pPr algn="ctr"/>
                      <a:r>
                        <a:rPr kumimoji="1" lang="en-US" altLang="ja-JP" sz="1200" b="1" dirty="0">
                          <a:solidFill>
                            <a:schemeClr val="tx1"/>
                          </a:solidFill>
                          <a:latin typeface="+mn-ea"/>
                          <a:ea typeface="+mn-ea"/>
                        </a:rPr>
                        <a:t>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n-ea"/>
                          <a:ea typeface="+mn-ea"/>
                          <a:cs typeface="+mn-cs"/>
                        </a:rPr>
                        <a:t>0</a:t>
                      </a:r>
                      <a:endParaRPr kumimoji="1" lang="ja-JP" altLang="en-US" sz="1200" b="1" i="0" u="none" strike="noStrike" kern="1200" cap="none" spc="0" normalizeH="0" baseline="0" noProof="0" dirty="0">
                        <a:ln>
                          <a:noFill/>
                        </a:ln>
                        <a:solidFill>
                          <a:srgbClr val="FF0000"/>
                        </a:solidFill>
                        <a:effectLst/>
                        <a:uLnTx/>
                        <a:uFillTx/>
                        <a:latin typeface="+mn-ea"/>
                        <a:ea typeface="+mn-ea"/>
                        <a:cs typeface="+mn-cs"/>
                      </a:endParaRPr>
                    </a:p>
                  </a:txBody>
                  <a:tcPr/>
                </a:tc>
                <a:tc>
                  <a:txBody>
                    <a:bodyPr/>
                    <a:lstStyle/>
                    <a:p>
                      <a:pPr algn="ctr"/>
                      <a:r>
                        <a:rPr kumimoji="1" lang="en-US" altLang="ja-JP" sz="1200" b="1" dirty="0">
                          <a:solidFill>
                            <a:schemeClr val="tx1"/>
                          </a:solidFill>
                          <a:latin typeface="+mn-ea"/>
                          <a:ea typeface="+mn-ea"/>
                        </a:rPr>
                        <a:t>500</a:t>
                      </a:r>
                    </a:p>
                  </a:txBody>
                  <a:tcPr/>
                </a:tc>
                <a:tc>
                  <a:txBody>
                    <a:bodyPr/>
                    <a:lstStyle/>
                    <a:p>
                      <a:pPr algn="ctr"/>
                      <a:r>
                        <a:rPr kumimoji="1" lang="en-US" altLang="ja-JP" sz="1200" b="1" dirty="0">
                          <a:solidFill>
                            <a:srgbClr val="FF0000"/>
                          </a:solidFill>
                          <a:latin typeface="+mn-ea"/>
                          <a:ea typeface="+mn-ea"/>
                        </a:rPr>
                        <a:t>10</a:t>
                      </a:r>
                    </a:p>
                  </a:txBody>
                  <a:tcPr/>
                </a:tc>
                <a:extLst>
                  <a:ext uri="{0D108BD9-81ED-4DB2-BD59-A6C34878D82A}">
                    <a16:rowId xmlns:a16="http://schemas.microsoft.com/office/drawing/2014/main" val="319486254"/>
                  </a:ext>
                </a:extLst>
              </a:tr>
              <a:tr h="598923">
                <a:tc>
                  <a:txBody>
                    <a:bodyPr/>
                    <a:lstStyle/>
                    <a:p>
                      <a:pPr algn="ctr"/>
                      <a:endParaRPr kumimoji="1" lang="ja-JP" altLang="en-US" sz="1200" b="1" dirty="0">
                        <a:latin typeface="+mn-ea"/>
                        <a:ea typeface="+mn-ea"/>
                      </a:endParaRPr>
                    </a:p>
                  </a:txBody>
                  <a:tcPr anchor="ctr"/>
                </a:tc>
                <a:tc>
                  <a:txBody>
                    <a:bodyPr/>
                    <a:lstStyle/>
                    <a:p>
                      <a:pPr algn="ctr"/>
                      <a:endParaRPr kumimoji="1" lang="en-US" altLang="ja-JP" sz="1200" b="1"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n-ea"/>
                          <a:ea typeface="+mn-ea"/>
                          <a:cs typeface="+mn-cs"/>
                        </a:rPr>
                        <a:t>売上が半分になると損益がゼロになってしまう</a:t>
                      </a:r>
                    </a:p>
                  </a:txBody>
                  <a:tcPr anchor="ctr"/>
                </a:tc>
                <a:tc>
                  <a:txBody>
                    <a:bodyPr/>
                    <a:lstStyle/>
                    <a:p>
                      <a:pPr algn="ctr"/>
                      <a:endParaRPr kumimoji="1" lang="ja-JP" altLang="en-US" sz="1200" b="1" dirty="0">
                        <a:latin typeface="+mn-ea"/>
                        <a:ea typeface="+mn-ea"/>
                      </a:endParaRPr>
                    </a:p>
                  </a:txBody>
                  <a:tcPr anchor="ctr"/>
                </a:tc>
                <a:tc>
                  <a:txBody>
                    <a:bodyPr/>
                    <a:lstStyle/>
                    <a:p>
                      <a:pPr algn="ctr"/>
                      <a:r>
                        <a:rPr kumimoji="1" lang="ja-JP" altLang="en-US" sz="1200" b="1" dirty="0">
                          <a:solidFill>
                            <a:schemeClr val="tx1"/>
                          </a:solidFill>
                          <a:latin typeface="+mn-ea"/>
                          <a:ea typeface="+mn-ea"/>
                        </a:rPr>
                        <a:t>売上が</a:t>
                      </a:r>
                      <a:r>
                        <a:rPr kumimoji="1" lang="en-US" altLang="ja-JP" sz="1200" b="1" dirty="0">
                          <a:solidFill>
                            <a:schemeClr val="tx1"/>
                          </a:solidFill>
                          <a:latin typeface="+mn-ea"/>
                          <a:ea typeface="+mn-ea"/>
                        </a:rPr>
                        <a:t>7</a:t>
                      </a:r>
                      <a:r>
                        <a:rPr kumimoji="1" lang="ja-JP" altLang="en-US" sz="1200" b="1" dirty="0">
                          <a:solidFill>
                            <a:schemeClr val="tx1"/>
                          </a:solidFill>
                          <a:latin typeface="+mn-ea"/>
                          <a:ea typeface="+mn-ea"/>
                        </a:rPr>
                        <a:t>割減になっても</a:t>
                      </a: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かろうじて営業利益が出る</a:t>
                      </a:r>
                      <a:endParaRPr kumimoji="1" lang="en-US" altLang="ja-JP" sz="1200" b="1" dirty="0">
                        <a:solidFill>
                          <a:schemeClr val="tx1"/>
                        </a:solidFill>
                        <a:latin typeface="+mn-ea"/>
                        <a:ea typeface="+mn-ea"/>
                      </a:endParaRPr>
                    </a:p>
                  </a:txBody>
                  <a:tcPr anchor="ctr"/>
                </a:tc>
                <a:extLst>
                  <a:ext uri="{0D108BD9-81ED-4DB2-BD59-A6C34878D82A}">
                    <a16:rowId xmlns:a16="http://schemas.microsoft.com/office/drawing/2014/main" val="4156541083"/>
                  </a:ext>
                </a:extLst>
              </a:tr>
            </a:tbl>
          </a:graphicData>
        </a:graphic>
      </p:graphicFrame>
      <p:sp>
        <p:nvSpPr>
          <p:cNvPr id="6" name="タイトル 1">
            <a:extLst>
              <a:ext uri="{FF2B5EF4-FFF2-40B4-BE49-F238E27FC236}">
                <a16:creationId xmlns:a16="http://schemas.microsoft.com/office/drawing/2014/main" id="{004B4F86-9298-B79A-A040-6168114072DD}"/>
              </a:ext>
            </a:extLst>
          </p:cNvPr>
          <p:cNvSpPr>
            <a:spLocks noGrp="1"/>
          </p:cNvSpPr>
          <p:nvPr>
            <p:ph type="ctrTitle"/>
          </p:nvPr>
        </p:nvSpPr>
        <p:spPr>
          <a:xfrm>
            <a:off x="1183941" y="46037"/>
            <a:ext cx="10058400" cy="1100602"/>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利益感度分析表　原価率の違いによる</a:t>
            </a:r>
            <a:r>
              <a:rPr lang="ja-JP" altLang="en-US" sz="2800" kern="0" dirty="0">
                <a:solidFill>
                  <a:srgbClr val="000000"/>
                </a:solidFill>
                <a:latin typeface="+mn-ea"/>
                <a:ea typeface="+mn-ea"/>
                <a:cs typeface="Helvetica" panose="020B0604020202020204" pitchFamily="34" charset="0"/>
              </a:rPr>
              <a:t>損益</a:t>
            </a:r>
            <a:r>
              <a:rPr lang="ja-JP" altLang="en-US" sz="2800" kern="0" dirty="0">
                <a:solidFill>
                  <a:srgbClr val="000000"/>
                </a:solidFill>
                <a:effectLst/>
                <a:latin typeface="+mn-ea"/>
                <a:ea typeface="+mn-ea"/>
                <a:cs typeface="Helvetica" panose="020B0604020202020204" pitchFamily="34" charset="0"/>
              </a:rPr>
              <a:t>分岐点</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F8A62AF2-7F1B-1F6B-DE19-AE0BBA857984}"/>
              </a:ext>
            </a:extLst>
          </p:cNvPr>
          <p:cNvSpPr txBox="1">
            <a:spLocks/>
          </p:cNvSpPr>
          <p:nvPr/>
        </p:nvSpPr>
        <p:spPr>
          <a:xfrm>
            <a:off x="1100050" y="5144557"/>
            <a:ext cx="10451589" cy="150725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1"/>
                </a:solidFill>
                <a:latin typeface="+mn-lt"/>
                <a:ea typeface="Meiryo UI" panose="020B0604030504040204" pitchFamily="50" charset="-128"/>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nSpc>
                <a:spcPts val="2000"/>
              </a:lnSpc>
            </a:pPr>
            <a:r>
              <a:rPr lang="ja-JP" altLang="en-US" sz="1800" kern="0" dirty="0">
                <a:solidFill>
                  <a:schemeClr val="bg1"/>
                </a:solidFill>
                <a:latin typeface="+mn-ea"/>
                <a:ea typeface="+mn-ea"/>
                <a:cs typeface="Helvetica" panose="020B0604020202020204" pitchFamily="34" charset="0"/>
              </a:rPr>
              <a:t>　原価率が低い（粗利率が高い）商売をすることで、販売不振に陥るような事態（</a:t>
            </a:r>
            <a:r>
              <a:rPr lang="ja-JP" altLang="en-US" sz="1800" kern="100" dirty="0">
                <a:solidFill>
                  <a:schemeClr val="bg1"/>
                </a:solidFill>
                <a:latin typeface="+mn-ea"/>
                <a:ea typeface="+mn-ea"/>
                <a:cs typeface="Times New Roman" panose="02020603050405020304" pitchFamily="18" charset="0"/>
              </a:rPr>
              <a:t>戦争や地震、パンデミックや○○ショックなどによる世界的な経済的大不況</a:t>
            </a:r>
            <a:r>
              <a:rPr lang="ja-JP" altLang="en-US" sz="1800" kern="0" dirty="0">
                <a:solidFill>
                  <a:schemeClr val="bg1"/>
                </a:solidFill>
                <a:latin typeface="+mn-ea"/>
                <a:ea typeface="+mn-ea"/>
                <a:cs typeface="Helvetica" panose="020B0604020202020204" pitchFamily="34" charset="0"/>
              </a:rPr>
              <a:t>）に遭遇しても乗り切れる可能性が高いことが分かります。原価率</a:t>
            </a:r>
            <a:r>
              <a:rPr lang="en-US" altLang="ja-JP" sz="1800" kern="0" dirty="0">
                <a:solidFill>
                  <a:schemeClr val="bg1"/>
                </a:solidFill>
                <a:latin typeface="+mn-ea"/>
                <a:ea typeface="+mn-ea"/>
                <a:cs typeface="Helvetica" panose="020B0604020202020204" pitchFamily="34" charset="0"/>
              </a:rPr>
              <a:t>70</a:t>
            </a:r>
            <a:r>
              <a:rPr lang="ja-JP" altLang="en-US" sz="1800" kern="0" dirty="0">
                <a:solidFill>
                  <a:schemeClr val="bg1"/>
                </a:solidFill>
                <a:latin typeface="+mn-ea"/>
                <a:ea typeface="+mn-ea"/>
                <a:cs typeface="Helvetica" panose="020B0604020202020204" pitchFamily="34" charset="0"/>
              </a:rPr>
              <a:t>％だと減収率</a:t>
            </a:r>
            <a:r>
              <a:rPr lang="en-US" altLang="ja-JP" sz="1800" kern="0" dirty="0">
                <a:solidFill>
                  <a:schemeClr val="bg1"/>
                </a:solidFill>
                <a:latin typeface="+mn-ea"/>
                <a:ea typeface="+mn-ea"/>
                <a:cs typeface="Helvetica" panose="020B0604020202020204" pitchFamily="34" charset="0"/>
              </a:rPr>
              <a:t>50</a:t>
            </a:r>
            <a:r>
              <a:rPr lang="ja-JP" altLang="en-US" sz="1800" kern="0" dirty="0">
                <a:solidFill>
                  <a:schemeClr val="bg1"/>
                </a:solidFill>
                <a:latin typeface="+mn-ea"/>
                <a:ea typeface="+mn-ea"/>
                <a:cs typeface="Helvetica" panose="020B0604020202020204" pitchFamily="34" charset="0"/>
              </a:rPr>
              <a:t>％で営業利益が</a:t>
            </a:r>
            <a:r>
              <a:rPr lang="en-US" altLang="ja-JP" sz="1800" kern="0" dirty="0">
                <a:solidFill>
                  <a:schemeClr val="bg1"/>
                </a:solidFill>
                <a:latin typeface="+mn-ea"/>
                <a:ea typeface="+mn-ea"/>
                <a:cs typeface="Helvetica" panose="020B0604020202020204" pitchFamily="34" charset="0"/>
              </a:rPr>
              <a:t>0</a:t>
            </a:r>
            <a:r>
              <a:rPr lang="ja-JP" altLang="en-US" sz="1800" kern="0" dirty="0">
                <a:solidFill>
                  <a:schemeClr val="bg1"/>
                </a:solidFill>
                <a:latin typeface="+mn-ea"/>
                <a:ea typeface="+mn-ea"/>
                <a:cs typeface="Helvetica" panose="020B0604020202020204" pitchFamily="34" charset="0"/>
              </a:rPr>
              <a:t>になりますが、原価率</a:t>
            </a:r>
            <a:r>
              <a:rPr lang="en-US" altLang="ja-JP" sz="1800" kern="0" dirty="0">
                <a:solidFill>
                  <a:schemeClr val="bg1"/>
                </a:solidFill>
                <a:latin typeface="+mn-ea"/>
                <a:ea typeface="+mn-ea"/>
                <a:cs typeface="Helvetica" panose="020B0604020202020204" pitchFamily="34" charset="0"/>
              </a:rPr>
              <a:t>30</a:t>
            </a:r>
            <a:r>
              <a:rPr lang="ja-JP" altLang="en-US" sz="1800" kern="0" dirty="0">
                <a:solidFill>
                  <a:schemeClr val="bg1"/>
                </a:solidFill>
                <a:latin typeface="+mn-ea"/>
                <a:ea typeface="+mn-ea"/>
                <a:cs typeface="Helvetica" panose="020B0604020202020204" pitchFamily="34" charset="0"/>
              </a:rPr>
              <a:t>％だと減収率</a:t>
            </a:r>
            <a:r>
              <a:rPr lang="en-US" altLang="ja-JP" sz="1800" kern="0" dirty="0">
                <a:solidFill>
                  <a:schemeClr val="bg1"/>
                </a:solidFill>
                <a:latin typeface="+mn-ea"/>
                <a:ea typeface="+mn-ea"/>
                <a:cs typeface="Helvetica" panose="020B0604020202020204" pitchFamily="34" charset="0"/>
              </a:rPr>
              <a:t>70</a:t>
            </a:r>
            <a:r>
              <a:rPr lang="ja-JP" altLang="en-US" sz="1800" kern="0" dirty="0">
                <a:solidFill>
                  <a:schemeClr val="bg1"/>
                </a:solidFill>
                <a:latin typeface="+mn-ea"/>
                <a:ea typeface="+mn-ea"/>
                <a:cs typeface="Helvetica" panose="020B0604020202020204" pitchFamily="34" charset="0"/>
              </a:rPr>
              <a:t>％になっても営業利益が</a:t>
            </a:r>
            <a:r>
              <a:rPr lang="en-US" altLang="ja-JP" sz="1800" kern="0" dirty="0">
                <a:solidFill>
                  <a:schemeClr val="bg1"/>
                </a:solidFill>
                <a:latin typeface="+mn-ea"/>
                <a:ea typeface="+mn-ea"/>
                <a:cs typeface="Helvetica" panose="020B0604020202020204" pitchFamily="34" charset="0"/>
              </a:rPr>
              <a:t>10</a:t>
            </a:r>
            <a:r>
              <a:rPr lang="ja-JP" altLang="en-US" sz="1800" kern="0" dirty="0">
                <a:solidFill>
                  <a:schemeClr val="bg1"/>
                </a:solidFill>
                <a:latin typeface="+mn-ea"/>
                <a:ea typeface="+mn-ea"/>
                <a:cs typeface="Helvetica" panose="020B0604020202020204" pitchFamily="34" charset="0"/>
              </a:rPr>
              <a:t>残ります。</a:t>
            </a:r>
            <a:endParaRPr lang="en-US" altLang="ja-JP" sz="1800" kern="0" dirty="0">
              <a:solidFill>
                <a:schemeClr val="bg1"/>
              </a:solidFill>
              <a:latin typeface="+mn-ea"/>
              <a:ea typeface="+mn-ea"/>
              <a:cs typeface="Helvetica" panose="020B0604020202020204" pitchFamily="34" charset="0"/>
            </a:endParaRPr>
          </a:p>
          <a:p>
            <a:pPr>
              <a:lnSpc>
                <a:spcPts val="2000"/>
              </a:lnSpc>
            </a:pPr>
            <a:r>
              <a:rPr lang="ja-JP" altLang="en-US" sz="1800" kern="0" dirty="0">
                <a:solidFill>
                  <a:schemeClr val="bg1"/>
                </a:solidFill>
                <a:latin typeface="+mn-ea"/>
                <a:ea typeface="+mn-ea"/>
                <a:cs typeface="Helvetica" panose="020B0604020202020204" pitchFamily="34" charset="0"/>
              </a:rPr>
              <a:t>　端的な表現をすれば、価格決定権のある原価率</a:t>
            </a:r>
            <a:r>
              <a:rPr lang="en-US" altLang="ja-JP" sz="1800" kern="0" dirty="0">
                <a:solidFill>
                  <a:schemeClr val="bg1"/>
                </a:solidFill>
                <a:latin typeface="+mn-ea"/>
                <a:ea typeface="+mn-ea"/>
                <a:cs typeface="Helvetica" panose="020B0604020202020204" pitchFamily="34" charset="0"/>
              </a:rPr>
              <a:t>30</a:t>
            </a:r>
            <a:r>
              <a:rPr lang="ja-JP" altLang="en-US" sz="1800" kern="0" dirty="0">
                <a:solidFill>
                  <a:schemeClr val="bg1"/>
                </a:solidFill>
                <a:latin typeface="+mn-ea"/>
                <a:ea typeface="+mn-ea"/>
                <a:cs typeface="Helvetica" panose="020B0604020202020204" pitchFamily="34" charset="0"/>
              </a:rPr>
              <a:t>％以下（粗利率</a:t>
            </a:r>
            <a:r>
              <a:rPr lang="en-US" altLang="ja-JP" sz="1800" kern="0" dirty="0">
                <a:solidFill>
                  <a:schemeClr val="bg1"/>
                </a:solidFill>
                <a:latin typeface="+mn-ea"/>
                <a:ea typeface="+mn-ea"/>
                <a:cs typeface="Helvetica" panose="020B0604020202020204" pitchFamily="34" charset="0"/>
              </a:rPr>
              <a:t>70</a:t>
            </a:r>
            <a:r>
              <a:rPr lang="ja-JP" altLang="en-US" sz="1800" kern="0" dirty="0">
                <a:solidFill>
                  <a:schemeClr val="bg1"/>
                </a:solidFill>
                <a:latin typeface="+mn-ea"/>
                <a:ea typeface="+mn-ea"/>
                <a:cs typeface="Helvetica" panose="020B0604020202020204" pitchFamily="34" charset="0"/>
              </a:rPr>
              <a:t>％以上）の商売をする。</a:t>
            </a:r>
            <a:endParaRPr lang="en-US" altLang="ja-JP" sz="1800" kern="0" dirty="0">
              <a:solidFill>
                <a:schemeClr val="bg1"/>
              </a:solidFill>
              <a:latin typeface="+mn-ea"/>
              <a:ea typeface="+mn-ea"/>
              <a:cs typeface="Helvetica" panose="020B0604020202020204" pitchFamily="34" charset="0"/>
            </a:endParaRPr>
          </a:p>
        </p:txBody>
      </p:sp>
      <p:sp>
        <p:nvSpPr>
          <p:cNvPr id="3" name="スライド番号プレースホルダー 2">
            <a:extLst>
              <a:ext uri="{FF2B5EF4-FFF2-40B4-BE49-F238E27FC236}">
                <a16:creationId xmlns:a16="http://schemas.microsoft.com/office/drawing/2014/main" id="{9F472237-F910-CF8A-2A13-842920DA4D75}"/>
              </a:ext>
            </a:extLst>
          </p:cNvPr>
          <p:cNvSpPr>
            <a:spLocks noGrp="1"/>
          </p:cNvSpPr>
          <p:nvPr>
            <p:ph type="sldNum" sz="quarter" idx="12"/>
          </p:nvPr>
        </p:nvSpPr>
        <p:spPr/>
        <p:txBody>
          <a:bodyPr/>
          <a:lstStyle/>
          <a:p>
            <a:pPr rtl="0"/>
            <a:fld id="{3A98EE3D-8CD1-4C3F-BD1C-C98C9596463C}" type="slidenum">
              <a:rPr lang="en-US" smtClean="0"/>
              <a:t>23</a:t>
            </a:fld>
            <a:endParaRPr lang="en-US" dirty="0"/>
          </a:p>
        </p:txBody>
      </p:sp>
    </p:spTree>
    <p:extLst>
      <p:ext uri="{BB962C8B-B14F-4D97-AF65-F5344CB8AC3E}">
        <p14:creationId xmlns:p14="http://schemas.microsoft.com/office/powerpoint/2010/main" val="48064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252844"/>
            <a:ext cx="10058400" cy="45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新品自動車用バッテリーの年間</a:t>
            </a:r>
            <a:r>
              <a:rPr lang="ja-JP" altLang="ja-JP" sz="1800" kern="0" dirty="0">
                <a:solidFill>
                  <a:srgbClr val="000000"/>
                </a:solidFill>
                <a:effectLst/>
                <a:latin typeface="+mn-ea"/>
                <a:ea typeface="+mn-ea"/>
                <a:cs typeface="Helvetica" panose="020B0604020202020204" pitchFamily="34" charset="0"/>
              </a:rPr>
              <a:t>販売個数</a:t>
            </a:r>
            <a:endParaRPr lang="ja-JP" altLang="ja-JP" sz="1800" kern="100" dirty="0">
              <a:effectLst/>
              <a:latin typeface="+mn-ea"/>
              <a:ea typeface="+mn-ea"/>
              <a:cs typeface="Times New Roman" panose="02020603050405020304" pitchFamily="18"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　新品の</a:t>
            </a:r>
            <a:r>
              <a:rPr lang="ja-JP" altLang="ja-JP" sz="1800" kern="0" dirty="0">
                <a:solidFill>
                  <a:srgbClr val="000000"/>
                </a:solidFill>
                <a:latin typeface="+mn-ea"/>
                <a:ea typeface="+mn-ea"/>
                <a:cs typeface="Helvetica" panose="020B0604020202020204" pitchFamily="34" charset="0"/>
              </a:rPr>
              <a:t>自動車用バッテリーは、</a:t>
            </a:r>
            <a:r>
              <a:rPr lang="ja-JP" altLang="ja-JP" sz="1800" kern="0" dirty="0">
                <a:solidFill>
                  <a:srgbClr val="000000"/>
                </a:solidFill>
                <a:effectLst/>
                <a:latin typeface="+mn-ea"/>
                <a:ea typeface="+mn-ea"/>
                <a:cs typeface="Helvetica" panose="020B0604020202020204" pitchFamily="34" charset="0"/>
              </a:rPr>
              <a:t>バッテリー製造事業者</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バッテリー輸入事業者がバッテリー使用機器製造事業者</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バッテリー卸売業者</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バッテリー販売店等に</a:t>
            </a:r>
            <a:r>
              <a:rPr lang="ja-JP" altLang="ja-JP" sz="1800" kern="0" dirty="0">
                <a:solidFill>
                  <a:srgbClr val="000000"/>
                </a:solidFill>
                <a:latin typeface="+mn-ea"/>
                <a:ea typeface="+mn-ea"/>
                <a:cs typeface="Helvetica" panose="020B0604020202020204" pitchFamily="34" charset="0"/>
              </a:rPr>
              <a:t>対して、新車等搭載用及び補修用を合わせて年間</a:t>
            </a:r>
            <a:r>
              <a:rPr lang="ja-JP" altLang="en-US" sz="1800" kern="0" dirty="0">
                <a:solidFill>
                  <a:srgbClr val="000000"/>
                </a:solidFill>
                <a:latin typeface="+mn-ea"/>
                <a:ea typeface="+mn-ea"/>
                <a:cs typeface="Helvetica" panose="020B0604020202020204" pitchFamily="34" charset="0"/>
              </a:rPr>
              <a:t>で</a:t>
            </a:r>
            <a:r>
              <a:rPr lang="en-US" altLang="ja-JP" sz="1800" kern="0" dirty="0">
                <a:solidFill>
                  <a:srgbClr val="000000"/>
                </a:solidFill>
                <a:effectLst/>
                <a:latin typeface="+mn-ea"/>
                <a:ea typeface="+mn-ea"/>
                <a:cs typeface="Helvetica" panose="020B0604020202020204" pitchFamily="34" charset="0"/>
              </a:rPr>
              <a:t>2,500</a:t>
            </a:r>
            <a:r>
              <a:rPr lang="ja-JP" altLang="ja-JP" sz="1800" kern="0" dirty="0">
                <a:solidFill>
                  <a:srgbClr val="000000"/>
                </a:solidFill>
                <a:effectLst/>
                <a:latin typeface="+mn-ea"/>
                <a:ea typeface="+mn-ea"/>
                <a:cs typeface="Helvetica" panose="020B0604020202020204" pitchFamily="34" charset="0"/>
              </a:rPr>
              <a:t>万個程度</a:t>
            </a:r>
            <a:r>
              <a:rPr lang="ja-JP" altLang="en-US" sz="1800" kern="0" dirty="0">
                <a:solidFill>
                  <a:srgbClr val="000000"/>
                </a:solidFill>
                <a:latin typeface="+mn-ea"/>
                <a:ea typeface="+mn-ea"/>
                <a:cs typeface="Helvetica" panose="020B0604020202020204" pitchFamily="34" charset="0"/>
              </a:rPr>
              <a:t>を</a:t>
            </a:r>
            <a:r>
              <a:rPr lang="ja-JP" altLang="en-US" sz="1800" kern="0" dirty="0">
                <a:solidFill>
                  <a:srgbClr val="000000"/>
                </a:solidFill>
                <a:effectLst/>
                <a:latin typeface="+mn-ea"/>
                <a:ea typeface="+mn-ea"/>
                <a:cs typeface="Helvetica" panose="020B0604020202020204" pitchFamily="34" charset="0"/>
              </a:rPr>
              <a:t>日本の国内市場に</a:t>
            </a:r>
            <a:r>
              <a:rPr lang="ja-JP" altLang="ja-JP" sz="1800" kern="0" dirty="0">
                <a:solidFill>
                  <a:srgbClr val="000000"/>
                </a:solidFill>
                <a:effectLst/>
                <a:latin typeface="+mn-ea"/>
                <a:ea typeface="+mn-ea"/>
                <a:cs typeface="Helvetica" panose="020B0604020202020204" pitchFamily="34" charset="0"/>
              </a:rPr>
              <a:t>投入</a:t>
            </a:r>
            <a:r>
              <a:rPr lang="ja-JP" altLang="en-US" sz="1800" kern="0" dirty="0">
                <a:solidFill>
                  <a:srgbClr val="000000"/>
                </a:solidFill>
                <a:effectLst/>
                <a:latin typeface="+mn-ea"/>
                <a:ea typeface="+mn-ea"/>
                <a:cs typeface="Helvetica" panose="020B0604020202020204" pitchFamily="34" charset="0"/>
              </a:rPr>
              <a:t>して</a:t>
            </a:r>
            <a:r>
              <a:rPr lang="ja-JP" altLang="ja-JP" sz="1800" kern="0" dirty="0">
                <a:solidFill>
                  <a:srgbClr val="000000"/>
                </a:solidFill>
                <a:effectLst/>
                <a:latin typeface="+mn-ea"/>
                <a:ea typeface="+mn-ea"/>
                <a:cs typeface="Helvetica" panose="020B0604020202020204" pitchFamily="34" charset="0"/>
              </a:rPr>
              <a:t>います。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ja-JP" sz="1800" kern="0" dirty="0">
                <a:solidFill>
                  <a:srgbClr val="000000"/>
                </a:solidFill>
                <a:effectLst/>
                <a:latin typeface="+mn-ea"/>
                <a:ea typeface="+mn-ea"/>
                <a:cs typeface="Helvetica" panose="020B0604020202020204" pitchFamily="34" charset="0"/>
              </a:rPr>
              <a:t>年間</a:t>
            </a:r>
            <a:r>
              <a:rPr lang="ja-JP" altLang="en-US" sz="1800" kern="0" dirty="0">
                <a:solidFill>
                  <a:srgbClr val="000000"/>
                </a:solidFill>
                <a:effectLst/>
                <a:latin typeface="+mn-ea"/>
                <a:ea typeface="+mn-ea"/>
                <a:cs typeface="Helvetica" panose="020B0604020202020204" pitchFamily="34" charset="0"/>
              </a:rPr>
              <a:t>販売個数</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ja-JP" altLang="ja-JP" sz="1800" kern="100" dirty="0">
              <a:effectLst/>
              <a:latin typeface="+mn-ea"/>
              <a:ea typeface="+mn-ea"/>
              <a:cs typeface="Times New Roman" panose="02020603050405020304" pitchFamily="18"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全国</a:t>
            </a:r>
            <a:r>
              <a:rPr lang="en-US" altLang="ja-JP" sz="1800" kern="0" dirty="0">
                <a:solidFill>
                  <a:srgbClr val="000000"/>
                </a:solidFill>
                <a:effectLst/>
                <a:latin typeface="+mn-ea"/>
                <a:ea typeface="+mn-ea"/>
                <a:cs typeface="Helvetica" panose="020B0604020202020204" pitchFamily="34" charset="0"/>
              </a:rPr>
              <a:t>47</a:t>
            </a:r>
            <a:r>
              <a:rPr lang="ja-JP" altLang="ja-JP" sz="1800" kern="0" dirty="0">
                <a:solidFill>
                  <a:srgbClr val="000000"/>
                </a:solidFill>
                <a:effectLst/>
                <a:latin typeface="+mn-ea"/>
                <a:ea typeface="+mn-ea"/>
                <a:cs typeface="Helvetica" panose="020B0604020202020204" pitchFamily="34" charset="0"/>
              </a:rPr>
              <a:t>都道府県→</a:t>
            </a:r>
            <a:r>
              <a:rPr lang="en-US" altLang="ja-JP" sz="1800" kern="0" dirty="0">
                <a:solidFill>
                  <a:srgbClr val="000000"/>
                </a:solidFill>
                <a:effectLst/>
                <a:latin typeface="+mn-ea"/>
                <a:ea typeface="+mn-ea"/>
                <a:cs typeface="Helvetica" panose="020B0604020202020204" pitchFamily="34" charset="0"/>
              </a:rPr>
              <a:t>2,500</a:t>
            </a:r>
            <a:r>
              <a:rPr lang="ja-JP" altLang="ja-JP" sz="1800" kern="0" dirty="0">
                <a:solidFill>
                  <a:srgbClr val="000000"/>
                </a:solidFill>
                <a:effectLst/>
                <a:latin typeface="+mn-ea"/>
                <a:ea typeface="+mn-ea"/>
                <a:cs typeface="Helvetica" panose="020B0604020202020204" pitchFamily="34" charset="0"/>
              </a:rPr>
              <a:t>万個販売</a:t>
            </a:r>
            <a:endParaRPr lang="ja-JP" altLang="ja-JP" sz="1800" kern="100" dirty="0">
              <a:effectLst/>
              <a:latin typeface="+mn-ea"/>
              <a:ea typeface="+mn-ea"/>
              <a:cs typeface="Times New Roman" panose="02020603050405020304" pitchFamily="18"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a:t>
            </a:r>
            <a:r>
              <a:rPr lang="en-US" altLang="ja-JP" sz="1800" kern="0" dirty="0">
                <a:solidFill>
                  <a:srgbClr val="000000"/>
                </a:solidFill>
                <a:effectLst/>
                <a:latin typeface="+mn-ea"/>
                <a:ea typeface="+mn-ea"/>
                <a:cs typeface="Helvetica" panose="020B0604020202020204" pitchFamily="34" charset="0"/>
              </a:rPr>
              <a:t>1</a:t>
            </a:r>
            <a:r>
              <a:rPr lang="ja-JP" altLang="ja-JP" sz="1800" kern="0" dirty="0">
                <a:solidFill>
                  <a:srgbClr val="000000"/>
                </a:solidFill>
                <a:effectLst/>
                <a:latin typeface="+mn-ea"/>
                <a:ea typeface="+mn-ea"/>
                <a:cs typeface="Helvetica" panose="020B0604020202020204" pitchFamily="34" charset="0"/>
              </a:rPr>
              <a:t>都道府県→</a:t>
            </a:r>
            <a:r>
              <a:rPr lang="ja-JP" altLang="en-US" sz="1800" kern="0" dirty="0">
                <a:solidFill>
                  <a:srgbClr val="000000"/>
                </a:solidFill>
                <a:latin typeface="+mn-ea"/>
                <a:ea typeface="+mn-ea"/>
                <a:cs typeface="Helvetica" panose="020B0604020202020204" pitchFamily="34" charset="0"/>
              </a:rPr>
              <a:t>    </a:t>
            </a:r>
            <a:r>
              <a:rPr lang="en-US" altLang="ja-JP" sz="1800" kern="0" dirty="0">
                <a:solidFill>
                  <a:srgbClr val="000000"/>
                </a:solidFill>
                <a:effectLst/>
                <a:latin typeface="+mn-ea"/>
                <a:ea typeface="+mn-ea"/>
                <a:cs typeface="Helvetica" panose="020B0604020202020204" pitchFamily="34" charset="0"/>
              </a:rPr>
              <a:t>53</a:t>
            </a:r>
            <a:r>
              <a:rPr lang="ja-JP" altLang="en-US" sz="1800" kern="0" dirty="0">
                <a:solidFill>
                  <a:srgbClr val="000000"/>
                </a:solidFill>
                <a:effectLst/>
                <a:latin typeface="+mn-ea"/>
                <a:ea typeface="+mn-ea"/>
                <a:cs typeface="Helvetica" panose="020B0604020202020204" pitchFamily="34" charset="0"/>
              </a:rPr>
              <a:t>万</a:t>
            </a:r>
            <a:r>
              <a:rPr lang="ja-JP" altLang="ja-JP" sz="1800" kern="0" dirty="0">
                <a:solidFill>
                  <a:srgbClr val="000000"/>
                </a:solidFill>
                <a:effectLst/>
                <a:latin typeface="+mn-ea"/>
                <a:ea typeface="+mn-ea"/>
                <a:cs typeface="Helvetica" panose="020B0604020202020204" pitchFamily="34" charset="0"/>
              </a:rPr>
              <a:t>個販売</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ja-JP" altLang="ja-JP" sz="1800" kern="0" dirty="0">
                <a:solidFill>
                  <a:schemeClr val="bg1"/>
                </a:solidFill>
                <a:effectLst/>
                <a:latin typeface="+mn-ea"/>
                <a:ea typeface="+mn-ea"/>
                <a:cs typeface="Helvetica" panose="020B0604020202020204" pitchFamily="34" charset="0"/>
              </a:rPr>
              <a:t>自動車バッテリーの</a:t>
            </a:r>
            <a:r>
              <a:rPr lang="en-US" altLang="ja-JP" sz="1800" kern="0" dirty="0">
                <a:solidFill>
                  <a:schemeClr val="bg1"/>
                </a:solidFill>
                <a:effectLst/>
                <a:latin typeface="+mn-ea"/>
                <a:ea typeface="+mn-ea"/>
                <a:cs typeface="Helvetica" panose="020B0604020202020204" pitchFamily="34" charset="0"/>
              </a:rPr>
              <a:t>1</a:t>
            </a:r>
            <a:r>
              <a:rPr lang="ja-JP" altLang="ja-JP" sz="1800" kern="0" dirty="0">
                <a:solidFill>
                  <a:schemeClr val="bg1"/>
                </a:solidFill>
                <a:effectLst/>
                <a:latin typeface="+mn-ea"/>
                <a:ea typeface="+mn-ea"/>
                <a:cs typeface="Helvetica" panose="020B0604020202020204" pitchFamily="34" charset="0"/>
              </a:rPr>
              <a:t>個あたりの平均の重さ</a:t>
            </a:r>
            <a:r>
              <a:rPr lang="ja-JP" altLang="en-US" sz="1800" kern="0" dirty="0">
                <a:solidFill>
                  <a:schemeClr val="bg1"/>
                </a:solidFill>
                <a:latin typeface="+mn-ea"/>
                <a:ea typeface="+mn-ea"/>
                <a:cs typeface="Helvetica" panose="020B0604020202020204" pitchFamily="34" charset="0"/>
              </a:rPr>
              <a:t>は約</a:t>
            </a:r>
            <a:r>
              <a:rPr lang="en-US" altLang="ja-JP" sz="1800" kern="0" dirty="0">
                <a:solidFill>
                  <a:schemeClr val="bg1"/>
                </a:solidFill>
                <a:effectLst/>
                <a:latin typeface="+mn-ea"/>
                <a:ea typeface="+mn-ea"/>
                <a:cs typeface="Helvetica" panose="020B0604020202020204" pitchFamily="34" charset="0"/>
              </a:rPr>
              <a:t>10kg</a:t>
            </a:r>
            <a:endParaRPr lang="ja-JP" altLang="ja-JP" sz="1800" kern="100" dirty="0">
              <a:solidFill>
                <a:schemeClr val="bg1"/>
              </a:solidFill>
              <a:effectLst/>
              <a:latin typeface="+mn-ea"/>
              <a:ea typeface="+mn-ea"/>
              <a:cs typeface="Times New Roman" panose="02020603050405020304" pitchFamily="18" charset="0"/>
            </a:endParaRPr>
          </a:p>
          <a:p>
            <a:pPr>
              <a:lnSpc>
                <a:spcPts val="2000"/>
              </a:lnSpc>
            </a:pPr>
            <a:endParaRPr lang="en-US" altLang="ja-JP" sz="1800" kern="0" dirty="0">
              <a:solidFill>
                <a:schemeClr val="bg1"/>
              </a:solidFill>
              <a:latin typeface="+mn-ea"/>
              <a:ea typeface="+mn-ea"/>
              <a:cs typeface="Helvetica" panose="020B0604020202020204" pitchFamily="34" charset="0"/>
            </a:endParaRPr>
          </a:p>
          <a:p>
            <a:pPr>
              <a:lnSpc>
                <a:spcPts val="2000"/>
              </a:lnSpc>
            </a:pPr>
            <a:r>
              <a:rPr lang="ja-JP" altLang="en-US" sz="1800" kern="0" dirty="0">
                <a:solidFill>
                  <a:schemeClr val="bg1"/>
                </a:solidFill>
                <a:latin typeface="+mn-ea"/>
                <a:ea typeface="+mn-ea"/>
                <a:cs typeface="Helvetica" panose="020B0604020202020204" pitchFamily="34" charset="0"/>
              </a:rPr>
              <a:t>１都道府県の</a:t>
            </a:r>
            <a:r>
              <a:rPr lang="ja-JP" altLang="ja-JP" sz="1800" kern="0" dirty="0">
                <a:solidFill>
                  <a:schemeClr val="bg1"/>
                </a:solidFill>
                <a:effectLst/>
                <a:latin typeface="+mn-ea"/>
                <a:ea typeface="+mn-ea"/>
                <a:cs typeface="Helvetica" panose="020B0604020202020204" pitchFamily="34" charset="0"/>
              </a:rPr>
              <a:t>自動車バッテリーの年間販売重量</a:t>
            </a:r>
            <a:endParaRPr lang="en-US" altLang="ja-JP" sz="1800" kern="0" dirty="0">
              <a:solidFill>
                <a:schemeClr val="bg1"/>
              </a:solidFill>
              <a:effectLst/>
              <a:latin typeface="+mn-ea"/>
              <a:ea typeface="+mn-ea"/>
              <a:cs typeface="Helvetica" panose="020B0604020202020204" pitchFamily="34" charset="0"/>
            </a:endParaRPr>
          </a:p>
          <a:p>
            <a:pPr>
              <a:lnSpc>
                <a:spcPts val="2000"/>
              </a:lnSpc>
            </a:pPr>
            <a:r>
              <a:rPr lang="en-US" altLang="ja-JP" sz="1800" kern="0" dirty="0">
                <a:solidFill>
                  <a:schemeClr val="bg1"/>
                </a:solidFill>
                <a:latin typeface="+mn-ea"/>
                <a:ea typeface="+mn-ea"/>
                <a:cs typeface="Helvetica" panose="020B0604020202020204" pitchFamily="34" charset="0"/>
              </a:rPr>
              <a:t>53</a:t>
            </a:r>
            <a:r>
              <a:rPr lang="ja-JP" altLang="en-US" sz="1800" kern="0" dirty="0">
                <a:solidFill>
                  <a:schemeClr val="bg1"/>
                </a:solidFill>
                <a:latin typeface="+mn-ea"/>
                <a:ea typeface="+mn-ea"/>
                <a:cs typeface="Helvetica" panose="020B0604020202020204" pitchFamily="34" charset="0"/>
              </a:rPr>
              <a:t>万個</a:t>
            </a:r>
            <a:r>
              <a:rPr lang="en-US" altLang="ja-JP" sz="1800" kern="0" dirty="0">
                <a:solidFill>
                  <a:schemeClr val="bg1"/>
                </a:solidFill>
                <a:latin typeface="+mn-ea"/>
                <a:ea typeface="+mn-ea"/>
                <a:cs typeface="Helvetica" panose="020B0604020202020204" pitchFamily="34" charset="0"/>
              </a:rPr>
              <a:t>×10kg</a:t>
            </a:r>
            <a:r>
              <a:rPr lang="ja-JP" altLang="en-US" sz="1800" kern="0" dirty="0">
                <a:solidFill>
                  <a:schemeClr val="bg1"/>
                </a:solidFill>
                <a:latin typeface="+mn-ea"/>
                <a:ea typeface="+mn-ea"/>
                <a:cs typeface="Helvetica" panose="020B0604020202020204" pitchFamily="34" charset="0"/>
              </a:rPr>
              <a:t>＝</a:t>
            </a:r>
            <a:r>
              <a:rPr lang="en-US" altLang="ja-JP" sz="1800" kern="0" dirty="0">
                <a:solidFill>
                  <a:schemeClr val="bg1"/>
                </a:solidFill>
                <a:latin typeface="+mn-ea"/>
                <a:ea typeface="+mn-ea"/>
                <a:cs typeface="Helvetica" panose="020B0604020202020204" pitchFamily="34" charset="0"/>
              </a:rPr>
              <a:t>530</a:t>
            </a:r>
            <a:r>
              <a:rPr lang="ja-JP" altLang="ja-JP" sz="1800" kern="0" dirty="0">
                <a:solidFill>
                  <a:schemeClr val="bg1"/>
                </a:solidFill>
                <a:effectLst/>
                <a:latin typeface="+mn-ea"/>
                <a:ea typeface="+mn-ea"/>
                <a:cs typeface="Helvetica" panose="020B0604020202020204" pitchFamily="34" charset="0"/>
              </a:rPr>
              <a:t>万</a:t>
            </a:r>
            <a:r>
              <a:rPr lang="en-US" altLang="ja-JP" sz="1800" kern="0" dirty="0">
                <a:solidFill>
                  <a:schemeClr val="bg1"/>
                </a:solidFill>
                <a:effectLst/>
                <a:latin typeface="+mn-ea"/>
                <a:ea typeface="+mn-ea"/>
                <a:cs typeface="Helvetica" panose="020B0604020202020204" pitchFamily="34" charset="0"/>
              </a:rPr>
              <a:t>kg</a:t>
            </a:r>
            <a:r>
              <a:rPr lang="ja-JP" altLang="ja-JP" sz="1800" kern="0" dirty="0">
                <a:solidFill>
                  <a:schemeClr val="bg1"/>
                </a:solidFill>
                <a:effectLst/>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5,300</a:t>
            </a:r>
            <a:r>
              <a:rPr lang="ja-JP" altLang="ja-JP" sz="1800" kern="0" dirty="0">
                <a:solidFill>
                  <a:schemeClr val="bg1"/>
                </a:solidFill>
                <a:effectLst/>
                <a:latin typeface="+mn-ea"/>
                <a:ea typeface="+mn-ea"/>
                <a:cs typeface="Helvetica" panose="020B0604020202020204" pitchFamily="34" charset="0"/>
              </a:rPr>
              <a:t>トン</a:t>
            </a:r>
            <a:r>
              <a:rPr lang="ja-JP" altLang="en-US" sz="1800" kern="0" dirty="0">
                <a:solidFill>
                  <a:schemeClr val="bg1"/>
                </a:solidFill>
                <a:effectLst/>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トン＝</a:t>
            </a:r>
            <a:r>
              <a:rPr lang="en-US" altLang="ja-JP" sz="1800" kern="0" dirty="0">
                <a:solidFill>
                  <a:schemeClr val="bg1"/>
                </a:solidFill>
                <a:effectLst/>
                <a:latin typeface="+mn-ea"/>
                <a:ea typeface="+mn-ea"/>
                <a:cs typeface="Helvetica" panose="020B0604020202020204" pitchFamily="34" charset="0"/>
              </a:rPr>
              <a:t>1,000kg</a:t>
            </a:r>
            <a:r>
              <a:rPr lang="ja-JP" altLang="en-US" sz="1800" kern="0" dirty="0">
                <a:solidFill>
                  <a:schemeClr val="bg1"/>
                </a:solidFill>
                <a:effectLst/>
                <a:latin typeface="+mn-ea"/>
                <a:ea typeface="+mn-ea"/>
                <a:cs typeface="Helvetica" panose="020B0604020202020204" pitchFamily="34" charset="0"/>
              </a:rPr>
              <a:t>）</a:t>
            </a:r>
            <a:endParaRPr lang="ja-JP" altLang="ja-JP" sz="1800" kern="100" dirty="0">
              <a:solidFill>
                <a:schemeClr val="bg1"/>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066783" y="257789"/>
            <a:ext cx="10058400" cy="1770822"/>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日本国内</a:t>
            </a:r>
            <a:r>
              <a:rPr lang="ja-JP" altLang="en-US" sz="2800" kern="0" dirty="0">
                <a:solidFill>
                  <a:srgbClr val="000000"/>
                </a:solidFill>
                <a:latin typeface="+mn-ea"/>
                <a:ea typeface="+mn-ea"/>
                <a:cs typeface="Helvetica" panose="020B0604020202020204" pitchFamily="34" charset="0"/>
              </a:rPr>
              <a:t>の自動車バッテリーの年間販売個数と重さ</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B5A8AD35-B6EA-171F-2386-B003F07222A7}"/>
              </a:ext>
            </a:extLst>
          </p:cNvPr>
          <p:cNvSpPr>
            <a:spLocks noGrp="1"/>
          </p:cNvSpPr>
          <p:nvPr>
            <p:ph type="sldNum" sz="quarter" idx="12"/>
          </p:nvPr>
        </p:nvSpPr>
        <p:spPr/>
        <p:txBody>
          <a:bodyPr/>
          <a:lstStyle/>
          <a:p>
            <a:pPr rtl="0"/>
            <a:fld id="{3A98EE3D-8CD1-4C3F-BD1C-C98C9596463C}" type="slidenum">
              <a:rPr lang="en-US" smtClean="0"/>
              <a:t>24</a:t>
            </a:fld>
            <a:endParaRPr lang="en-US" dirty="0"/>
          </a:p>
        </p:txBody>
      </p:sp>
      <p:pic>
        <p:nvPicPr>
          <p:cNvPr id="4" name="図 3" descr="座る, テーブル, リモコン が含まれている画像&#10;&#10;自動的に生成された説明">
            <a:extLst>
              <a:ext uri="{FF2B5EF4-FFF2-40B4-BE49-F238E27FC236}">
                <a16:creationId xmlns:a16="http://schemas.microsoft.com/office/drawing/2014/main" id="{5B48D9C1-4613-C582-F24A-A7C0AA8D8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150" y="3513000"/>
            <a:ext cx="1440000" cy="1440000"/>
          </a:xfrm>
          <a:prstGeom prst="rect">
            <a:avLst/>
          </a:prstGeom>
        </p:spPr>
      </p:pic>
      <p:pic>
        <p:nvPicPr>
          <p:cNvPr id="7" name="図 6" descr="屋外, 座る, フロント, 写真 が含まれている画像&#10;&#10;自動的に生成された説明">
            <a:extLst>
              <a:ext uri="{FF2B5EF4-FFF2-40B4-BE49-F238E27FC236}">
                <a16:creationId xmlns:a16="http://schemas.microsoft.com/office/drawing/2014/main" id="{03D5E947-A279-9C73-5804-1B006FEBE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5437" y="3513000"/>
            <a:ext cx="1440000" cy="1440000"/>
          </a:xfrm>
          <a:prstGeom prst="rect">
            <a:avLst/>
          </a:prstGeom>
        </p:spPr>
      </p:pic>
      <p:pic>
        <p:nvPicPr>
          <p:cNvPr id="6148" name="Picture 4" descr="トラックのドライバーのイラスト（女性）">
            <a:extLst>
              <a:ext uri="{FF2B5EF4-FFF2-40B4-BE49-F238E27FC236}">
                <a16:creationId xmlns:a16="http://schemas.microsoft.com/office/drawing/2014/main" id="{FE24E772-47AB-A5A1-E726-A7A201167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294" y="512885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97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258882"/>
            <a:ext cx="10058400" cy="32862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tx1"/>
                </a:solidFill>
                <a:effectLst/>
                <a:latin typeface="+mn-ea"/>
                <a:ea typeface="+mn-ea"/>
                <a:cs typeface="Helvetica" panose="020B0604020202020204" pitchFamily="34" charset="0"/>
              </a:rPr>
              <a:t>自動車</a:t>
            </a:r>
            <a:r>
              <a:rPr lang="ja-JP" altLang="ja-JP" sz="1800" kern="0" dirty="0">
                <a:solidFill>
                  <a:schemeClr val="tx1"/>
                </a:solidFill>
                <a:effectLst/>
                <a:latin typeface="+mn-ea"/>
                <a:ea typeface="+mn-ea"/>
                <a:cs typeface="Helvetica" panose="020B0604020202020204" pitchFamily="34" charset="0"/>
              </a:rPr>
              <a:t>バッテリー</a:t>
            </a:r>
            <a:r>
              <a:rPr lang="ja-JP" altLang="en-US" sz="1800" kern="0" dirty="0">
                <a:solidFill>
                  <a:schemeClr val="tx1"/>
                </a:solidFill>
                <a:effectLst/>
                <a:latin typeface="+mn-ea"/>
                <a:ea typeface="+mn-ea"/>
                <a:cs typeface="Helvetica" panose="020B0604020202020204" pitchFamily="34" charset="0"/>
              </a:rPr>
              <a:t>の</a:t>
            </a:r>
            <a:r>
              <a:rPr lang="ja-JP" altLang="ja-JP" sz="1800" kern="0" dirty="0">
                <a:solidFill>
                  <a:schemeClr val="tx1"/>
                </a:solidFill>
                <a:effectLst/>
                <a:latin typeface="+mn-ea"/>
                <a:ea typeface="+mn-ea"/>
                <a:cs typeface="Helvetica" panose="020B0604020202020204" pitchFamily="34" charset="0"/>
              </a:rPr>
              <a:t>販売店</a:t>
            </a:r>
            <a:r>
              <a:rPr lang="ja-JP" altLang="en-US" sz="1800" kern="0" dirty="0">
                <a:solidFill>
                  <a:schemeClr val="tx1"/>
                </a:solidFill>
                <a:effectLst/>
                <a:latin typeface="+mn-ea"/>
                <a:ea typeface="+mn-ea"/>
                <a:cs typeface="Helvetica" panose="020B0604020202020204" pitchFamily="34" charset="0"/>
              </a:rPr>
              <a:t>の数</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ja-JP" altLang="ja-JP" sz="1800" kern="100" dirty="0">
              <a:solidFill>
                <a:schemeClr val="tx1"/>
              </a:solidFill>
              <a:effectLst/>
              <a:latin typeface="+mn-ea"/>
              <a:ea typeface="+mn-ea"/>
              <a:cs typeface="Times New Roman" panose="02020603050405020304" pitchFamily="18"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　</a:t>
            </a:r>
            <a:r>
              <a:rPr lang="ja-JP" altLang="ja-JP" sz="1800" kern="0" dirty="0">
                <a:solidFill>
                  <a:schemeClr val="tx1"/>
                </a:solidFill>
                <a:effectLst/>
                <a:latin typeface="+mn-ea"/>
                <a:ea typeface="+mn-ea"/>
                <a:cs typeface="Helvetica" panose="020B0604020202020204" pitchFamily="34" charset="0"/>
              </a:rPr>
              <a:t>自動車用バッテリーの販売を行っている事業所は、カーショップ、ガソリンスタンド、ディスカウントストア</a:t>
            </a:r>
            <a:r>
              <a:rPr lang="ja-JP" altLang="en-US" sz="1800" kern="0" dirty="0">
                <a:solidFill>
                  <a:schemeClr val="tx1"/>
                </a:solidFill>
                <a:effectLst/>
                <a:latin typeface="+mn-ea"/>
                <a:ea typeface="+mn-ea"/>
                <a:cs typeface="Helvetica" panose="020B0604020202020204" pitchFamily="34" charset="0"/>
              </a:rPr>
              <a:t>、ホームセンター</a:t>
            </a:r>
            <a:r>
              <a:rPr lang="ja-JP" altLang="ja-JP" sz="1800" kern="0" dirty="0">
                <a:solidFill>
                  <a:schemeClr val="tx1"/>
                </a:solidFill>
                <a:effectLst/>
                <a:latin typeface="+mn-ea"/>
                <a:ea typeface="+mn-ea"/>
                <a:cs typeface="Helvetica" panose="020B0604020202020204" pitchFamily="34" charset="0"/>
              </a:rPr>
              <a:t>をはじめ、カーディーラーなどのバッテリー使用機器の販売店、バッテリー使用機器の整備事業所など</a:t>
            </a:r>
            <a:r>
              <a:rPr lang="ja-JP" altLang="en-US" sz="1800" kern="0" dirty="0">
                <a:solidFill>
                  <a:schemeClr val="tx1"/>
                </a:solidFill>
                <a:effectLst/>
                <a:latin typeface="+mn-ea"/>
                <a:ea typeface="+mn-ea"/>
                <a:cs typeface="Helvetica" panose="020B0604020202020204" pitchFamily="34" charset="0"/>
              </a:rPr>
              <a:t>、</a:t>
            </a:r>
            <a:r>
              <a:rPr lang="ja-JP" altLang="ja-JP" sz="1800" kern="0" dirty="0">
                <a:solidFill>
                  <a:schemeClr val="tx1"/>
                </a:solidFill>
                <a:effectLst/>
                <a:latin typeface="+mn-ea"/>
                <a:ea typeface="+mn-ea"/>
                <a:cs typeface="Helvetica" panose="020B0604020202020204" pitchFamily="34" charset="0"/>
              </a:rPr>
              <a:t>全国に</a:t>
            </a:r>
            <a:r>
              <a:rPr lang="ja-JP" altLang="en-US" sz="1800" kern="0" dirty="0">
                <a:solidFill>
                  <a:schemeClr val="tx1"/>
                </a:solidFill>
                <a:effectLst/>
                <a:latin typeface="+mn-ea"/>
                <a:ea typeface="+mn-ea"/>
                <a:cs typeface="Helvetica" panose="020B0604020202020204" pitchFamily="34" charset="0"/>
              </a:rPr>
              <a:t>約</a:t>
            </a:r>
            <a:r>
              <a:rPr lang="en-US" altLang="ja-JP" sz="1800" kern="0" dirty="0">
                <a:solidFill>
                  <a:schemeClr val="tx1"/>
                </a:solidFill>
                <a:effectLst/>
                <a:latin typeface="+mn-ea"/>
                <a:ea typeface="+mn-ea"/>
                <a:cs typeface="Helvetica" panose="020B0604020202020204" pitchFamily="34" charset="0"/>
              </a:rPr>
              <a:t>18</a:t>
            </a:r>
            <a:r>
              <a:rPr lang="ja-JP" altLang="ja-JP" sz="1800" kern="0" dirty="0">
                <a:solidFill>
                  <a:schemeClr val="tx1"/>
                </a:solidFill>
                <a:effectLst/>
                <a:latin typeface="+mn-ea"/>
                <a:ea typeface="+mn-ea"/>
                <a:cs typeface="Helvetica" panose="020B0604020202020204" pitchFamily="34" charset="0"/>
              </a:rPr>
              <a:t>万店舗存在すると推計されています。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latin typeface="+mn-ea"/>
              <a:ea typeface="+mn-ea"/>
              <a:cs typeface="Helvetica" panose="020B0604020202020204" pitchFamily="34" charset="0"/>
            </a:endParaRPr>
          </a:p>
          <a:p>
            <a:pPr algn="l">
              <a:lnSpc>
                <a:spcPts val="2000"/>
              </a:lnSpc>
            </a:pPr>
            <a:r>
              <a:rPr lang="ja-JP" altLang="en-US" sz="1800" kern="100" dirty="0">
                <a:solidFill>
                  <a:schemeClr val="tx1"/>
                </a:solidFill>
                <a:effectLst/>
                <a:latin typeface="+mn-ea"/>
                <a:ea typeface="+mn-ea"/>
                <a:cs typeface="Times New Roman" panose="02020603050405020304" pitchFamily="18" charset="0"/>
              </a:rPr>
              <a:t>販売店舗数から見た販売個数</a:t>
            </a:r>
            <a:endParaRPr lang="en-US" altLang="ja-JP" sz="1800" kern="100" dirty="0">
              <a:solidFill>
                <a:schemeClr val="tx1"/>
              </a:solidFill>
              <a:effectLst/>
              <a:latin typeface="+mn-ea"/>
              <a:ea typeface="+mn-ea"/>
              <a:cs typeface="Times New Roman" panose="02020603050405020304" pitchFamily="18" charset="0"/>
            </a:endParaRPr>
          </a:p>
          <a:p>
            <a:pPr algn="l">
              <a:lnSpc>
                <a:spcPts val="2000"/>
              </a:lnSpc>
            </a:pPr>
            <a:endParaRPr lang="en-US" altLang="ja-JP" sz="1800" kern="100" dirty="0">
              <a:solidFill>
                <a:schemeClr val="tx1"/>
              </a:solidFill>
              <a:effectLst/>
              <a:latin typeface="+mn-ea"/>
              <a:ea typeface="+mn-ea"/>
              <a:cs typeface="Times New Roman" panose="02020603050405020304" pitchFamily="18" charset="0"/>
            </a:endParaRPr>
          </a:p>
          <a:p>
            <a:pPr>
              <a:lnSpc>
                <a:spcPts val="2000"/>
              </a:lnSpc>
            </a:pPr>
            <a:r>
              <a:rPr lang="ja-JP" altLang="en-US" sz="1800" kern="100" dirty="0">
                <a:solidFill>
                  <a:schemeClr val="tx1"/>
                </a:solidFill>
                <a:latin typeface="+mn-ea"/>
                <a:ea typeface="+mn-ea"/>
                <a:cs typeface="Times New Roman" panose="02020603050405020304" pitchFamily="18" charset="0"/>
              </a:rPr>
              <a:t>全国</a:t>
            </a:r>
            <a:r>
              <a:rPr lang="en-US" altLang="ja-JP" sz="1800" kern="100" dirty="0">
                <a:solidFill>
                  <a:schemeClr val="tx1"/>
                </a:solidFill>
                <a:latin typeface="+mn-ea"/>
                <a:ea typeface="+mn-ea"/>
                <a:cs typeface="Times New Roman" panose="02020603050405020304" pitchFamily="18" charset="0"/>
              </a:rPr>
              <a:t>47</a:t>
            </a:r>
            <a:r>
              <a:rPr lang="ja-JP" altLang="en-US" sz="1800" kern="100" dirty="0">
                <a:solidFill>
                  <a:schemeClr val="tx1"/>
                </a:solidFill>
                <a:latin typeface="+mn-ea"/>
                <a:ea typeface="+mn-ea"/>
                <a:cs typeface="Times New Roman" panose="02020603050405020304" pitchFamily="18" charset="0"/>
              </a:rPr>
              <a:t>都道府県に</a:t>
            </a:r>
            <a:r>
              <a:rPr lang="en-US" altLang="ja-JP" sz="1800" kern="100" dirty="0">
                <a:solidFill>
                  <a:schemeClr val="tx1"/>
                </a:solidFill>
                <a:latin typeface="+mn-ea"/>
                <a:ea typeface="+mn-ea"/>
                <a:cs typeface="Times New Roman" panose="02020603050405020304" pitchFamily="18" charset="0"/>
              </a:rPr>
              <a:t>18</a:t>
            </a:r>
            <a:r>
              <a:rPr lang="ja-JP" altLang="en-US" sz="1800" kern="100" dirty="0">
                <a:solidFill>
                  <a:schemeClr val="tx1"/>
                </a:solidFill>
                <a:latin typeface="+mn-ea"/>
                <a:ea typeface="+mn-ea"/>
                <a:cs typeface="Times New Roman" panose="02020603050405020304" pitchFamily="18" charset="0"/>
              </a:rPr>
              <a:t>万店舗→</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都道府県→</a:t>
            </a:r>
            <a:r>
              <a:rPr lang="en-US" altLang="ja-JP" sz="1800" kern="0" dirty="0">
                <a:solidFill>
                  <a:schemeClr val="tx1"/>
                </a:solidFill>
                <a:effectLst/>
                <a:latin typeface="+mn-ea"/>
                <a:ea typeface="+mn-ea"/>
                <a:cs typeface="Helvetica" panose="020B0604020202020204" pitchFamily="34" charset="0"/>
              </a:rPr>
              <a:t>3,830</a:t>
            </a:r>
            <a:r>
              <a:rPr lang="ja-JP" altLang="en-US" sz="1800" kern="0" dirty="0">
                <a:solidFill>
                  <a:schemeClr val="tx1"/>
                </a:solidFill>
                <a:effectLst/>
                <a:latin typeface="+mn-ea"/>
                <a:ea typeface="+mn-ea"/>
                <a:cs typeface="Helvetica" panose="020B0604020202020204" pitchFamily="34" charset="0"/>
              </a:rPr>
              <a:t>店舗</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en-US" altLang="ja-JP" sz="1800" kern="0" dirty="0">
                <a:solidFill>
                  <a:srgbClr val="000000"/>
                </a:solidFill>
                <a:effectLst/>
                <a:latin typeface="+mn-ea"/>
                <a:ea typeface="+mn-ea"/>
                <a:cs typeface="Helvetica" panose="020B0604020202020204" pitchFamily="34" charset="0"/>
              </a:rPr>
              <a:t>1</a:t>
            </a:r>
            <a:r>
              <a:rPr lang="ja-JP" altLang="ja-JP" sz="1800" kern="0" dirty="0">
                <a:solidFill>
                  <a:srgbClr val="000000"/>
                </a:solidFill>
                <a:effectLst/>
                <a:latin typeface="+mn-ea"/>
                <a:ea typeface="+mn-ea"/>
                <a:cs typeface="Helvetica" panose="020B0604020202020204" pitchFamily="34" charset="0"/>
              </a:rPr>
              <a:t>都道府県</a:t>
            </a:r>
            <a:r>
              <a:rPr lang="ja-JP" altLang="ja-JP" sz="1800" kern="0" dirty="0">
                <a:solidFill>
                  <a:schemeClr val="tx1"/>
                </a:solidFill>
                <a:effectLst/>
                <a:latin typeface="+mn-ea"/>
                <a:ea typeface="+mn-ea"/>
                <a:cs typeface="Helvetica" panose="020B0604020202020204" pitchFamily="34" charset="0"/>
              </a:rPr>
              <a:t>の自動車バッテリーの年間販売個数は</a:t>
            </a:r>
            <a:r>
              <a:rPr lang="en-US" altLang="ja-JP" sz="1800" kern="0" dirty="0">
                <a:solidFill>
                  <a:schemeClr val="tx1"/>
                </a:solidFill>
                <a:latin typeface="+mn-ea"/>
                <a:ea typeface="+mn-ea"/>
                <a:cs typeface="Helvetica" panose="020B0604020202020204" pitchFamily="34" charset="0"/>
              </a:rPr>
              <a:t>53</a:t>
            </a:r>
            <a:r>
              <a:rPr lang="ja-JP" altLang="ja-JP" sz="1800" kern="0" dirty="0">
                <a:solidFill>
                  <a:schemeClr val="tx1"/>
                </a:solidFill>
                <a:effectLst/>
                <a:latin typeface="+mn-ea"/>
                <a:ea typeface="+mn-ea"/>
                <a:cs typeface="Helvetica" panose="020B0604020202020204" pitchFamily="34" charset="0"/>
              </a:rPr>
              <a:t>万個</a:t>
            </a:r>
            <a:endParaRPr lang="en-US" altLang="ja-JP" sz="1800" kern="0" dirty="0">
              <a:solidFill>
                <a:schemeClr val="tx1"/>
              </a:solidFill>
              <a:effectLst/>
              <a:latin typeface="+mn-ea"/>
              <a:ea typeface="+mn-ea"/>
              <a:cs typeface="Helvetica" panose="020B0604020202020204" pitchFamily="34" charset="0"/>
            </a:endParaRPr>
          </a:p>
          <a:p>
            <a:pPr>
              <a:lnSpc>
                <a:spcPts val="2000"/>
              </a:lnSpc>
            </a:pP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店舗あたりの年間販売個数は</a:t>
            </a:r>
            <a:r>
              <a:rPr lang="en-US" altLang="ja-JP" sz="1800" kern="0" dirty="0">
                <a:solidFill>
                  <a:schemeClr val="bg1"/>
                </a:solidFill>
                <a:effectLst/>
                <a:latin typeface="+mn-ea"/>
                <a:ea typeface="+mn-ea"/>
                <a:cs typeface="Helvetica" panose="020B0604020202020204" pitchFamily="34" charset="0"/>
              </a:rPr>
              <a:t>139</a:t>
            </a:r>
            <a:r>
              <a:rPr lang="ja-JP" altLang="en-US" sz="1800" kern="0" dirty="0">
                <a:solidFill>
                  <a:schemeClr val="bg1"/>
                </a:solidFill>
                <a:effectLst/>
                <a:latin typeface="+mn-ea"/>
                <a:ea typeface="+mn-ea"/>
                <a:cs typeface="Helvetica" panose="020B0604020202020204" pitchFamily="34" charset="0"/>
              </a:rPr>
              <a:t>個→月間販売個数は</a:t>
            </a:r>
            <a:r>
              <a:rPr lang="en-US" altLang="ja-JP" sz="1800" kern="0" dirty="0">
                <a:solidFill>
                  <a:schemeClr val="bg1"/>
                </a:solidFill>
                <a:effectLst/>
                <a:latin typeface="+mn-ea"/>
                <a:ea typeface="+mn-ea"/>
                <a:cs typeface="Helvetica" panose="020B0604020202020204" pitchFamily="34" charset="0"/>
              </a:rPr>
              <a:t>12</a:t>
            </a:r>
            <a:r>
              <a:rPr lang="ja-JP" altLang="en-US" sz="1800" kern="0" dirty="0">
                <a:solidFill>
                  <a:schemeClr val="bg1"/>
                </a:solidFill>
                <a:effectLst/>
                <a:latin typeface="+mn-ea"/>
                <a:ea typeface="+mn-ea"/>
                <a:cs typeface="Helvetica" panose="020B0604020202020204" pitchFamily="34" charset="0"/>
              </a:rPr>
              <a:t>個</a:t>
            </a:r>
            <a:endParaRPr lang="ja-JP" altLang="ja-JP" sz="1800" kern="100" dirty="0">
              <a:solidFill>
                <a:schemeClr val="bg1"/>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93834"/>
            <a:ext cx="10058400" cy="2465882"/>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販売店の数と販売個数</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A7DF5123-DB19-A80E-0942-62EDE395C8B9}"/>
              </a:ext>
            </a:extLst>
          </p:cNvPr>
          <p:cNvSpPr>
            <a:spLocks noGrp="1"/>
          </p:cNvSpPr>
          <p:nvPr>
            <p:ph type="sldNum" sz="quarter" idx="12"/>
          </p:nvPr>
        </p:nvSpPr>
        <p:spPr/>
        <p:txBody>
          <a:bodyPr/>
          <a:lstStyle/>
          <a:p>
            <a:pPr rtl="0"/>
            <a:fld id="{3A98EE3D-8CD1-4C3F-BD1C-C98C9596463C}" type="slidenum">
              <a:rPr lang="en-US" smtClean="0"/>
              <a:t>25</a:t>
            </a:fld>
            <a:endParaRPr lang="en-US" dirty="0"/>
          </a:p>
        </p:txBody>
      </p:sp>
    </p:spTree>
    <p:extLst>
      <p:ext uri="{BB962C8B-B14F-4D97-AF65-F5344CB8AC3E}">
        <p14:creationId xmlns:p14="http://schemas.microsoft.com/office/powerpoint/2010/main" val="2923387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00051" y="1990457"/>
            <a:ext cx="10568074" cy="29356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en-US" altLang="ja-JP" sz="1800" u="sng" kern="0" dirty="0">
                <a:solidFill>
                  <a:schemeClr val="tx1"/>
                </a:solidFill>
                <a:latin typeface="+mn-ea"/>
                <a:ea typeface="+mn-ea"/>
                <a:cs typeface="Helvetica" panose="020B0604020202020204" pitchFamily="34" charset="0"/>
              </a:rPr>
              <a:t>73.9</a:t>
            </a:r>
            <a:r>
              <a:rPr lang="ja-JP" altLang="en-US" sz="1800" u="sng" kern="0" dirty="0">
                <a:solidFill>
                  <a:schemeClr val="tx1"/>
                </a:solidFill>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を確保すれば、全ての競合他社を足しても</a:t>
            </a:r>
            <a:r>
              <a:rPr lang="en-US" altLang="ja-JP" sz="1800" kern="0" dirty="0">
                <a:solidFill>
                  <a:srgbClr val="000000"/>
                </a:solidFill>
                <a:effectLst/>
                <a:latin typeface="+mn-ea"/>
                <a:ea typeface="+mn-ea"/>
                <a:cs typeface="Helvetica" panose="020B0604020202020204" pitchFamily="34" charset="0"/>
              </a:rPr>
              <a:t>26.1</a:t>
            </a:r>
            <a:r>
              <a:rPr lang="ja-JP" altLang="ja-JP" sz="1800" kern="0" dirty="0">
                <a:solidFill>
                  <a:srgbClr val="000000"/>
                </a:solidFill>
                <a:effectLst/>
                <a:latin typeface="+mn-ea"/>
                <a:ea typeface="+mn-ea"/>
                <a:cs typeface="Helvetica" panose="020B0604020202020204" pitchFamily="34" charset="0"/>
              </a:rPr>
              <a:t>％にしかならず、約</a:t>
            </a:r>
            <a:r>
              <a:rPr lang="en-US" altLang="ja-JP" sz="1800" kern="0" dirty="0">
                <a:solidFill>
                  <a:srgbClr val="000000"/>
                </a:solidFill>
                <a:effectLst/>
                <a:latin typeface="+mn-ea"/>
                <a:ea typeface="+mn-ea"/>
                <a:cs typeface="Helvetica" panose="020B0604020202020204" pitchFamily="34" charset="0"/>
              </a:rPr>
              <a:t>3</a:t>
            </a:r>
            <a:r>
              <a:rPr lang="ja-JP" altLang="ja-JP" sz="1800" kern="0" dirty="0">
                <a:solidFill>
                  <a:srgbClr val="000000"/>
                </a:solidFill>
                <a:effectLst/>
                <a:latin typeface="+mn-ea"/>
                <a:ea typeface="+mn-ea"/>
                <a:cs typeface="Helvetica" panose="020B0604020202020204" pitchFamily="34" charset="0"/>
              </a:rPr>
              <a:t>倍の差をつけることができます。</a:t>
            </a:r>
            <a:r>
              <a:rPr lang="ja-JP" altLang="en-US" sz="1800" kern="0" dirty="0">
                <a:solidFill>
                  <a:srgbClr val="000000"/>
                </a:solidFill>
                <a:effectLst/>
                <a:latin typeface="+mn-ea"/>
                <a:ea typeface="+mn-ea"/>
                <a:cs typeface="Helvetica" panose="020B0604020202020204" pitchFamily="34" charset="0"/>
              </a:rPr>
              <a:t>つまり、市場シェアの「独占状態」です。</a:t>
            </a:r>
            <a:r>
              <a:rPr lang="ja-JP" altLang="ja-JP" sz="1800" kern="0" dirty="0">
                <a:solidFill>
                  <a:srgbClr val="000000"/>
                </a:solidFill>
                <a:effectLst/>
                <a:latin typeface="+mn-ea"/>
                <a:ea typeface="+mn-ea"/>
                <a:cs typeface="Helvetica" panose="020B0604020202020204" pitchFamily="34" charset="0"/>
              </a:rPr>
              <a:t>成長性・収益性・安全性が最も高まる上限の</a:t>
            </a:r>
            <a:r>
              <a:rPr lang="ja-JP" altLang="en-US" sz="1800" kern="0" dirty="0">
                <a:solidFill>
                  <a:srgbClr val="000000"/>
                </a:solidFill>
                <a:effectLst/>
                <a:latin typeface="+mn-ea"/>
                <a:ea typeface="+mn-ea"/>
                <a:cs typeface="Helvetica" panose="020B0604020202020204" pitchFamily="34" charset="0"/>
              </a:rPr>
              <a:t>最高</a:t>
            </a:r>
            <a:r>
              <a:rPr lang="ja-JP" altLang="ja-JP" sz="1800" kern="0" dirty="0">
                <a:solidFill>
                  <a:srgbClr val="000000"/>
                </a:solidFill>
                <a:effectLst/>
                <a:latin typeface="+mn-ea"/>
                <a:ea typeface="+mn-ea"/>
                <a:cs typeface="Helvetica" panose="020B0604020202020204" pitchFamily="34" charset="0"/>
              </a:rPr>
              <a:t>目標値となります。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u="sng" kern="0" dirty="0">
                <a:solidFill>
                  <a:schemeClr val="tx1"/>
                </a:solidFill>
                <a:effectLst/>
                <a:latin typeface="+mn-ea"/>
                <a:ea typeface="+mn-ea"/>
                <a:cs typeface="Helvetica" panose="020B0604020202020204" pitchFamily="34" charset="0"/>
              </a:rPr>
              <a:t>41.7</a:t>
            </a:r>
            <a:r>
              <a:rPr lang="ja-JP" altLang="ja-JP" sz="1800" u="sng" kern="0" dirty="0">
                <a:solidFill>
                  <a:schemeClr val="tx1"/>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は</a:t>
            </a:r>
            <a:r>
              <a:rPr lang="ja-JP" altLang="en-US" sz="1800" kern="0" dirty="0">
                <a:solidFill>
                  <a:srgbClr val="000000"/>
                </a:solidFill>
                <a:effectLst/>
                <a:latin typeface="+mn-ea"/>
                <a:ea typeface="+mn-ea"/>
                <a:cs typeface="Helvetica" panose="020B0604020202020204" pitchFamily="34" charset="0"/>
              </a:rPr>
              <a:t>業界における</a:t>
            </a:r>
            <a:r>
              <a:rPr lang="ja-JP" altLang="en-US" sz="1800" kern="0" dirty="0">
                <a:solidFill>
                  <a:srgbClr val="000000"/>
                </a:solidFill>
                <a:latin typeface="+mn-ea"/>
                <a:ea typeface="+mn-ea"/>
                <a:cs typeface="Helvetica" panose="020B0604020202020204" pitchFamily="34" charset="0"/>
              </a:rPr>
              <a:t>強者であり安定的な地位にいると判断できる</a:t>
            </a:r>
            <a:r>
              <a:rPr lang="ja-JP" altLang="ja-JP" sz="1800" kern="0" dirty="0">
                <a:solidFill>
                  <a:srgbClr val="000000"/>
                </a:solidFill>
                <a:effectLst/>
                <a:latin typeface="+mn-ea"/>
                <a:ea typeface="+mn-ea"/>
                <a:cs typeface="Helvetica" panose="020B0604020202020204" pitchFamily="34" charset="0"/>
              </a:rPr>
              <a:t>目標値</a:t>
            </a:r>
            <a:r>
              <a:rPr lang="ja-JP" altLang="en-US" sz="1800" kern="0" dirty="0">
                <a:solidFill>
                  <a:srgbClr val="000000"/>
                </a:solidFill>
                <a:latin typeface="+mn-ea"/>
                <a:ea typeface="+mn-ea"/>
                <a:cs typeface="Helvetica" panose="020B0604020202020204" pitchFamily="34" charset="0"/>
              </a:rPr>
              <a:t>であり「</a:t>
            </a:r>
            <a:r>
              <a:rPr lang="ja-JP" altLang="ja-JP" sz="1800" kern="0" dirty="0">
                <a:solidFill>
                  <a:srgbClr val="000000"/>
                </a:solidFill>
                <a:effectLst/>
                <a:latin typeface="+mn-ea"/>
                <a:ea typeface="+mn-ea"/>
                <a:cs typeface="Helvetica" panose="020B0604020202020204" pitchFamily="34" charset="0"/>
              </a:rPr>
              <a:t>首位独走</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の条件となります。</a:t>
            </a:r>
            <a:r>
              <a:rPr lang="ja-JP" altLang="en-US" sz="1800" kern="0" dirty="0">
                <a:solidFill>
                  <a:srgbClr val="000000"/>
                </a:solidFill>
                <a:latin typeface="+mn-ea"/>
                <a:ea typeface="+mn-ea"/>
                <a:cs typeface="Helvetica" panose="020B0604020202020204" pitchFamily="34" charset="0"/>
              </a:rPr>
              <a:t>しかし、</a:t>
            </a:r>
            <a:r>
              <a:rPr lang="en-US" altLang="ja-JP" sz="1800" kern="0" dirty="0">
                <a:solidFill>
                  <a:srgbClr val="000000"/>
                </a:solidFill>
                <a:effectLst/>
                <a:latin typeface="+mn-ea"/>
                <a:ea typeface="+mn-ea"/>
                <a:cs typeface="Helvetica" panose="020B0604020202020204" pitchFamily="34" charset="0"/>
              </a:rPr>
              <a:t>40</a:t>
            </a:r>
            <a:r>
              <a:rPr lang="ja-JP" altLang="ja-JP" sz="1800" kern="0" dirty="0">
                <a:solidFill>
                  <a:srgbClr val="000000"/>
                </a:solidFill>
                <a:effectLst/>
                <a:latin typeface="+mn-ea"/>
                <a:ea typeface="+mn-ea"/>
                <a:cs typeface="Helvetica" panose="020B0604020202020204" pitchFamily="34" charset="0"/>
              </a:rPr>
              <a:t>％を下回る場合は仮に</a:t>
            </a:r>
            <a:r>
              <a:rPr lang="en-US" altLang="ja-JP" sz="1800" kern="0" dirty="0">
                <a:solidFill>
                  <a:srgbClr val="000000"/>
                </a:solidFill>
                <a:effectLst/>
                <a:latin typeface="+mn-ea"/>
                <a:ea typeface="+mn-ea"/>
                <a:cs typeface="Helvetica" panose="020B0604020202020204" pitchFamily="34" charset="0"/>
              </a:rPr>
              <a:t>1</a:t>
            </a:r>
            <a:r>
              <a:rPr lang="ja-JP" altLang="ja-JP" sz="1800" kern="0" dirty="0">
                <a:solidFill>
                  <a:srgbClr val="000000"/>
                </a:solidFill>
                <a:effectLst/>
                <a:latin typeface="+mn-ea"/>
                <a:ea typeface="+mn-ea"/>
                <a:cs typeface="Helvetica" panose="020B0604020202020204" pitchFamily="34" charset="0"/>
              </a:rPr>
              <a:t>位であってもダントツとは</a:t>
            </a:r>
            <a:r>
              <a:rPr lang="ja-JP" altLang="en-US" sz="1800" kern="0" dirty="0">
                <a:solidFill>
                  <a:srgbClr val="000000"/>
                </a:solidFill>
                <a:effectLst/>
                <a:latin typeface="+mn-ea"/>
                <a:ea typeface="+mn-ea"/>
                <a:cs typeface="Helvetica" panose="020B0604020202020204" pitchFamily="34" charset="0"/>
              </a:rPr>
              <a:t>いえません</a:t>
            </a:r>
            <a:r>
              <a:rPr lang="ja-JP" altLang="ja-JP" sz="1800" kern="0" dirty="0">
                <a:solidFill>
                  <a:srgbClr val="000000"/>
                </a:solidFill>
                <a:effectLst/>
                <a:latin typeface="+mn-ea"/>
                <a:ea typeface="+mn-ea"/>
                <a:cs typeface="Helvetica" panose="020B0604020202020204" pitchFamily="34" charset="0"/>
              </a:rPr>
              <a:t>。アサヒビールとキリンビールが</a:t>
            </a:r>
            <a:r>
              <a:rPr lang="en-US" altLang="ja-JP" sz="1800" kern="0" dirty="0">
                <a:solidFill>
                  <a:schemeClr val="tx1"/>
                </a:solidFill>
                <a:effectLst/>
                <a:latin typeface="+mn-ea"/>
                <a:ea typeface="+mn-ea"/>
                <a:cs typeface="Helvetica" panose="020B0604020202020204" pitchFamily="34" charset="0"/>
              </a:rPr>
              <a:t>38</a:t>
            </a:r>
            <a:r>
              <a:rPr lang="ja-JP" altLang="ja-JP" sz="1800" kern="0" dirty="0">
                <a:solidFill>
                  <a:schemeClr val="tx1"/>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前後で拮抗していることが典型例です。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u="sng" kern="0" dirty="0">
                <a:solidFill>
                  <a:srgbClr val="000000"/>
                </a:solidFill>
                <a:effectLst/>
                <a:latin typeface="+mn-ea"/>
                <a:ea typeface="+mn-ea"/>
                <a:cs typeface="Helvetica" panose="020B0604020202020204" pitchFamily="34" charset="0"/>
              </a:rPr>
              <a:t>26.</a:t>
            </a:r>
            <a:r>
              <a:rPr lang="ja-JP" altLang="ja-JP" sz="1800" u="sng" kern="0" dirty="0">
                <a:solidFill>
                  <a:srgbClr val="000000"/>
                </a:solidFill>
                <a:effectLst/>
                <a:latin typeface="+mn-ea"/>
                <a:ea typeface="+mn-ea"/>
                <a:cs typeface="Helvetica" panose="020B0604020202020204" pitchFamily="34" charset="0"/>
              </a:rPr>
              <a:t>１％</a:t>
            </a:r>
            <a:r>
              <a:rPr lang="ja-JP" altLang="ja-JP" sz="1800" kern="0" dirty="0">
                <a:solidFill>
                  <a:srgbClr val="000000"/>
                </a:solidFill>
                <a:effectLst/>
                <a:latin typeface="+mn-ea"/>
                <a:ea typeface="+mn-ea"/>
                <a:cs typeface="Helvetica" panose="020B0604020202020204" pitchFamily="34" charset="0"/>
              </a:rPr>
              <a:t>を確保すれば、</a:t>
            </a:r>
            <a:r>
              <a:rPr lang="ja-JP" altLang="en-US" sz="1800" kern="0" dirty="0">
                <a:solidFill>
                  <a:srgbClr val="000000"/>
                </a:solidFill>
                <a:effectLst/>
                <a:latin typeface="+mn-ea"/>
                <a:ea typeface="+mn-ea"/>
                <a:cs typeface="Helvetica" panose="020B0604020202020204" pitchFamily="34" charset="0"/>
              </a:rPr>
              <a:t>事実上の業界</a:t>
            </a:r>
            <a:r>
              <a:rPr lang="en-US" altLang="ja-JP" sz="1800" kern="0" dirty="0">
                <a:solidFill>
                  <a:srgbClr val="000000"/>
                </a:solidFill>
                <a:effectLst/>
                <a:latin typeface="+mn-ea"/>
                <a:ea typeface="+mn-ea"/>
                <a:cs typeface="Helvetica" panose="020B0604020202020204" pitchFamily="34" charset="0"/>
              </a:rPr>
              <a:t>1</a:t>
            </a:r>
            <a:r>
              <a:rPr lang="ja-JP" altLang="ja-JP" sz="1800" kern="0" dirty="0">
                <a:solidFill>
                  <a:srgbClr val="000000"/>
                </a:solidFill>
                <a:effectLst/>
                <a:latin typeface="+mn-ea"/>
                <a:ea typeface="+mn-ea"/>
                <a:cs typeface="Helvetica" panose="020B0604020202020204" pitchFamily="34" charset="0"/>
              </a:rPr>
              <a:t>位すなわち</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強者</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になります。</a:t>
            </a:r>
            <a:r>
              <a:rPr lang="ja-JP" altLang="en-US" sz="1800" kern="0" dirty="0">
                <a:solidFill>
                  <a:srgbClr val="000000"/>
                </a:solidFill>
                <a:effectLst/>
                <a:latin typeface="+mn-ea"/>
                <a:ea typeface="+mn-ea"/>
                <a:cs typeface="Helvetica" panose="020B0604020202020204" pitchFamily="34" charset="0"/>
              </a:rPr>
              <a:t>業界１位になるための</a:t>
            </a:r>
            <a:r>
              <a:rPr lang="ja-JP" altLang="ja-JP" sz="1800" kern="0" dirty="0">
                <a:solidFill>
                  <a:srgbClr val="000000"/>
                </a:solidFill>
                <a:effectLst/>
                <a:latin typeface="+mn-ea"/>
                <a:ea typeface="+mn-ea"/>
                <a:cs typeface="Helvetica" panose="020B0604020202020204" pitchFamily="34" charset="0"/>
              </a:rPr>
              <a:t>最低</a:t>
            </a:r>
            <a:r>
              <a:rPr lang="ja-JP" altLang="en-US" sz="1800" kern="0" dirty="0">
                <a:solidFill>
                  <a:srgbClr val="000000"/>
                </a:solidFill>
                <a:latin typeface="+mn-ea"/>
                <a:ea typeface="+mn-ea"/>
                <a:cs typeface="Helvetica" panose="020B0604020202020204" pitchFamily="34" charset="0"/>
              </a:rPr>
              <a:t>目標値</a:t>
            </a:r>
            <a:r>
              <a:rPr lang="ja-JP" altLang="ja-JP" sz="1800" kern="0" dirty="0">
                <a:solidFill>
                  <a:srgbClr val="000000"/>
                </a:solidFill>
                <a:effectLst/>
                <a:latin typeface="+mn-ea"/>
                <a:ea typeface="+mn-ea"/>
                <a:cs typeface="Helvetica" panose="020B0604020202020204" pitchFamily="34" charset="0"/>
              </a:rPr>
              <a:t>です。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u="sng" kern="0" dirty="0">
                <a:solidFill>
                  <a:schemeClr val="tx1"/>
                </a:solidFill>
                <a:effectLst/>
                <a:latin typeface="+mn-ea"/>
                <a:ea typeface="+mn-ea"/>
                <a:cs typeface="Helvetica" panose="020B0604020202020204" pitchFamily="34" charset="0"/>
              </a:rPr>
              <a:t>19.3</a:t>
            </a:r>
            <a:r>
              <a:rPr lang="ja-JP" altLang="ja-JP" sz="1800" u="sng" kern="0" dirty="0">
                <a:solidFill>
                  <a:schemeClr val="tx1"/>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ＭＳ 明朝" panose="02020609040205080304" pitchFamily="17" charset="-128"/>
              </a:rPr>
              <a:t>≒</a:t>
            </a:r>
            <a:r>
              <a:rPr lang="en-US" altLang="ja-JP" sz="1800" kern="0" dirty="0">
                <a:solidFill>
                  <a:srgbClr val="000000"/>
                </a:solidFill>
                <a:effectLst/>
                <a:latin typeface="+mn-ea"/>
                <a:ea typeface="+mn-ea"/>
                <a:cs typeface="Helvetica" panose="020B0604020202020204" pitchFamily="34" charset="0"/>
              </a:rPr>
              <a:t>20</a:t>
            </a:r>
            <a:r>
              <a:rPr lang="ja-JP" altLang="ja-JP" sz="1800" kern="0" dirty="0">
                <a:solidFill>
                  <a:srgbClr val="000000"/>
                </a:solidFill>
                <a:effectLst/>
                <a:latin typeface="+mn-ea"/>
                <a:ea typeface="+mn-ea"/>
                <a:cs typeface="Helvetica" panose="020B0604020202020204" pitchFamily="34" charset="0"/>
              </a:rPr>
              <a:t>％）を確保すれば、多くの場合</a:t>
            </a:r>
            <a:r>
              <a:rPr lang="ja-JP" altLang="en-US" sz="1800" kern="0" dirty="0">
                <a:solidFill>
                  <a:srgbClr val="000000"/>
                </a:solidFill>
                <a:effectLst/>
                <a:latin typeface="+mn-ea"/>
                <a:ea typeface="+mn-ea"/>
                <a:cs typeface="Helvetica" panose="020B0604020202020204" pitchFamily="34" charset="0"/>
              </a:rPr>
              <a:t>は「</a:t>
            </a:r>
            <a:r>
              <a:rPr lang="ja-JP" altLang="ja-JP" sz="1800" kern="0" dirty="0">
                <a:solidFill>
                  <a:srgbClr val="000000"/>
                </a:solidFill>
                <a:effectLst/>
                <a:latin typeface="+mn-ea"/>
                <a:ea typeface="+mn-ea"/>
                <a:cs typeface="Helvetica" panose="020B0604020202020204" pitchFamily="34" charset="0"/>
              </a:rPr>
              <a:t>上位</a:t>
            </a:r>
            <a:r>
              <a:rPr lang="en-US" altLang="ja-JP" sz="1800" kern="0" dirty="0">
                <a:solidFill>
                  <a:srgbClr val="000000"/>
                </a:solidFill>
                <a:effectLst/>
                <a:latin typeface="+mn-ea"/>
                <a:ea typeface="+mn-ea"/>
                <a:cs typeface="Helvetica" panose="020B0604020202020204" pitchFamily="34" charset="0"/>
              </a:rPr>
              <a:t>3</a:t>
            </a:r>
            <a:r>
              <a:rPr lang="ja-JP" altLang="ja-JP" sz="1800" kern="0" dirty="0">
                <a:solidFill>
                  <a:srgbClr val="000000"/>
                </a:solidFill>
                <a:effectLst/>
                <a:latin typeface="+mn-ea"/>
                <a:ea typeface="+mn-ea"/>
                <a:cs typeface="Helvetica" panose="020B0604020202020204" pitchFamily="34" charset="0"/>
              </a:rPr>
              <a:t>位以内</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に入れる</a:t>
            </a:r>
            <a:r>
              <a:rPr lang="ja-JP" altLang="en-US" sz="1800" kern="0" dirty="0">
                <a:solidFill>
                  <a:srgbClr val="000000"/>
                </a:solidFill>
                <a:effectLst/>
                <a:latin typeface="+mn-ea"/>
                <a:ea typeface="+mn-ea"/>
                <a:cs typeface="Helvetica" panose="020B0604020202020204" pitchFamily="34" charset="0"/>
              </a:rPr>
              <a:t>数値です</a:t>
            </a:r>
            <a:r>
              <a:rPr lang="ja-JP" altLang="ja-JP" sz="1800" kern="0" dirty="0">
                <a:solidFill>
                  <a:srgbClr val="000000"/>
                </a:solidFill>
                <a:effectLst/>
                <a:latin typeface="+mn-ea"/>
                <a:ea typeface="+mn-ea"/>
                <a:cs typeface="Helvetica" panose="020B0604020202020204" pitchFamily="34" charset="0"/>
              </a:rPr>
              <a:t>。</a:t>
            </a:r>
            <a:r>
              <a:rPr lang="en-US" altLang="ja-JP" sz="1800" kern="0" dirty="0">
                <a:solidFill>
                  <a:srgbClr val="000000"/>
                </a:solidFill>
                <a:effectLst/>
                <a:latin typeface="+mn-ea"/>
                <a:ea typeface="+mn-ea"/>
                <a:cs typeface="Helvetica" panose="020B0604020202020204" pitchFamily="34" charset="0"/>
              </a:rPr>
              <a:t>20</a:t>
            </a:r>
            <a:r>
              <a:rPr lang="ja-JP" altLang="ja-JP" sz="1800" kern="0" dirty="0">
                <a:solidFill>
                  <a:srgbClr val="000000"/>
                </a:solidFill>
                <a:effectLst/>
                <a:latin typeface="+mn-ea"/>
                <a:ea typeface="+mn-ea"/>
                <a:cs typeface="Helvetica" panose="020B0604020202020204" pitchFamily="34" charset="0"/>
              </a:rPr>
              <a:t>％は弱者が当面の目標とす</a:t>
            </a:r>
            <a:r>
              <a:rPr lang="ja-JP" altLang="en-US" sz="1800" kern="0" dirty="0">
                <a:solidFill>
                  <a:srgbClr val="000000"/>
                </a:solidFill>
                <a:latin typeface="+mn-ea"/>
                <a:ea typeface="+mn-ea"/>
                <a:cs typeface="Helvetica" panose="020B0604020202020204" pitchFamily="34" charset="0"/>
              </a:rPr>
              <a:t>る数値</a:t>
            </a:r>
            <a:r>
              <a:rPr lang="ja-JP" altLang="ja-JP" sz="1800" kern="0" dirty="0">
                <a:solidFill>
                  <a:srgbClr val="000000"/>
                </a:solidFill>
                <a:effectLst/>
                <a:latin typeface="+mn-ea"/>
                <a:ea typeface="+mn-ea"/>
                <a:cs typeface="Helvetica" panose="020B0604020202020204" pitchFamily="34" charset="0"/>
              </a:rPr>
              <a:t>です。</a:t>
            </a:r>
            <a:endParaRPr lang="ja-JP" altLang="ja-JP" sz="1800" kern="100" dirty="0">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93834"/>
            <a:ext cx="10058400" cy="2011803"/>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市場シェアについて</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10" name="サブタイトル 2">
            <a:extLst>
              <a:ext uri="{FF2B5EF4-FFF2-40B4-BE49-F238E27FC236}">
                <a16:creationId xmlns:a16="http://schemas.microsoft.com/office/drawing/2014/main" id="{F7E5F9ED-4BF2-4732-888B-ECBDA0246E22}"/>
              </a:ext>
            </a:extLst>
          </p:cNvPr>
          <p:cNvSpPr txBox="1">
            <a:spLocks/>
          </p:cNvSpPr>
          <p:nvPr/>
        </p:nvSpPr>
        <p:spPr>
          <a:xfrm>
            <a:off x="1100051" y="5323091"/>
            <a:ext cx="10058400" cy="109685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1"/>
                </a:solidFill>
                <a:latin typeface="+mn-lt"/>
                <a:ea typeface="Meiryo UI" panose="020B0604030504040204" pitchFamily="50" charset="-128"/>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nSpc>
                <a:spcPts val="2000"/>
              </a:lnSpc>
            </a:pPr>
            <a:r>
              <a:rPr lang="ja-JP" altLang="en-US" sz="1800" kern="100" dirty="0">
                <a:solidFill>
                  <a:schemeClr val="bg1"/>
                </a:solidFill>
                <a:latin typeface="+mn-ea"/>
                <a:ea typeface="+mn-ea"/>
                <a:cs typeface="Times New Roman" panose="02020603050405020304" pitchFamily="18" charset="0"/>
              </a:rPr>
              <a:t>シェア率とは？</a:t>
            </a:r>
            <a:endParaRPr lang="en-US" altLang="ja-JP" sz="1800" kern="100" dirty="0">
              <a:solidFill>
                <a:schemeClr val="bg1"/>
              </a:solidFill>
              <a:latin typeface="+mn-ea"/>
              <a:ea typeface="+mn-ea"/>
              <a:cs typeface="Times New Roman" panose="02020603050405020304" pitchFamily="18" charset="0"/>
            </a:endParaRPr>
          </a:p>
          <a:p>
            <a:pPr>
              <a:lnSpc>
                <a:spcPts val="2000"/>
              </a:lnSpc>
            </a:pPr>
            <a:r>
              <a:rPr lang="ja-JP" altLang="en-US" sz="1800" kern="100" dirty="0">
                <a:solidFill>
                  <a:schemeClr val="bg1"/>
                </a:solidFill>
                <a:latin typeface="+mn-ea"/>
                <a:ea typeface="+mn-ea"/>
                <a:cs typeface="Times New Roman" panose="02020603050405020304" pitchFamily="18" charset="0"/>
              </a:rPr>
              <a:t>　特定の市場全体において、自社の商品やサービスが占める割合のことを指します。市場シェア率、市場占有率、マーケットシェア、などとも呼ばれています。</a:t>
            </a:r>
            <a:endParaRPr lang="ja-JP" altLang="ja-JP" sz="1800" kern="100" dirty="0">
              <a:solidFill>
                <a:schemeClr val="bg1"/>
              </a:solidFill>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3022946-0CF8-2E72-0CDD-2E5527D80819}"/>
              </a:ext>
            </a:extLst>
          </p:cNvPr>
          <p:cNvSpPr>
            <a:spLocks noGrp="1"/>
          </p:cNvSpPr>
          <p:nvPr>
            <p:ph type="sldNum" sz="quarter" idx="12"/>
          </p:nvPr>
        </p:nvSpPr>
        <p:spPr/>
        <p:txBody>
          <a:bodyPr/>
          <a:lstStyle/>
          <a:p>
            <a:pPr rtl="0"/>
            <a:fld id="{3A98EE3D-8CD1-4C3F-BD1C-C98C9596463C}" type="slidenum">
              <a:rPr lang="en-US" smtClean="0"/>
              <a:t>26</a:t>
            </a:fld>
            <a:endParaRPr lang="en-US" dirty="0"/>
          </a:p>
        </p:txBody>
      </p:sp>
    </p:spTree>
    <p:extLst>
      <p:ext uri="{BB962C8B-B14F-4D97-AF65-F5344CB8AC3E}">
        <p14:creationId xmlns:p14="http://schemas.microsoft.com/office/powerpoint/2010/main" val="1626858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003" y="1905000"/>
            <a:ext cx="10058400" cy="30019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en-US" altLang="ja-JP" sz="1800" u="sng" kern="0" dirty="0">
                <a:solidFill>
                  <a:schemeClr val="tx1"/>
                </a:solidFill>
                <a:effectLst/>
                <a:latin typeface="+mn-ea"/>
                <a:ea typeface="+mn-ea"/>
                <a:cs typeface="Helvetica" panose="020B0604020202020204" pitchFamily="34" charset="0"/>
              </a:rPr>
              <a:t>10.9</a:t>
            </a:r>
            <a:r>
              <a:rPr lang="ja-JP" altLang="en-US" sz="1800" u="sng" kern="0" dirty="0">
                <a:solidFill>
                  <a:schemeClr val="tx1"/>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ＭＳ 明朝" panose="02020609040205080304" pitchFamily="17" charset="-128"/>
              </a:rPr>
              <a:t>≒</a:t>
            </a:r>
            <a:r>
              <a:rPr lang="en-US" altLang="ja-JP" sz="1800" kern="0" dirty="0">
                <a:solidFill>
                  <a:srgbClr val="000000"/>
                </a:solidFill>
                <a:effectLst/>
                <a:latin typeface="+mn-ea"/>
                <a:ea typeface="+mn-ea"/>
                <a:cs typeface="Helvetica" panose="020B0604020202020204" pitchFamily="34" charset="0"/>
              </a:rPr>
              <a:t>10</a:t>
            </a:r>
            <a:r>
              <a:rPr lang="ja-JP" altLang="ja-JP" sz="1800" kern="0" dirty="0">
                <a:solidFill>
                  <a:srgbClr val="000000"/>
                </a:solidFill>
                <a:effectLst/>
                <a:latin typeface="+mn-ea"/>
                <a:ea typeface="+mn-ea"/>
                <a:cs typeface="Helvetica" panose="020B0604020202020204" pitchFamily="34" charset="0"/>
              </a:rPr>
              <a:t>％）を確保すれば、市場全体に影響を及ぼす存在になります。新製品発売時などで当面の目標になることから、俗に「</a:t>
            </a:r>
            <a:r>
              <a:rPr lang="en-US" altLang="ja-JP" sz="1800" kern="0" dirty="0">
                <a:solidFill>
                  <a:srgbClr val="000000"/>
                </a:solidFill>
                <a:effectLst/>
                <a:latin typeface="+mn-ea"/>
                <a:ea typeface="+mn-ea"/>
                <a:cs typeface="Helvetica" panose="020B0604020202020204" pitchFamily="34" charset="0"/>
              </a:rPr>
              <a:t>10</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足がかり」と呼ばれています。</a:t>
            </a:r>
            <a:r>
              <a:rPr lang="en-US" altLang="ja-JP" sz="1800" kern="0" dirty="0">
                <a:solidFill>
                  <a:srgbClr val="000000"/>
                </a:solidFill>
                <a:effectLst/>
                <a:latin typeface="+mn-ea"/>
                <a:ea typeface="+mn-ea"/>
                <a:cs typeface="Helvetica" panose="020B0604020202020204" pitchFamily="34" charset="0"/>
              </a:rPr>
              <a:t>10</a:t>
            </a:r>
            <a:r>
              <a:rPr lang="ja-JP" altLang="ja-JP" sz="1800" kern="0" dirty="0">
                <a:solidFill>
                  <a:srgbClr val="000000"/>
                </a:solidFill>
                <a:effectLst/>
                <a:latin typeface="+mn-ea"/>
                <a:ea typeface="+mn-ea"/>
                <a:cs typeface="Helvetica" panose="020B0604020202020204" pitchFamily="34" charset="0"/>
              </a:rPr>
              <a:t>％未満では強者からすれば相手にする大きさではありません。</a:t>
            </a:r>
            <a:r>
              <a:rPr lang="en-US" altLang="ja-JP" sz="1800" kern="0" dirty="0">
                <a:solidFill>
                  <a:srgbClr val="000000"/>
                </a:solidFill>
                <a:effectLst/>
                <a:latin typeface="+mn-ea"/>
                <a:ea typeface="+mn-ea"/>
                <a:cs typeface="Helvetica" panose="020B0604020202020204" pitchFamily="34" charset="0"/>
              </a:rPr>
              <a:t>10</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を超えると、本格的な競争に突入するということです。「有名・無名の分岐点」、「黒字・赤字の分岐点」と呼ばれています。</a:t>
            </a:r>
            <a:r>
              <a:rPr lang="ja-JP" altLang="en-US" sz="1800" kern="0" dirty="0">
                <a:solidFill>
                  <a:srgbClr val="000000"/>
                </a:solidFill>
                <a:effectLst/>
                <a:latin typeface="+mn-ea"/>
                <a:ea typeface="+mn-ea"/>
                <a:cs typeface="Helvetica" panose="020B0604020202020204" pitchFamily="34" charset="0"/>
              </a:rPr>
              <a:t>本格的な競争に突入するための最低ラインとなります。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u="sng" kern="0" dirty="0">
                <a:solidFill>
                  <a:schemeClr val="tx1"/>
                </a:solidFill>
                <a:effectLst/>
                <a:latin typeface="+mn-ea"/>
                <a:ea typeface="+mn-ea"/>
                <a:cs typeface="Helvetica" panose="020B0604020202020204" pitchFamily="34" charset="0"/>
              </a:rPr>
              <a:t>6.8</a:t>
            </a:r>
            <a:r>
              <a:rPr lang="ja-JP" altLang="en-US" sz="1800" u="sng" kern="0" dirty="0">
                <a:solidFill>
                  <a:schemeClr val="tx1"/>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を超えると、市場に存在が認められます。一方、影響を及ぼす力はないので本格的な競争には巻き込まれません。ひたすら自社製品の普及に取り組めばよい時期です。</a:t>
            </a:r>
            <a:r>
              <a:rPr lang="ja-JP" altLang="en-US" sz="1800" kern="0" dirty="0">
                <a:solidFill>
                  <a:srgbClr val="000000"/>
                </a:solidFill>
                <a:effectLst/>
                <a:latin typeface="+mn-ea"/>
                <a:ea typeface="+mn-ea"/>
                <a:cs typeface="Helvetica" panose="020B0604020202020204" pitchFamily="34" charset="0"/>
              </a:rPr>
              <a:t>この数値が超えられない場合は事業撤退ラインでもあります。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u="sng" kern="0" dirty="0">
                <a:solidFill>
                  <a:schemeClr val="tx1"/>
                </a:solidFill>
                <a:effectLst/>
                <a:latin typeface="+mn-ea"/>
                <a:ea typeface="+mn-ea"/>
                <a:cs typeface="Helvetica" panose="020B0604020202020204" pitchFamily="34" charset="0"/>
              </a:rPr>
              <a:t>2.8</a:t>
            </a:r>
            <a:r>
              <a:rPr lang="ja-JP" altLang="en-US" sz="1800" u="sng" kern="0" dirty="0">
                <a:solidFill>
                  <a:schemeClr val="tx1"/>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は市場参入時に、参入できたか否かを判断する第一の判断基準で</a:t>
            </a:r>
            <a:r>
              <a:rPr lang="ja-JP" altLang="en-US" sz="1800" kern="0" dirty="0">
                <a:solidFill>
                  <a:srgbClr val="000000"/>
                </a:solidFill>
                <a:effectLst/>
                <a:latin typeface="+mn-ea"/>
                <a:ea typeface="+mn-ea"/>
                <a:cs typeface="Helvetica" panose="020B0604020202020204" pitchFamily="34" charset="0"/>
              </a:rPr>
              <a:t>あり、スタートラインです。　　　　　　　　　　　　　　　　　</a:t>
            </a:r>
            <a:r>
              <a:rPr lang="en-US" altLang="ja-JP" sz="1800" kern="0" dirty="0">
                <a:solidFill>
                  <a:srgbClr val="000000"/>
                </a:solidFill>
                <a:effectLst/>
                <a:latin typeface="+mn-ea"/>
                <a:ea typeface="+mn-ea"/>
                <a:cs typeface="Helvetica" panose="020B0604020202020204" pitchFamily="34" charset="0"/>
              </a:rPr>
              <a:t>3</a:t>
            </a:r>
            <a:r>
              <a:rPr lang="ja-JP" altLang="en-US" sz="1800" kern="0" dirty="0">
                <a:solidFill>
                  <a:srgbClr val="000000"/>
                </a:solidFill>
                <a:effectLst/>
                <a:latin typeface="+mn-ea"/>
                <a:ea typeface="+mn-ea"/>
                <a:cs typeface="Helvetica" panose="020B0604020202020204" pitchFamily="34" charset="0"/>
              </a:rPr>
              <a:t>％→</a:t>
            </a:r>
            <a:r>
              <a:rPr lang="en-US" altLang="ja-JP" sz="1800" kern="0" dirty="0">
                <a:solidFill>
                  <a:srgbClr val="000000"/>
                </a:solidFill>
                <a:effectLst/>
                <a:latin typeface="+mn-ea"/>
                <a:ea typeface="+mn-ea"/>
                <a:cs typeface="Helvetica" panose="020B0604020202020204" pitchFamily="34" charset="0"/>
              </a:rPr>
              <a:t>7</a:t>
            </a:r>
            <a:r>
              <a:rPr lang="ja-JP" altLang="en-US" sz="1800" kern="0" dirty="0">
                <a:solidFill>
                  <a:srgbClr val="000000"/>
                </a:solidFill>
                <a:effectLst/>
                <a:latin typeface="+mn-ea"/>
                <a:ea typeface="+mn-ea"/>
                <a:cs typeface="Helvetica" panose="020B0604020202020204" pitchFamily="34" charset="0"/>
              </a:rPr>
              <a:t>％→</a:t>
            </a:r>
            <a:r>
              <a:rPr lang="en-US" altLang="ja-JP" sz="1800" kern="0" dirty="0">
                <a:solidFill>
                  <a:srgbClr val="000000"/>
                </a:solidFill>
                <a:effectLst/>
                <a:latin typeface="+mn-ea"/>
                <a:ea typeface="+mn-ea"/>
                <a:cs typeface="Helvetica" panose="020B0604020202020204" pitchFamily="34" charset="0"/>
              </a:rPr>
              <a:t>10</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が市場参入のマイルストーンです。</a:t>
            </a:r>
            <a:endParaRPr lang="ja-JP" altLang="ja-JP" sz="1800" kern="100" dirty="0">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93834"/>
            <a:ext cx="10058400" cy="1651014"/>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市場シェアについて</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6034F38E-1CC4-676F-5668-75BE6AF61E55}"/>
              </a:ext>
            </a:extLst>
          </p:cNvPr>
          <p:cNvSpPr>
            <a:spLocks noGrp="1"/>
          </p:cNvSpPr>
          <p:nvPr>
            <p:ph type="sldNum" sz="quarter" idx="12"/>
          </p:nvPr>
        </p:nvSpPr>
        <p:spPr/>
        <p:txBody>
          <a:bodyPr/>
          <a:lstStyle/>
          <a:p>
            <a:pPr rtl="0"/>
            <a:fld id="{3A98EE3D-8CD1-4C3F-BD1C-C98C9596463C}" type="slidenum">
              <a:rPr lang="en-US" smtClean="0"/>
              <a:t>27</a:t>
            </a:fld>
            <a:endParaRPr lang="en-US" dirty="0"/>
          </a:p>
        </p:txBody>
      </p:sp>
      <p:sp>
        <p:nvSpPr>
          <p:cNvPr id="3" name="サブタイトル 2">
            <a:extLst>
              <a:ext uri="{FF2B5EF4-FFF2-40B4-BE49-F238E27FC236}">
                <a16:creationId xmlns:a16="http://schemas.microsoft.com/office/drawing/2014/main" id="{A5655416-99B1-C6C2-F312-4EA4760E70FD}"/>
              </a:ext>
            </a:extLst>
          </p:cNvPr>
          <p:cNvSpPr txBox="1">
            <a:spLocks/>
          </p:cNvSpPr>
          <p:nvPr/>
        </p:nvSpPr>
        <p:spPr>
          <a:xfrm>
            <a:off x="1097003" y="5485248"/>
            <a:ext cx="10058400" cy="106437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1"/>
                </a:solidFill>
                <a:latin typeface="+mn-lt"/>
                <a:ea typeface="Meiryo UI" panose="020B0604030504040204" pitchFamily="50" charset="-128"/>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nSpc>
                <a:spcPts val="2000"/>
              </a:lnSpc>
            </a:pPr>
            <a:r>
              <a:rPr lang="ja-JP" altLang="en-US" sz="1800" kern="0" dirty="0">
                <a:solidFill>
                  <a:schemeClr val="bg1"/>
                </a:solidFill>
                <a:latin typeface="+mn-ea"/>
                <a:ea typeface="+mn-ea"/>
                <a:cs typeface="Helvetica" panose="020B0604020202020204" pitchFamily="34" charset="0"/>
              </a:rPr>
              <a:t>株式会社風間商事</a:t>
            </a:r>
            <a:r>
              <a:rPr lang="ja-JP" altLang="ja-JP" sz="1800" kern="0" dirty="0">
                <a:solidFill>
                  <a:schemeClr val="bg1"/>
                </a:solidFill>
                <a:latin typeface="+mn-ea"/>
                <a:ea typeface="+mn-ea"/>
                <a:cs typeface="Helvetica" panose="020B0604020202020204" pitchFamily="34" charset="0"/>
              </a:rPr>
              <a:t>の現在の取り扱いトン数は年間</a:t>
            </a:r>
            <a:r>
              <a:rPr lang="en-US" altLang="ja-JP" sz="1800" kern="0" dirty="0">
                <a:solidFill>
                  <a:schemeClr val="bg1"/>
                </a:solidFill>
                <a:latin typeface="+mn-ea"/>
                <a:ea typeface="+mn-ea"/>
                <a:cs typeface="Helvetica" panose="020B0604020202020204" pitchFamily="34" charset="0"/>
              </a:rPr>
              <a:t>336</a:t>
            </a:r>
            <a:r>
              <a:rPr lang="ja-JP" altLang="ja-JP" sz="1800" kern="0" dirty="0">
                <a:solidFill>
                  <a:schemeClr val="bg1"/>
                </a:solidFill>
                <a:latin typeface="+mn-ea"/>
                <a:ea typeface="+mn-ea"/>
                <a:cs typeface="Helvetica" panose="020B0604020202020204" pitchFamily="34" charset="0"/>
              </a:rPr>
              <a:t>トン（月間平均</a:t>
            </a:r>
            <a:r>
              <a:rPr lang="ja-JP" altLang="en-US" sz="1800" kern="0" dirty="0">
                <a:solidFill>
                  <a:schemeClr val="bg1"/>
                </a:solidFill>
                <a:latin typeface="+mn-ea"/>
                <a:ea typeface="+mn-ea"/>
                <a:cs typeface="Helvetica" panose="020B0604020202020204" pitchFamily="34" charset="0"/>
              </a:rPr>
              <a:t>約</a:t>
            </a:r>
            <a:r>
              <a:rPr lang="en-US" altLang="ja-JP" sz="1800" kern="0" dirty="0">
                <a:solidFill>
                  <a:schemeClr val="bg1"/>
                </a:solidFill>
                <a:latin typeface="+mn-ea"/>
                <a:ea typeface="+mn-ea"/>
                <a:cs typeface="Helvetica" panose="020B0604020202020204" pitchFamily="34" charset="0"/>
              </a:rPr>
              <a:t>28</a:t>
            </a:r>
            <a:r>
              <a:rPr lang="ja-JP" altLang="ja-JP" sz="1800" kern="0" dirty="0">
                <a:solidFill>
                  <a:schemeClr val="bg1"/>
                </a:solidFill>
                <a:latin typeface="+mn-ea"/>
                <a:ea typeface="+mn-ea"/>
                <a:cs typeface="Helvetica" panose="020B0604020202020204" pitchFamily="34" charset="0"/>
              </a:rPr>
              <a:t>トン）</a:t>
            </a:r>
            <a:endParaRPr lang="en-US" altLang="ja-JP" sz="1800" kern="0" dirty="0">
              <a:solidFill>
                <a:schemeClr val="bg1"/>
              </a:solidFill>
              <a:latin typeface="+mn-ea"/>
              <a:ea typeface="+mn-ea"/>
              <a:cs typeface="Helvetica" panose="020B0604020202020204" pitchFamily="34" charset="0"/>
            </a:endParaRPr>
          </a:p>
          <a:p>
            <a:pPr>
              <a:lnSpc>
                <a:spcPts val="2000"/>
              </a:lnSpc>
            </a:pPr>
            <a:r>
              <a:rPr lang="en-US" altLang="ja-JP" sz="1800" kern="0" dirty="0">
                <a:solidFill>
                  <a:schemeClr val="bg1"/>
                </a:solidFill>
                <a:latin typeface="+mn-ea"/>
                <a:ea typeface="+mn-ea"/>
                <a:cs typeface="Helvetica" panose="020B0604020202020204" pitchFamily="34" charset="0"/>
              </a:rPr>
              <a:t>2023</a:t>
            </a:r>
            <a:r>
              <a:rPr lang="ja-JP" altLang="ja-JP" sz="1800" kern="0" dirty="0">
                <a:solidFill>
                  <a:schemeClr val="bg1"/>
                </a:solidFill>
                <a:latin typeface="+mn-ea"/>
                <a:ea typeface="+mn-ea"/>
                <a:cs typeface="Helvetica" panose="020B0604020202020204" pitchFamily="34" charset="0"/>
              </a:rPr>
              <a:t>年</a:t>
            </a:r>
            <a:r>
              <a:rPr lang="en-US" altLang="ja-JP" sz="1800" kern="0" dirty="0">
                <a:solidFill>
                  <a:schemeClr val="bg1"/>
                </a:solidFill>
                <a:latin typeface="+mn-ea"/>
                <a:ea typeface="+mn-ea"/>
                <a:cs typeface="Helvetica" panose="020B0604020202020204" pitchFamily="34" charset="0"/>
              </a:rPr>
              <a:t>11</a:t>
            </a:r>
            <a:r>
              <a:rPr lang="ja-JP" altLang="ja-JP" sz="1800" kern="0" dirty="0">
                <a:solidFill>
                  <a:schemeClr val="bg1"/>
                </a:solidFill>
                <a:latin typeface="+mn-ea"/>
                <a:ea typeface="+mn-ea"/>
                <a:cs typeface="Helvetica" panose="020B0604020202020204" pitchFamily="34" charset="0"/>
              </a:rPr>
              <a:t>月時点でのシェア率</a:t>
            </a:r>
            <a:r>
              <a:rPr lang="en-US" altLang="ja-JP" sz="1800" u="sng" kern="0" dirty="0">
                <a:solidFill>
                  <a:schemeClr val="bg1"/>
                </a:solidFill>
                <a:latin typeface="+mn-ea"/>
                <a:ea typeface="+mn-ea"/>
                <a:cs typeface="Helvetica" panose="020B0604020202020204" pitchFamily="34" charset="0"/>
              </a:rPr>
              <a:t>6.3</a:t>
            </a:r>
            <a:r>
              <a:rPr lang="ja-JP" altLang="ja-JP" sz="1800" u="sng" kern="0" dirty="0">
                <a:solidFill>
                  <a:schemeClr val="bg1"/>
                </a:solidFill>
                <a:latin typeface="+mn-ea"/>
                <a:ea typeface="+mn-ea"/>
                <a:cs typeface="Helvetica" panose="020B0604020202020204" pitchFamily="34" charset="0"/>
              </a:rPr>
              <a:t>％</a:t>
            </a:r>
            <a:r>
              <a:rPr lang="en-US" altLang="ja-JP" sz="1800" kern="0" dirty="0">
                <a:solidFill>
                  <a:srgbClr val="000000"/>
                </a:solidFill>
                <a:effectLst/>
                <a:latin typeface="+mn-ea"/>
                <a:ea typeface="+mn-ea"/>
                <a:cs typeface="Helvetica" panose="020B0604020202020204" pitchFamily="34" charset="0"/>
              </a:rPr>
              <a:t> </a:t>
            </a:r>
            <a:r>
              <a:rPr lang="ja-JP" altLang="en-US" sz="1800" kern="0" dirty="0">
                <a:solidFill>
                  <a:schemeClr val="bg1"/>
                </a:solidFill>
                <a:effectLst/>
                <a:latin typeface="+mn-ea"/>
                <a:ea typeface="+mn-ea"/>
                <a:cs typeface="Helvetica" panose="020B0604020202020204" pitchFamily="34" charset="0"/>
              </a:rPr>
              <a:t>（埼玉県</a:t>
            </a:r>
            <a:r>
              <a:rPr lang="en-US" altLang="ja-JP" sz="1800" kern="0" dirty="0">
                <a:solidFill>
                  <a:schemeClr val="bg1"/>
                </a:solidFill>
                <a:effectLst/>
                <a:latin typeface="+mn-ea"/>
                <a:ea typeface="+mn-ea"/>
                <a:cs typeface="Helvetica" panose="020B0604020202020204" pitchFamily="34" charset="0"/>
              </a:rPr>
              <a:t>1</a:t>
            </a:r>
            <a:r>
              <a:rPr lang="ja-JP" altLang="ja-JP" sz="1800" kern="0" dirty="0">
                <a:solidFill>
                  <a:schemeClr val="bg1"/>
                </a:solidFill>
                <a:effectLst/>
                <a:latin typeface="+mn-ea"/>
                <a:ea typeface="+mn-ea"/>
                <a:cs typeface="Helvetica" panose="020B0604020202020204" pitchFamily="34" charset="0"/>
              </a:rPr>
              <a:t>県</a:t>
            </a:r>
            <a:r>
              <a:rPr lang="ja-JP" altLang="en-US" sz="1800" kern="0" dirty="0">
                <a:solidFill>
                  <a:schemeClr val="bg1"/>
                </a:solidFill>
                <a:effectLst/>
                <a:latin typeface="+mn-ea"/>
                <a:ea typeface="+mn-ea"/>
                <a:cs typeface="Helvetica" panose="020B0604020202020204" pitchFamily="34" charset="0"/>
              </a:rPr>
              <a:t>の場合）</a:t>
            </a:r>
            <a:endParaRPr lang="ja-JP" altLang="ja-JP" sz="1800" u="sng" kern="100" dirty="0">
              <a:solidFill>
                <a:schemeClr val="bg1"/>
              </a:solidFill>
              <a:latin typeface="+mn-ea"/>
              <a:ea typeface="+mn-ea"/>
              <a:cs typeface="Times New Roman" panose="02020603050405020304" pitchFamily="18" charset="0"/>
            </a:endParaRPr>
          </a:p>
          <a:p>
            <a:pPr>
              <a:lnSpc>
                <a:spcPts val="2000"/>
              </a:lnSpc>
            </a:pPr>
            <a:endParaRPr lang="ja-JP" altLang="ja-JP" sz="1800" u="sng" kern="100" dirty="0">
              <a:solidFill>
                <a:schemeClr val="bg1"/>
              </a:solidFill>
              <a:latin typeface="+mn-ea"/>
              <a:ea typeface="+mn-ea"/>
              <a:cs typeface="Times New Roman" panose="02020603050405020304" pitchFamily="18" charset="0"/>
            </a:endParaRPr>
          </a:p>
        </p:txBody>
      </p:sp>
    </p:spTree>
    <p:extLst>
      <p:ext uri="{BB962C8B-B14F-4D97-AF65-F5344CB8AC3E}">
        <p14:creationId xmlns:p14="http://schemas.microsoft.com/office/powerpoint/2010/main" val="3982771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210128"/>
            <a:ext cx="10058400" cy="1390744"/>
          </a:xfrm>
        </p:spPr>
        <p:txBody>
          <a:bodyPr rtlCol="0">
            <a:noAutofit/>
          </a:bodyPr>
          <a:lstStyle/>
          <a:p>
            <a:pPr algn="l">
              <a:lnSpc>
                <a:spcPts val="2000"/>
              </a:lnSpc>
            </a:pPr>
            <a:r>
              <a:rPr lang="ja-JP" altLang="en-US" sz="1800" kern="0" dirty="0">
                <a:solidFill>
                  <a:schemeClr val="bg1"/>
                </a:solidFill>
                <a:effectLst/>
                <a:latin typeface="游明朝" panose="02020400000000000000" pitchFamily="18" charset="-128"/>
                <a:ea typeface="ＭＳ Ｐゴシック" panose="020B0600070205080204" pitchFamily="50" charset="-128"/>
                <a:cs typeface="Helvetica" panose="020B0604020202020204" pitchFamily="34" charset="0"/>
              </a:rPr>
              <a:t>株式会社風間商事</a:t>
            </a:r>
            <a:r>
              <a:rPr lang="ja-JP" altLang="ja-JP" sz="1800" kern="0" dirty="0">
                <a:solidFill>
                  <a:schemeClr val="bg1"/>
                </a:solidFill>
                <a:effectLst/>
                <a:latin typeface="+mn-ea"/>
                <a:ea typeface="+mn-ea"/>
                <a:cs typeface="Helvetica" panose="020B0604020202020204" pitchFamily="34" charset="0"/>
              </a:rPr>
              <a:t>の現在の取り扱いトン数</a:t>
            </a:r>
            <a:r>
              <a:rPr lang="ja-JP" altLang="en-US" sz="1800" kern="0" dirty="0">
                <a:solidFill>
                  <a:schemeClr val="bg1"/>
                </a:solidFill>
                <a:effectLst/>
                <a:latin typeface="+mn-ea"/>
                <a:ea typeface="+mn-ea"/>
                <a:cs typeface="Helvetica" panose="020B0604020202020204" pitchFamily="34" charset="0"/>
              </a:rPr>
              <a:t>から見た月間取引件数</a:t>
            </a:r>
            <a:endParaRPr lang="en-US" altLang="ja-JP" sz="1800" kern="0" dirty="0">
              <a:solidFill>
                <a:schemeClr val="bg1"/>
              </a:solidFill>
              <a:latin typeface="+mn-ea"/>
              <a:ea typeface="+mn-ea"/>
              <a:cs typeface="Helvetica" panose="020B0604020202020204" pitchFamily="34" charset="0"/>
            </a:endParaRPr>
          </a:p>
          <a:p>
            <a:pPr algn="l">
              <a:lnSpc>
                <a:spcPts val="2000"/>
              </a:lnSpc>
            </a:pPr>
            <a:r>
              <a:rPr lang="ja-JP" altLang="ja-JP" sz="1800" kern="0" dirty="0">
                <a:solidFill>
                  <a:schemeClr val="bg1"/>
                </a:solidFill>
                <a:effectLst/>
                <a:latin typeface="+mn-ea"/>
                <a:ea typeface="+mn-ea"/>
                <a:cs typeface="Helvetica" panose="020B0604020202020204" pitchFamily="34" charset="0"/>
              </a:rPr>
              <a:t>年間</a:t>
            </a:r>
            <a:r>
              <a:rPr lang="en-US" altLang="ja-JP" sz="1800" kern="0" dirty="0">
                <a:solidFill>
                  <a:schemeClr val="bg1"/>
                </a:solidFill>
                <a:effectLst/>
                <a:latin typeface="+mn-ea"/>
                <a:ea typeface="+mn-ea"/>
                <a:cs typeface="Helvetica" panose="020B0604020202020204" pitchFamily="34" charset="0"/>
              </a:rPr>
              <a:t>336</a:t>
            </a:r>
            <a:r>
              <a:rPr lang="ja-JP" altLang="ja-JP" sz="1800" kern="0" dirty="0">
                <a:solidFill>
                  <a:schemeClr val="bg1"/>
                </a:solidFill>
                <a:effectLst/>
                <a:latin typeface="+mn-ea"/>
                <a:ea typeface="+mn-ea"/>
                <a:cs typeface="Helvetica" panose="020B0604020202020204" pitchFamily="34" charset="0"/>
              </a:rPr>
              <a:t>トン</a:t>
            </a:r>
            <a:r>
              <a:rPr lang="ja-JP" altLang="en-US" sz="1800" kern="0" dirty="0">
                <a:solidFill>
                  <a:schemeClr val="bg1"/>
                </a:solidFill>
                <a:effectLst/>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336,000</a:t>
            </a:r>
            <a:r>
              <a:rPr lang="ja-JP" altLang="en-US" sz="1800" kern="0" dirty="0">
                <a:solidFill>
                  <a:schemeClr val="bg1">
                    <a:lumMod val="95000"/>
                  </a:schemeClr>
                </a:solidFill>
                <a:effectLst/>
                <a:latin typeface="+mn-ea"/>
                <a:ea typeface="+mn-ea"/>
                <a:cs typeface="Helvetica" panose="020B0604020202020204" pitchFamily="34" charset="0"/>
              </a:rPr>
              <a:t>㎏</a:t>
            </a:r>
            <a:r>
              <a:rPr lang="en-US" altLang="ja-JP" sz="1800" kern="0" dirty="0">
                <a:solidFill>
                  <a:schemeClr val="bg1">
                    <a:lumMod val="95000"/>
                  </a:schemeClr>
                </a:solidFill>
                <a:effectLst/>
                <a:latin typeface="+mn-ea"/>
                <a:ea typeface="+mn-ea"/>
                <a:cs typeface="Helvetica" panose="020B0604020202020204" pitchFamily="34" charset="0"/>
              </a:rPr>
              <a:t>/</a:t>
            </a:r>
            <a:r>
              <a:rPr lang="ja-JP" altLang="en-US" sz="1800" kern="0" dirty="0">
                <a:solidFill>
                  <a:schemeClr val="bg1">
                    <a:lumMod val="95000"/>
                  </a:schemeClr>
                </a:solidFill>
                <a:effectLst/>
                <a:latin typeface="+mn-ea"/>
                <a:ea typeface="+mn-ea"/>
                <a:cs typeface="Helvetica" panose="020B0604020202020204" pitchFamily="34" charset="0"/>
              </a:rPr>
              <a:t>年間→</a:t>
            </a:r>
            <a:r>
              <a:rPr lang="en-US" altLang="ja-JP" sz="1800" kern="0" dirty="0">
                <a:solidFill>
                  <a:schemeClr val="bg1">
                    <a:lumMod val="95000"/>
                  </a:schemeClr>
                </a:solidFill>
                <a:effectLst/>
                <a:latin typeface="+mn-ea"/>
                <a:ea typeface="+mn-ea"/>
                <a:cs typeface="Helvetica" panose="020B0604020202020204" pitchFamily="34" charset="0"/>
              </a:rPr>
              <a:t>33,600</a:t>
            </a:r>
            <a:r>
              <a:rPr lang="ja-JP" altLang="en-US" sz="1800" kern="0" dirty="0">
                <a:solidFill>
                  <a:schemeClr val="bg1">
                    <a:lumMod val="95000"/>
                  </a:schemeClr>
                </a:solidFill>
                <a:effectLst/>
                <a:latin typeface="+mn-ea"/>
                <a:ea typeface="+mn-ea"/>
                <a:cs typeface="Helvetica" panose="020B0604020202020204" pitchFamily="34" charset="0"/>
              </a:rPr>
              <a:t>個</a:t>
            </a:r>
            <a:r>
              <a:rPr lang="en-US" altLang="ja-JP" sz="1800" kern="0" dirty="0">
                <a:solidFill>
                  <a:schemeClr val="bg1">
                    <a:lumMod val="95000"/>
                  </a:schemeClr>
                </a:solidFill>
                <a:effectLst/>
                <a:latin typeface="+mn-ea"/>
                <a:ea typeface="+mn-ea"/>
                <a:cs typeface="Helvetica" panose="020B0604020202020204" pitchFamily="34" charset="0"/>
              </a:rPr>
              <a:t>/</a:t>
            </a:r>
            <a:r>
              <a:rPr lang="ja-JP" altLang="en-US" sz="1800" kern="0" dirty="0">
                <a:solidFill>
                  <a:schemeClr val="bg1">
                    <a:lumMod val="95000"/>
                  </a:schemeClr>
                </a:solidFill>
                <a:effectLst/>
                <a:latin typeface="+mn-ea"/>
                <a:ea typeface="+mn-ea"/>
                <a:cs typeface="Helvetica" panose="020B0604020202020204" pitchFamily="34" charset="0"/>
              </a:rPr>
              <a:t>年間→</a:t>
            </a:r>
            <a:r>
              <a:rPr lang="en-US" altLang="ja-JP" sz="1800" kern="0" dirty="0">
                <a:solidFill>
                  <a:schemeClr val="bg1">
                    <a:lumMod val="95000"/>
                  </a:schemeClr>
                </a:solidFill>
                <a:effectLst/>
                <a:latin typeface="+mn-ea"/>
                <a:ea typeface="+mn-ea"/>
                <a:cs typeface="Helvetica" panose="020B0604020202020204" pitchFamily="34" charset="0"/>
              </a:rPr>
              <a:t>2,800</a:t>
            </a:r>
            <a:r>
              <a:rPr lang="ja-JP" altLang="en-US" sz="1800" kern="0" dirty="0">
                <a:solidFill>
                  <a:schemeClr val="bg1">
                    <a:lumMod val="95000"/>
                  </a:schemeClr>
                </a:solidFill>
                <a:effectLst/>
                <a:latin typeface="+mn-ea"/>
                <a:ea typeface="+mn-ea"/>
                <a:cs typeface="Helvetica" panose="020B0604020202020204" pitchFamily="34" charset="0"/>
              </a:rPr>
              <a:t>個</a:t>
            </a:r>
            <a:r>
              <a:rPr lang="en-US" altLang="ja-JP" sz="1800" kern="0" dirty="0">
                <a:solidFill>
                  <a:schemeClr val="bg1">
                    <a:lumMod val="95000"/>
                  </a:schemeClr>
                </a:solidFill>
                <a:effectLst/>
                <a:latin typeface="+mn-ea"/>
                <a:ea typeface="+mn-ea"/>
                <a:cs typeface="Helvetica" panose="020B0604020202020204" pitchFamily="34" charset="0"/>
              </a:rPr>
              <a:t>/</a:t>
            </a:r>
            <a:r>
              <a:rPr lang="ja-JP" altLang="en-US" sz="1800" kern="0" dirty="0">
                <a:solidFill>
                  <a:schemeClr val="bg1">
                    <a:lumMod val="95000"/>
                  </a:schemeClr>
                </a:solidFill>
                <a:latin typeface="+mn-ea"/>
                <a:ea typeface="+mn-ea"/>
                <a:cs typeface="Helvetica" panose="020B0604020202020204" pitchFamily="34" charset="0"/>
              </a:rPr>
              <a:t>月</a:t>
            </a:r>
            <a:r>
              <a:rPr lang="ja-JP" altLang="en-US" sz="1800" kern="0" dirty="0">
                <a:solidFill>
                  <a:schemeClr val="bg1">
                    <a:lumMod val="95000"/>
                  </a:schemeClr>
                </a:solidFill>
                <a:effectLst/>
                <a:latin typeface="+mn-ea"/>
                <a:ea typeface="+mn-ea"/>
                <a:cs typeface="Helvetica" panose="020B0604020202020204" pitchFamily="34" charset="0"/>
              </a:rPr>
              <a:t>間　　　　　　　　　　　　　　　　　　　</a:t>
            </a:r>
            <a:r>
              <a:rPr lang="en-US" altLang="ja-JP" sz="1800" kern="0" dirty="0">
                <a:solidFill>
                  <a:schemeClr val="bg1">
                    <a:lumMod val="95000"/>
                  </a:schemeClr>
                </a:solidFill>
                <a:effectLst/>
                <a:latin typeface="+mn-ea"/>
                <a:ea typeface="+mn-ea"/>
                <a:cs typeface="Helvetica" panose="020B0604020202020204" pitchFamily="34" charset="0"/>
              </a:rPr>
              <a:t>1</a:t>
            </a:r>
            <a:r>
              <a:rPr lang="ja-JP" altLang="en-US" sz="1800" kern="0" dirty="0">
                <a:solidFill>
                  <a:schemeClr val="bg1">
                    <a:lumMod val="95000"/>
                  </a:schemeClr>
                </a:solidFill>
                <a:effectLst/>
                <a:latin typeface="+mn-ea"/>
                <a:ea typeface="+mn-ea"/>
                <a:cs typeface="Helvetica" panose="020B0604020202020204" pitchFamily="34" charset="0"/>
              </a:rPr>
              <a:t>店舗あたり月間販売個数は約</a:t>
            </a:r>
            <a:r>
              <a:rPr lang="en-US" altLang="ja-JP" sz="1800" kern="0" dirty="0">
                <a:solidFill>
                  <a:schemeClr val="bg1">
                    <a:lumMod val="95000"/>
                  </a:schemeClr>
                </a:solidFill>
                <a:effectLst/>
                <a:latin typeface="+mn-ea"/>
                <a:ea typeface="+mn-ea"/>
                <a:cs typeface="Helvetica" panose="020B0604020202020204" pitchFamily="34" charset="0"/>
              </a:rPr>
              <a:t>12</a:t>
            </a:r>
            <a:r>
              <a:rPr lang="ja-JP" altLang="en-US" sz="1800" kern="0" dirty="0">
                <a:solidFill>
                  <a:schemeClr val="bg1">
                    <a:lumMod val="95000"/>
                  </a:schemeClr>
                </a:solidFill>
                <a:effectLst/>
                <a:latin typeface="+mn-ea"/>
                <a:ea typeface="+mn-ea"/>
                <a:cs typeface="Helvetica" panose="020B0604020202020204" pitchFamily="34" charset="0"/>
              </a:rPr>
              <a:t>個→</a:t>
            </a:r>
            <a:r>
              <a:rPr lang="en-US" altLang="ja-JP" sz="1800" kern="0" dirty="0">
                <a:solidFill>
                  <a:schemeClr val="bg1">
                    <a:lumMod val="95000"/>
                  </a:schemeClr>
                </a:solidFill>
                <a:effectLst/>
                <a:latin typeface="+mn-ea"/>
                <a:ea typeface="+mn-ea"/>
                <a:cs typeface="Helvetica" panose="020B0604020202020204" pitchFamily="34" charset="0"/>
              </a:rPr>
              <a:t>234</a:t>
            </a:r>
            <a:r>
              <a:rPr lang="ja-JP" altLang="en-US" sz="1800" kern="0" dirty="0">
                <a:solidFill>
                  <a:schemeClr val="bg1">
                    <a:lumMod val="95000"/>
                  </a:schemeClr>
                </a:solidFill>
                <a:latin typeface="+mn-ea"/>
                <a:ea typeface="+mn-ea"/>
                <a:cs typeface="Helvetica" panose="020B0604020202020204" pitchFamily="34" charset="0"/>
              </a:rPr>
              <a:t>店舗</a:t>
            </a:r>
            <a:r>
              <a:rPr lang="en-US" altLang="ja-JP" sz="1800" kern="0" dirty="0">
                <a:solidFill>
                  <a:schemeClr val="bg1">
                    <a:lumMod val="95000"/>
                  </a:schemeClr>
                </a:solidFill>
                <a:latin typeface="+mn-ea"/>
                <a:ea typeface="+mn-ea"/>
                <a:cs typeface="Helvetica" panose="020B0604020202020204" pitchFamily="34" charset="0"/>
              </a:rPr>
              <a:t>/</a:t>
            </a:r>
            <a:r>
              <a:rPr lang="ja-JP" altLang="en-US" sz="1800" kern="0" dirty="0">
                <a:solidFill>
                  <a:schemeClr val="bg1">
                    <a:lumMod val="95000"/>
                  </a:schemeClr>
                </a:solidFill>
                <a:latin typeface="+mn-ea"/>
                <a:ea typeface="+mn-ea"/>
                <a:cs typeface="Helvetica" panose="020B0604020202020204" pitchFamily="34" charset="0"/>
              </a:rPr>
              <a:t>月間　　　　　　　　　　　　　　　　　　　　　　　つまり、年間</a:t>
            </a:r>
            <a:r>
              <a:rPr lang="en-US" altLang="ja-JP" sz="1800" kern="0" dirty="0">
                <a:solidFill>
                  <a:schemeClr val="bg1">
                    <a:lumMod val="95000"/>
                  </a:schemeClr>
                </a:solidFill>
                <a:latin typeface="+mn-ea"/>
                <a:ea typeface="+mn-ea"/>
                <a:cs typeface="Helvetica" panose="020B0604020202020204" pitchFamily="34" charset="0"/>
              </a:rPr>
              <a:t>336</a:t>
            </a:r>
            <a:r>
              <a:rPr lang="ja-JP" altLang="en-US" sz="1800" kern="0" dirty="0">
                <a:solidFill>
                  <a:schemeClr val="bg1">
                    <a:lumMod val="95000"/>
                  </a:schemeClr>
                </a:solidFill>
                <a:latin typeface="+mn-ea"/>
                <a:ea typeface="+mn-ea"/>
                <a:cs typeface="Helvetica" panose="020B0604020202020204" pitchFamily="34" charset="0"/>
              </a:rPr>
              <a:t>トンの売上を得るためには月間で最低</a:t>
            </a:r>
            <a:r>
              <a:rPr lang="en-US" altLang="ja-JP" sz="1800" kern="0" dirty="0">
                <a:solidFill>
                  <a:schemeClr val="bg1">
                    <a:lumMod val="95000"/>
                  </a:schemeClr>
                </a:solidFill>
                <a:latin typeface="+mn-ea"/>
                <a:ea typeface="+mn-ea"/>
                <a:cs typeface="Helvetica" panose="020B0604020202020204" pitchFamily="34" charset="0"/>
              </a:rPr>
              <a:t>234</a:t>
            </a:r>
            <a:r>
              <a:rPr lang="ja-JP" altLang="en-US" sz="1800" kern="0" dirty="0">
                <a:solidFill>
                  <a:schemeClr val="bg1">
                    <a:lumMod val="95000"/>
                  </a:schemeClr>
                </a:solidFill>
                <a:latin typeface="+mn-ea"/>
                <a:ea typeface="+mn-ea"/>
                <a:cs typeface="Helvetica" panose="020B0604020202020204" pitchFamily="34" charset="0"/>
              </a:rPr>
              <a:t>店舗の取引先が必要になる。</a:t>
            </a:r>
            <a:endParaRPr lang="ja-JP" altLang="ja-JP" sz="1800" u="sng" kern="100" dirty="0">
              <a:solidFill>
                <a:schemeClr val="bg1">
                  <a:lumMod val="95000"/>
                </a:schemeClr>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83941" y="300023"/>
            <a:ext cx="10058400" cy="1093988"/>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数字で見るシェア率</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1987563654"/>
              </p:ext>
            </p:extLst>
          </p:nvPr>
        </p:nvGraphicFramePr>
        <p:xfrm>
          <a:off x="792480" y="1394011"/>
          <a:ext cx="10673542" cy="3352800"/>
        </p:xfrm>
        <a:graphic>
          <a:graphicData uri="http://schemas.openxmlformats.org/drawingml/2006/table">
            <a:tbl>
              <a:tblPr firstRow="1" bandRow="1">
                <a:tableStyleId>{21E4AEA4-8DFA-4A89-87EB-49C32662AFE0}</a:tableStyleId>
              </a:tblPr>
              <a:tblGrid>
                <a:gridCol w="2668386">
                  <a:extLst>
                    <a:ext uri="{9D8B030D-6E8A-4147-A177-3AD203B41FA5}">
                      <a16:colId xmlns:a16="http://schemas.microsoft.com/office/drawing/2014/main" val="3322926118"/>
                    </a:ext>
                  </a:extLst>
                </a:gridCol>
                <a:gridCol w="8005156">
                  <a:extLst>
                    <a:ext uri="{9D8B030D-6E8A-4147-A177-3AD203B41FA5}">
                      <a16:colId xmlns:a16="http://schemas.microsoft.com/office/drawing/2014/main" val="2845320167"/>
                    </a:ext>
                  </a:extLst>
                </a:gridCol>
              </a:tblGrid>
              <a:tr h="221565">
                <a:tc>
                  <a:txBody>
                    <a:bodyPr/>
                    <a:lstStyle/>
                    <a:p>
                      <a:pPr algn="ctr"/>
                      <a:r>
                        <a:rPr kumimoji="1" lang="ja-JP" altLang="en-US" sz="1600" dirty="0">
                          <a:latin typeface="+mn-ea"/>
                          <a:ea typeface="+mn-ea"/>
                        </a:rPr>
                        <a:t>シェア率（％）</a:t>
                      </a:r>
                    </a:p>
                  </a:txBody>
                  <a:tcPr/>
                </a:tc>
                <a:tc>
                  <a:txBody>
                    <a:bodyPr/>
                    <a:lstStyle/>
                    <a:p>
                      <a:pPr algn="ctr"/>
                      <a:r>
                        <a:rPr kumimoji="1" lang="ja-JP" altLang="en-US" sz="1600" dirty="0">
                          <a:latin typeface="+mn-ea"/>
                          <a:ea typeface="+mn-ea"/>
                        </a:rPr>
                        <a:t>シェア獲得時の状態説明</a:t>
                      </a:r>
                    </a:p>
                  </a:txBody>
                  <a:tcPr/>
                </a:tc>
                <a:extLst>
                  <a:ext uri="{0D108BD9-81ED-4DB2-BD59-A6C34878D82A}">
                    <a16:rowId xmlns:a16="http://schemas.microsoft.com/office/drawing/2014/main" val="1465003116"/>
                  </a:ext>
                </a:extLst>
              </a:tr>
              <a:tr h="221565">
                <a:tc>
                  <a:txBody>
                    <a:bodyPr/>
                    <a:lstStyle/>
                    <a:p>
                      <a:pPr algn="ctr"/>
                      <a:r>
                        <a:rPr kumimoji="1" lang="en-US" altLang="ja-JP" sz="1600" dirty="0">
                          <a:latin typeface="+mn-ea"/>
                          <a:ea typeface="+mn-ea"/>
                        </a:rPr>
                        <a:t>100</a:t>
                      </a:r>
                      <a:endParaRPr kumimoji="1" lang="ja-JP" altLang="en-US" sz="1600" dirty="0">
                        <a:latin typeface="+mn-ea"/>
                        <a:ea typeface="+mn-ea"/>
                      </a:endParaRPr>
                    </a:p>
                  </a:txBody>
                  <a:tcPr/>
                </a:tc>
                <a:tc>
                  <a:txBody>
                    <a:bodyPr/>
                    <a:lstStyle/>
                    <a:p>
                      <a:pPr algn="ctr"/>
                      <a:r>
                        <a:rPr kumimoji="1" lang="en-US" altLang="ja-JP" sz="1600" dirty="0">
                          <a:latin typeface="+mn-ea"/>
                          <a:ea typeface="+mn-ea"/>
                        </a:rPr>
                        <a:t>-</a:t>
                      </a:r>
                      <a:endParaRPr kumimoji="1" lang="ja-JP" altLang="en-US" sz="1600" dirty="0">
                        <a:latin typeface="+mn-ea"/>
                        <a:ea typeface="+mn-ea"/>
                      </a:endParaRPr>
                    </a:p>
                  </a:txBody>
                  <a:tcPr/>
                </a:tc>
                <a:extLst>
                  <a:ext uri="{0D108BD9-81ED-4DB2-BD59-A6C34878D82A}">
                    <a16:rowId xmlns:a16="http://schemas.microsoft.com/office/drawing/2014/main" val="3903340734"/>
                  </a:ext>
                </a:extLst>
              </a:tr>
              <a:tr h="221565">
                <a:tc>
                  <a:txBody>
                    <a:bodyPr/>
                    <a:lstStyle/>
                    <a:p>
                      <a:pPr algn="ctr"/>
                      <a:r>
                        <a:rPr kumimoji="1" lang="en-US" altLang="ja-JP" sz="1600" dirty="0">
                          <a:solidFill>
                            <a:srgbClr val="FF0000"/>
                          </a:solidFill>
                          <a:latin typeface="+mn-ea"/>
                          <a:ea typeface="+mn-ea"/>
                        </a:rPr>
                        <a:t>73.9</a:t>
                      </a:r>
                      <a:endParaRPr kumimoji="1" lang="ja-JP" altLang="en-US" sz="1600" dirty="0">
                        <a:solidFill>
                          <a:srgbClr val="FF0000"/>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kern="0" dirty="0">
                          <a:solidFill>
                            <a:srgbClr val="000000"/>
                          </a:solidFill>
                          <a:effectLst/>
                          <a:latin typeface="+mn-ea"/>
                          <a:ea typeface="+mn-ea"/>
                          <a:cs typeface="Helvetica" panose="020B0604020202020204" pitchFamily="34" charset="0"/>
                        </a:rPr>
                        <a:t>市場シェアの「独占状態」です。最高</a:t>
                      </a:r>
                      <a:r>
                        <a:rPr lang="ja-JP" altLang="ja-JP" sz="1600" kern="0" dirty="0">
                          <a:solidFill>
                            <a:srgbClr val="000000"/>
                          </a:solidFill>
                          <a:effectLst/>
                          <a:latin typeface="+mn-ea"/>
                          <a:ea typeface="+mn-ea"/>
                          <a:cs typeface="Helvetica" panose="020B0604020202020204" pitchFamily="34" charset="0"/>
                        </a:rPr>
                        <a:t>目標値</a:t>
                      </a:r>
                      <a:r>
                        <a:rPr lang="ja-JP" altLang="en-US" sz="1600" kern="0" dirty="0">
                          <a:solidFill>
                            <a:srgbClr val="000000"/>
                          </a:solidFill>
                          <a:effectLst/>
                          <a:latin typeface="+mn-ea"/>
                          <a:ea typeface="+mn-ea"/>
                          <a:cs typeface="Helvetica" panose="020B0604020202020204" pitchFamily="34" charset="0"/>
                        </a:rPr>
                        <a:t>。</a:t>
                      </a:r>
                      <a:endParaRPr kumimoji="1" lang="ja-JP" altLang="en-US" sz="1600" dirty="0">
                        <a:latin typeface="+mn-ea"/>
                        <a:ea typeface="+mn-ea"/>
                      </a:endParaRPr>
                    </a:p>
                  </a:txBody>
                  <a:tcPr/>
                </a:tc>
                <a:extLst>
                  <a:ext uri="{0D108BD9-81ED-4DB2-BD59-A6C34878D82A}">
                    <a16:rowId xmlns:a16="http://schemas.microsoft.com/office/drawing/2014/main" val="3380385594"/>
                  </a:ext>
                </a:extLst>
              </a:tr>
              <a:tr h="221565">
                <a:tc>
                  <a:txBody>
                    <a:bodyPr/>
                    <a:lstStyle/>
                    <a:p>
                      <a:pPr algn="ctr"/>
                      <a:r>
                        <a:rPr kumimoji="1" lang="en-US" altLang="ja-JP" sz="1600" dirty="0">
                          <a:solidFill>
                            <a:srgbClr val="FF0000"/>
                          </a:solidFill>
                          <a:latin typeface="+mn-ea"/>
                          <a:ea typeface="+mn-ea"/>
                        </a:rPr>
                        <a:t>41.7</a:t>
                      </a:r>
                    </a:p>
                  </a:txBody>
                  <a:tcPr/>
                </a:tc>
                <a:tc>
                  <a:txBody>
                    <a:bodyPr/>
                    <a:lstStyle/>
                    <a:p>
                      <a:pPr algn="ctr"/>
                      <a:r>
                        <a:rPr lang="ja-JP" altLang="en-US" sz="1600" kern="0" dirty="0">
                          <a:solidFill>
                            <a:srgbClr val="000000"/>
                          </a:solidFill>
                          <a:effectLst/>
                          <a:latin typeface="+mn-ea"/>
                          <a:ea typeface="+mn-ea"/>
                          <a:cs typeface="Helvetica" panose="020B0604020202020204" pitchFamily="34" charset="0"/>
                        </a:rPr>
                        <a:t>業界における</a:t>
                      </a:r>
                      <a:r>
                        <a:rPr lang="ja-JP" altLang="en-US" sz="1600" kern="0" dirty="0">
                          <a:solidFill>
                            <a:srgbClr val="000000"/>
                          </a:solidFill>
                          <a:latin typeface="+mn-ea"/>
                          <a:ea typeface="+mn-ea"/>
                          <a:cs typeface="Helvetica" panose="020B0604020202020204" pitchFamily="34" charset="0"/>
                        </a:rPr>
                        <a:t>強者であり安定的な地位にいると判断できる</a:t>
                      </a:r>
                      <a:r>
                        <a:rPr lang="ja-JP" altLang="ja-JP" sz="1600" kern="0" dirty="0">
                          <a:solidFill>
                            <a:srgbClr val="000000"/>
                          </a:solidFill>
                          <a:effectLst/>
                          <a:latin typeface="+mn-ea"/>
                          <a:ea typeface="+mn-ea"/>
                          <a:cs typeface="Helvetica" panose="020B0604020202020204" pitchFamily="34" charset="0"/>
                        </a:rPr>
                        <a:t>目標値</a:t>
                      </a:r>
                      <a:r>
                        <a:rPr lang="ja-JP" altLang="en-US" sz="1600" kern="0" dirty="0">
                          <a:solidFill>
                            <a:srgbClr val="000000"/>
                          </a:solidFill>
                          <a:latin typeface="+mn-ea"/>
                          <a:ea typeface="+mn-ea"/>
                          <a:cs typeface="Helvetica" panose="020B0604020202020204" pitchFamily="34" charset="0"/>
                        </a:rPr>
                        <a:t>であり「</a:t>
                      </a:r>
                      <a:r>
                        <a:rPr lang="ja-JP" altLang="ja-JP" sz="1600" kern="0" dirty="0">
                          <a:solidFill>
                            <a:srgbClr val="000000"/>
                          </a:solidFill>
                          <a:effectLst/>
                          <a:latin typeface="+mn-ea"/>
                          <a:ea typeface="+mn-ea"/>
                          <a:cs typeface="Helvetica" panose="020B0604020202020204" pitchFamily="34" charset="0"/>
                        </a:rPr>
                        <a:t>首位独走</a:t>
                      </a:r>
                      <a:r>
                        <a:rPr lang="ja-JP" altLang="en-US" sz="1600" kern="0" dirty="0">
                          <a:solidFill>
                            <a:srgbClr val="000000"/>
                          </a:solidFill>
                          <a:effectLst/>
                          <a:latin typeface="+mn-ea"/>
                          <a:ea typeface="+mn-ea"/>
                          <a:cs typeface="Helvetica" panose="020B0604020202020204" pitchFamily="34" charset="0"/>
                        </a:rPr>
                        <a:t>」</a:t>
                      </a:r>
                      <a:r>
                        <a:rPr lang="ja-JP" altLang="ja-JP" sz="1600" kern="0" dirty="0">
                          <a:solidFill>
                            <a:srgbClr val="000000"/>
                          </a:solidFill>
                          <a:effectLst/>
                          <a:latin typeface="+mn-ea"/>
                          <a:ea typeface="+mn-ea"/>
                          <a:cs typeface="Helvetica" panose="020B0604020202020204" pitchFamily="34" charset="0"/>
                        </a:rPr>
                        <a:t>の</a:t>
                      </a:r>
                      <a:r>
                        <a:rPr lang="ja-JP" altLang="en-US" sz="1600" kern="0" dirty="0">
                          <a:solidFill>
                            <a:srgbClr val="000000"/>
                          </a:solidFill>
                          <a:effectLst/>
                          <a:latin typeface="+mn-ea"/>
                          <a:ea typeface="+mn-ea"/>
                          <a:cs typeface="Helvetica" panose="020B0604020202020204" pitchFamily="34" charset="0"/>
                        </a:rPr>
                        <a:t>数値。</a:t>
                      </a:r>
                      <a:endParaRPr kumimoji="1" lang="ja-JP" altLang="en-US" sz="1600" dirty="0">
                        <a:latin typeface="+mn-ea"/>
                        <a:ea typeface="+mn-ea"/>
                      </a:endParaRPr>
                    </a:p>
                  </a:txBody>
                  <a:tcPr/>
                </a:tc>
                <a:extLst>
                  <a:ext uri="{0D108BD9-81ED-4DB2-BD59-A6C34878D82A}">
                    <a16:rowId xmlns:a16="http://schemas.microsoft.com/office/drawing/2014/main" val="4185530362"/>
                  </a:ext>
                </a:extLst>
              </a:tr>
              <a:tr h="221565">
                <a:tc>
                  <a:txBody>
                    <a:bodyPr/>
                    <a:lstStyle/>
                    <a:p>
                      <a:pPr algn="ctr"/>
                      <a:r>
                        <a:rPr kumimoji="1" lang="en-US" altLang="ja-JP" sz="1600" dirty="0">
                          <a:solidFill>
                            <a:srgbClr val="FF0000"/>
                          </a:solidFill>
                          <a:latin typeface="+mn-ea"/>
                          <a:ea typeface="+mn-ea"/>
                        </a:rPr>
                        <a:t>26.1</a:t>
                      </a:r>
                      <a:endParaRPr kumimoji="1" lang="ja-JP" altLang="en-US" sz="1600" dirty="0">
                        <a:solidFill>
                          <a:srgbClr val="FF0000"/>
                        </a:solidFill>
                        <a:latin typeface="+mn-ea"/>
                        <a:ea typeface="+mn-ea"/>
                      </a:endParaRPr>
                    </a:p>
                  </a:txBody>
                  <a:tcPr/>
                </a:tc>
                <a:tc>
                  <a:txBody>
                    <a:bodyPr/>
                    <a:lstStyle/>
                    <a:p>
                      <a:pPr algn="ctr"/>
                      <a:r>
                        <a:rPr lang="ja-JP" altLang="en-US" sz="1600" kern="0" dirty="0">
                          <a:solidFill>
                            <a:srgbClr val="000000"/>
                          </a:solidFill>
                          <a:effectLst/>
                          <a:latin typeface="+mn-ea"/>
                          <a:ea typeface="+mn-ea"/>
                          <a:cs typeface="Helvetica" panose="020B0604020202020204" pitchFamily="34" charset="0"/>
                        </a:rPr>
                        <a:t>事実上の業界</a:t>
                      </a:r>
                      <a:r>
                        <a:rPr lang="en-US" altLang="ja-JP" sz="1600" kern="0" dirty="0">
                          <a:solidFill>
                            <a:srgbClr val="000000"/>
                          </a:solidFill>
                          <a:effectLst/>
                          <a:latin typeface="+mn-ea"/>
                          <a:ea typeface="+mn-ea"/>
                          <a:cs typeface="Helvetica" panose="020B0604020202020204" pitchFamily="34" charset="0"/>
                        </a:rPr>
                        <a:t>1</a:t>
                      </a:r>
                      <a:r>
                        <a:rPr lang="ja-JP" altLang="ja-JP" sz="1600" kern="0" dirty="0">
                          <a:solidFill>
                            <a:srgbClr val="000000"/>
                          </a:solidFill>
                          <a:effectLst/>
                          <a:latin typeface="+mn-ea"/>
                          <a:ea typeface="+mn-ea"/>
                          <a:cs typeface="Helvetica" panose="020B0604020202020204" pitchFamily="34" charset="0"/>
                        </a:rPr>
                        <a:t>位すなわち</a:t>
                      </a:r>
                      <a:r>
                        <a:rPr lang="ja-JP" altLang="en-US" sz="1600" kern="0" dirty="0">
                          <a:solidFill>
                            <a:srgbClr val="000000"/>
                          </a:solidFill>
                          <a:effectLst/>
                          <a:latin typeface="+mn-ea"/>
                          <a:ea typeface="+mn-ea"/>
                          <a:cs typeface="Helvetica" panose="020B0604020202020204" pitchFamily="34" charset="0"/>
                        </a:rPr>
                        <a:t>「</a:t>
                      </a:r>
                      <a:r>
                        <a:rPr lang="ja-JP" altLang="ja-JP" sz="1600" kern="0" dirty="0">
                          <a:solidFill>
                            <a:srgbClr val="000000"/>
                          </a:solidFill>
                          <a:effectLst/>
                          <a:latin typeface="+mn-ea"/>
                          <a:ea typeface="+mn-ea"/>
                          <a:cs typeface="Helvetica" panose="020B0604020202020204" pitchFamily="34" charset="0"/>
                        </a:rPr>
                        <a:t>強者</a:t>
                      </a:r>
                      <a:r>
                        <a:rPr lang="ja-JP" altLang="en-US" sz="1600" kern="0" dirty="0">
                          <a:solidFill>
                            <a:srgbClr val="000000"/>
                          </a:solidFill>
                          <a:effectLst/>
                          <a:latin typeface="+mn-ea"/>
                          <a:ea typeface="+mn-ea"/>
                          <a:cs typeface="Helvetica" panose="020B0604020202020204" pitchFamily="34" charset="0"/>
                        </a:rPr>
                        <a:t>」</a:t>
                      </a:r>
                      <a:r>
                        <a:rPr lang="ja-JP" altLang="ja-JP" sz="1600" kern="0" dirty="0">
                          <a:solidFill>
                            <a:srgbClr val="000000"/>
                          </a:solidFill>
                          <a:effectLst/>
                          <a:latin typeface="+mn-ea"/>
                          <a:ea typeface="+mn-ea"/>
                          <a:cs typeface="Helvetica" panose="020B0604020202020204" pitchFamily="34" charset="0"/>
                        </a:rPr>
                        <a:t>になります。</a:t>
                      </a:r>
                      <a:r>
                        <a:rPr lang="ja-JP" altLang="en-US" sz="1600" kern="0" dirty="0">
                          <a:solidFill>
                            <a:srgbClr val="000000"/>
                          </a:solidFill>
                          <a:effectLst/>
                          <a:latin typeface="+mn-ea"/>
                          <a:ea typeface="+mn-ea"/>
                          <a:cs typeface="Helvetica" panose="020B0604020202020204" pitchFamily="34" charset="0"/>
                        </a:rPr>
                        <a:t>業界１位になるための</a:t>
                      </a:r>
                      <a:r>
                        <a:rPr lang="ja-JP" altLang="ja-JP" sz="1600" kern="0" dirty="0">
                          <a:solidFill>
                            <a:srgbClr val="000000"/>
                          </a:solidFill>
                          <a:effectLst/>
                          <a:latin typeface="+mn-ea"/>
                          <a:ea typeface="+mn-ea"/>
                          <a:cs typeface="Helvetica" panose="020B0604020202020204" pitchFamily="34" charset="0"/>
                        </a:rPr>
                        <a:t>最低</a:t>
                      </a:r>
                      <a:r>
                        <a:rPr lang="ja-JP" altLang="en-US" sz="1600" kern="0" dirty="0">
                          <a:solidFill>
                            <a:srgbClr val="000000"/>
                          </a:solidFill>
                          <a:latin typeface="+mn-ea"/>
                          <a:ea typeface="+mn-ea"/>
                          <a:cs typeface="Helvetica" panose="020B0604020202020204" pitchFamily="34" charset="0"/>
                        </a:rPr>
                        <a:t>目標値</a:t>
                      </a:r>
                      <a:r>
                        <a:rPr lang="ja-JP" altLang="ja-JP" sz="1600" kern="0" dirty="0">
                          <a:solidFill>
                            <a:srgbClr val="000000"/>
                          </a:solidFill>
                          <a:effectLst/>
                          <a:latin typeface="+mn-ea"/>
                          <a:ea typeface="+mn-ea"/>
                          <a:cs typeface="Helvetica" panose="020B0604020202020204" pitchFamily="34" charset="0"/>
                        </a:rPr>
                        <a:t>。</a:t>
                      </a:r>
                      <a:endParaRPr kumimoji="1" lang="ja-JP" altLang="en-US" sz="1600" dirty="0">
                        <a:latin typeface="+mn-ea"/>
                        <a:ea typeface="+mn-ea"/>
                      </a:endParaRPr>
                    </a:p>
                  </a:txBody>
                  <a:tcPr/>
                </a:tc>
                <a:extLst>
                  <a:ext uri="{0D108BD9-81ED-4DB2-BD59-A6C34878D82A}">
                    <a16:rowId xmlns:a16="http://schemas.microsoft.com/office/drawing/2014/main" val="4216378217"/>
                  </a:ext>
                </a:extLst>
              </a:tr>
              <a:tr h="221565">
                <a:tc>
                  <a:txBody>
                    <a:bodyPr/>
                    <a:lstStyle/>
                    <a:p>
                      <a:pPr algn="ctr"/>
                      <a:r>
                        <a:rPr kumimoji="1" lang="en-US" altLang="ja-JP" sz="1600" dirty="0">
                          <a:solidFill>
                            <a:srgbClr val="FF0000"/>
                          </a:solidFill>
                          <a:latin typeface="+mn-ea"/>
                          <a:ea typeface="+mn-ea"/>
                        </a:rPr>
                        <a:t>19.3</a:t>
                      </a:r>
                    </a:p>
                  </a:txBody>
                  <a:tcPr/>
                </a:tc>
                <a:tc>
                  <a:txBody>
                    <a:bodyPr/>
                    <a:lstStyle/>
                    <a:p>
                      <a:pPr algn="ctr"/>
                      <a:r>
                        <a:rPr lang="ja-JP" altLang="ja-JP" sz="1600" kern="0" dirty="0">
                          <a:solidFill>
                            <a:srgbClr val="000000"/>
                          </a:solidFill>
                          <a:effectLst/>
                          <a:latin typeface="+mn-ea"/>
                          <a:ea typeface="+mn-ea"/>
                          <a:cs typeface="Helvetica" panose="020B0604020202020204" pitchFamily="34" charset="0"/>
                        </a:rPr>
                        <a:t>多くの場合</a:t>
                      </a:r>
                      <a:r>
                        <a:rPr lang="ja-JP" altLang="en-US" sz="1600" kern="0" dirty="0">
                          <a:solidFill>
                            <a:srgbClr val="000000"/>
                          </a:solidFill>
                          <a:effectLst/>
                          <a:latin typeface="+mn-ea"/>
                          <a:ea typeface="+mn-ea"/>
                          <a:cs typeface="Helvetica" panose="020B0604020202020204" pitchFamily="34" charset="0"/>
                        </a:rPr>
                        <a:t>は「</a:t>
                      </a:r>
                      <a:r>
                        <a:rPr lang="ja-JP" altLang="ja-JP" sz="1600" kern="0" dirty="0">
                          <a:solidFill>
                            <a:srgbClr val="000000"/>
                          </a:solidFill>
                          <a:effectLst/>
                          <a:latin typeface="+mn-ea"/>
                          <a:ea typeface="+mn-ea"/>
                          <a:cs typeface="Helvetica" panose="020B0604020202020204" pitchFamily="34" charset="0"/>
                        </a:rPr>
                        <a:t>上位</a:t>
                      </a:r>
                      <a:r>
                        <a:rPr lang="en-US" altLang="ja-JP" sz="1600" kern="0" dirty="0">
                          <a:solidFill>
                            <a:srgbClr val="000000"/>
                          </a:solidFill>
                          <a:effectLst/>
                          <a:latin typeface="+mn-ea"/>
                          <a:ea typeface="+mn-ea"/>
                          <a:cs typeface="Helvetica" panose="020B0604020202020204" pitchFamily="34" charset="0"/>
                        </a:rPr>
                        <a:t>3</a:t>
                      </a:r>
                      <a:r>
                        <a:rPr lang="ja-JP" altLang="ja-JP" sz="1600" kern="0" dirty="0">
                          <a:solidFill>
                            <a:srgbClr val="000000"/>
                          </a:solidFill>
                          <a:effectLst/>
                          <a:latin typeface="+mn-ea"/>
                          <a:ea typeface="+mn-ea"/>
                          <a:cs typeface="Helvetica" panose="020B0604020202020204" pitchFamily="34" charset="0"/>
                        </a:rPr>
                        <a:t>位以内</a:t>
                      </a:r>
                      <a:r>
                        <a:rPr lang="ja-JP" altLang="en-US" sz="1600" kern="0" dirty="0">
                          <a:solidFill>
                            <a:srgbClr val="000000"/>
                          </a:solidFill>
                          <a:effectLst/>
                          <a:latin typeface="+mn-ea"/>
                          <a:ea typeface="+mn-ea"/>
                          <a:cs typeface="Helvetica" panose="020B0604020202020204" pitchFamily="34" charset="0"/>
                        </a:rPr>
                        <a:t>」</a:t>
                      </a:r>
                      <a:r>
                        <a:rPr lang="ja-JP" altLang="ja-JP" sz="1600" kern="0" dirty="0">
                          <a:solidFill>
                            <a:srgbClr val="000000"/>
                          </a:solidFill>
                          <a:effectLst/>
                          <a:latin typeface="+mn-ea"/>
                          <a:ea typeface="+mn-ea"/>
                          <a:cs typeface="Helvetica" panose="020B0604020202020204" pitchFamily="34" charset="0"/>
                        </a:rPr>
                        <a:t>に入れる</a:t>
                      </a:r>
                      <a:r>
                        <a:rPr lang="ja-JP" altLang="en-US" sz="1600" kern="0" dirty="0">
                          <a:solidFill>
                            <a:srgbClr val="000000"/>
                          </a:solidFill>
                          <a:effectLst/>
                          <a:latin typeface="+mn-ea"/>
                          <a:ea typeface="+mn-ea"/>
                          <a:cs typeface="Helvetica" panose="020B0604020202020204" pitchFamily="34" charset="0"/>
                        </a:rPr>
                        <a:t>数値です</a:t>
                      </a:r>
                      <a:r>
                        <a:rPr lang="ja-JP" altLang="ja-JP" sz="1600" kern="0" dirty="0">
                          <a:solidFill>
                            <a:srgbClr val="000000"/>
                          </a:solidFill>
                          <a:effectLst/>
                          <a:latin typeface="+mn-ea"/>
                          <a:ea typeface="+mn-ea"/>
                          <a:cs typeface="Helvetica" panose="020B0604020202020204" pitchFamily="34" charset="0"/>
                        </a:rPr>
                        <a:t>。</a:t>
                      </a:r>
                      <a:r>
                        <a:rPr lang="en-US" altLang="ja-JP" sz="1600" kern="0" dirty="0">
                          <a:solidFill>
                            <a:srgbClr val="000000"/>
                          </a:solidFill>
                          <a:effectLst/>
                          <a:latin typeface="+mn-ea"/>
                          <a:ea typeface="+mn-ea"/>
                          <a:cs typeface="Helvetica" panose="020B0604020202020204" pitchFamily="34" charset="0"/>
                        </a:rPr>
                        <a:t>20</a:t>
                      </a:r>
                      <a:r>
                        <a:rPr lang="ja-JP" altLang="ja-JP" sz="1600" kern="0" dirty="0">
                          <a:solidFill>
                            <a:srgbClr val="000000"/>
                          </a:solidFill>
                          <a:effectLst/>
                          <a:latin typeface="+mn-ea"/>
                          <a:ea typeface="+mn-ea"/>
                          <a:cs typeface="Helvetica" panose="020B0604020202020204" pitchFamily="34" charset="0"/>
                        </a:rPr>
                        <a:t>％は弱者が当面の目標とす</a:t>
                      </a:r>
                      <a:r>
                        <a:rPr lang="ja-JP" altLang="en-US" sz="1600" kern="0" dirty="0">
                          <a:solidFill>
                            <a:srgbClr val="000000"/>
                          </a:solidFill>
                          <a:latin typeface="+mn-ea"/>
                          <a:ea typeface="+mn-ea"/>
                          <a:cs typeface="Helvetica" panose="020B0604020202020204" pitchFamily="34" charset="0"/>
                        </a:rPr>
                        <a:t>る数値</a:t>
                      </a:r>
                      <a:r>
                        <a:rPr lang="ja-JP" altLang="ja-JP" sz="1600" kern="0" dirty="0">
                          <a:solidFill>
                            <a:srgbClr val="000000"/>
                          </a:solidFill>
                          <a:effectLst/>
                          <a:latin typeface="+mn-ea"/>
                          <a:ea typeface="+mn-ea"/>
                          <a:cs typeface="Helvetica" panose="020B0604020202020204" pitchFamily="34" charset="0"/>
                        </a:rPr>
                        <a:t>。</a:t>
                      </a:r>
                      <a:endParaRPr kumimoji="1" lang="ja-JP" altLang="en-US" sz="1600" dirty="0">
                        <a:latin typeface="+mn-ea"/>
                        <a:ea typeface="+mn-ea"/>
                      </a:endParaRPr>
                    </a:p>
                  </a:txBody>
                  <a:tcPr/>
                </a:tc>
                <a:extLst>
                  <a:ext uri="{0D108BD9-81ED-4DB2-BD59-A6C34878D82A}">
                    <a16:rowId xmlns:a16="http://schemas.microsoft.com/office/drawing/2014/main" val="2844399428"/>
                  </a:ext>
                </a:extLst>
              </a:tr>
              <a:tr h="221565">
                <a:tc>
                  <a:txBody>
                    <a:bodyPr/>
                    <a:lstStyle/>
                    <a:p>
                      <a:pPr algn="ctr"/>
                      <a:r>
                        <a:rPr kumimoji="1" lang="en-US" altLang="ja-JP" sz="1600" dirty="0">
                          <a:solidFill>
                            <a:srgbClr val="FF0000"/>
                          </a:solidFill>
                          <a:latin typeface="+mn-ea"/>
                          <a:ea typeface="+mn-ea"/>
                        </a:rPr>
                        <a:t>10.9</a:t>
                      </a:r>
                      <a:endParaRPr kumimoji="1" lang="ja-JP" altLang="en-US" sz="1600" dirty="0">
                        <a:solidFill>
                          <a:srgbClr val="FF0000"/>
                        </a:solidFill>
                        <a:latin typeface="+mn-ea"/>
                        <a:ea typeface="+mn-ea"/>
                      </a:endParaRPr>
                    </a:p>
                  </a:txBody>
                  <a:tcPr/>
                </a:tc>
                <a:tc>
                  <a:txBody>
                    <a:bodyPr/>
                    <a:lstStyle/>
                    <a:p>
                      <a:pPr algn="l">
                        <a:lnSpc>
                          <a:spcPts val="2000"/>
                        </a:lnSpc>
                      </a:pPr>
                      <a:r>
                        <a:rPr lang="ja-JP" altLang="ja-JP" sz="1600" kern="0" dirty="0">
                          <a:solidFill>
                            <a:srgbClr val="000000"/>
                          </a:solidFill>
                          <a:effectLst/>
                          <a:latin typeface="+mn-ea"/>
                          <a:ea typeface="+mn-ea"/>
                          <a:cs typeface="Helvetica" panose="020B0604020202020204" pitchFamily="34" charset="0"/>
                        </a:rPr>
                        <a:t>「有名・無名の分岐点」、「黒字・赤字の分岐点」。</a:t>
                      </a:r>
                      <a:r>
                        <a:rPr lang="ja-JP" altLang="en-US" sz="1600" kern="0" dirty="0">
                          <a:solidFill>
                            <a:srgbClr val="000000"/>
                          </a:solidFill>
                          <a:effectLst/>
                          <a:latin typeface="+mn-ea"/>
                          <a:ea typeface="+mn-ea"/>
                          <a:cs typeface="Helvetica" panose="020B0604020202020204" pitchFamily="34" charset="0"/>
                        </a:rPr>
                        <a:t>本格的な競争に突入するための最低ライン。</a:t>
                      </a:r>
                      <a:endParaRPr lang="ja-JP" altLang="ja-JP" sz="1600" kern="100" dirty="0">
                        <a:effectLst/>
                        <a:latin typeface="+mn-ea"/>
                        <a:ea typeface="+mn-ea"/>
                        <a:cs typeface="Times New Roman" panose="02020603050405020304" pitchFamily="18" charset="0"/>
                      </a:endParaRPr>
                    </a:p>
                  </a:txBody>
                  <a:tcPr/>
                </a:tc>
                <a:extLst>
                  <a:ext uri="{0D108BD9-81ED-4DB2-BD59-A6C34878D82A}">
                    <a16:rowId xmlns:a16="http://schemas.microsoft.com/office/drawing/2014/main" val="45563876"/>
                  </a:ext>
                </a:extLst>
              </a:tr>
              <a:tr h="221565">
                <a:tc>
                  <a:txBody>
                    <a:bodyPr/>
                    <a:lstStyle/>
                    <a:p>
                      <a:pPr algn="ctr"/>
                      <a:r>
                        <a:rPr kumimoji="1" lang="en-US" altLang="ja-JP" sz="1600" dirty="0">
                          <a:solidFill>
                            <a:srgbClr val="FF0000"/>
                          </a:solidFill>
                          <a:latin typeface="+mn-ea"/>
                          <a:ea typeface="+mn-ea"/>
                        </a:rPr>
                        <a:t>6.8</a:t>
                      </a:r>
                      <a:endParaRPr kumimoji="1" lang="ja-JP" altLang="en-US" sz="1600" dirty="0">
                        <a:solidFill>
                          <a:srgbClr val="FF0000"/>
                        </a:solidFill>
                        <a:latin typeface="+mn-ea"/>
                        <a:ea typeface="+mn-ea"/>
                      </a:endParaRPr>
                    </a:p>
                  </a:txBody>
                  <a:tcPr/>
                </a:tc>
                <a:tc>
                  <a:txBody>
                    <a:bodyPr/>
                    <a:lstStyle/>
                    <a:p>
                      <a:pPr algn="ctr"/>
                      <a:r>
                        <a:rPr lang="ja-JP" altLang="ja-JP" sz="1600" kern="0" dirty="0">
                          <a:solidFill>
                            <a:srgbClr val="000000"/>
                          </a:solidFill>
                          <a:effectLst/>
                          <a:latin typeface="+mn-ea"/>
                          <a:ea typeface="+mn-ea"/>
                          <a:cs typeface="Helvetica" panose="020B0604020202020204" pitchFamily="34" charset="0"/>
                        </a:rPr>
                        <a:t>市場に存在が認められ</a:t>
                      </a:r>
                      <a:r>
                        <a:rPr lang="ja-JP" altLang="en-US" sz="1600" kern="0" dirty="0">
                          <a:solidFill>
                            <a:srgbClr val="000000"/>
                          </a:solidFill>
                          <a:effectLst/>
                          <a:latin typeface="+mn-ea"/>
                          <a:ea typeface="+mn-ea"/>
                          <a:cs typeface="Helvetica" panose="020B0604020202020204" pitchFamily="34" charset="0"/>
                        </a:rPr>
                        <a:t>る数値。</a:t>
                      </a:r>
                      <a:endParaRPr kumimoji="1" lang="ja-JP" altLang="en-US" sz="1600" dirty="0">
                        <a:latin typeface="+mn-ea"/>
                        <a:ea typeface="+mn-ea"/>
                      </a:endParaRPr>
                    </a:p>
                  </a:txBody>
                  <a:tcPr/>
                </a:tc>
                <a:extLst>
                  <a:ext uri="{0D108BD9-81ED-4DB2-BD59-A6C34878D82A}">
                    <a16:rowId xmlns:a16="http://schemas.microsoft.com/office/drawing/2014/main" val="3762612297"/>
                  </a:ext>
                </a:extLst>
              </a:tr>
              <a:tr h="221565">
                <a:tc>
                  <a:txBody>
                    <a:bodyPr/>
                    <a:lstStyle/>
                    <a:p>
                      <a:pPr algn="ctr"/>
                      <a:r>
                        <a:rPr kumimoji="1" lang="en-US" altLang="ja-JP" sz="1600" b="0" dirty="0">
                          <a:solidFill>
                            <a:schemeClr val="tx1"/>
                          </a:solidFill>
                          <a:latin typeface="+mn-ea"/>
                          <a:ea typeface="+mn-ea"/>
                        </a:rPr>
                        <a:t>6.3</a:t>
                      </a:r>
                      <a:endParaRPr kumimoji="1" lang="ja-JP" altLang="en-US" sz="1600" b="0"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mn-ea"/>
                          <a:ea typeface="+mn-ea"/>
                        </a:rPr>
                        <a:t>株式会社風間商事の現在地。（</a:t>
                      </a:r>
                      <a:r>
                        <a:rPr kumimoji="1" lang="en-US" altLang="ja-JP" sz="1600" b="0" dirty="0">
                          <a:solidFill>
                            <a:schemeClr val="tx1"/>
                          </a:solidFill>
                          <a:latin typeface="+mn-ea"/>
                          <a:ea typeface="+mn-ea"/>
                        </a:rPr>
                        <a:t>2023</a:t>
                      </a:r>
                      <a:r>
                        <a:rPr kumimoji="1" lang="ja-JP" altLang="en-US" sz="1600" b="0" dirty="0">
                          <a:solidFill>
                            <a:schemeClr val="tx1"/>
                          </a:solidFill>
                          <a:latin typeface="+mn-ea"/>
                          <a:ea typeface="+mn-ea"/>
                        </a:rPr>
                        <a:t>年</a:t>
                      </a:r>
                      <a:r>
                        <a:rPr kumimoji="1" lang="en-US" altLang="ja-JP" sz="1600" b="0" dirty="0">
                          <a:solidFill>
                            <a:schemeClr val="tx1"/>
                          </a:solidFill>
                          <a:latin typeface="+mn-ea"/>
                          <a:ea typeface="+mn-ea"/>
                        </a:rPr>
                        <a:t>11</a:t>
                      </a:r>
                      <a:r>
                        <a:rPr kumimoji="1" lang="ja-JP" altLang="en-US" sz="1600" b="0" dirty="0">
                          <a:solidFill>
                            <a:schemeClr val="tx1"/>
                          </a:solidFill>
                          <a:latin typeface="+mn-ea"/>
                          <a:ea typeface="+mn-ea"/>
                        </a:rPr>
                        <a:t>月時点）</a:t>
                      </a:r>
                      <a:endParaRPr kumimoji="1" lang="en-US" altLang="ja-JP" sz="1600" b="0" dirty="0">
                        <a:solidFill>
                          <a:schemeClr val="tx1"/>
                        </a:solidFill>
                        <a:latin typeface="+mn-ea"/>
                        <a:ea typeface="+mn-ea"/>
                      </a:endParaRPr>
                    </a:p>
                  </a:txBody>
                  <a:tcPr/>
                </a:tc>
                <a:extLst>
                  <a:ext uri="{0D108BD9-81ED-4DB2-BD59-A6C34878D82A}">
                    <a16:rowId xmlns:a16="http://schemas.microsoft.com/office/drawing/2014/main" val="90261654"/>
                  </a:ext>
                </a:extLst>
              </a:tr>
              <a:tr h="221565">
                <a:tc>
                  <a:txBody>
                    <a:bodyPr/>
                    <a:lstStyle/>
                    <a:p>
                      <a:pPr algn="ctr"/>
                      <a:r>
                        <a:rPr kumimoji="1" lang="en-US" altLang="ja-JP" sz="1600" b="0" dirty="0">
                          <a:solidFill>
                            <a:srgbClr val="FF0000"/>
                          </a:solidFill>
                          <a:latin typeface="+mn-ea"/>
                          <a:ea typeface="+mn-ea"/>
                        </a:rPr>
                        <a:t>2.8</a:t>
                      </a:r>
                      <a:endParaRPr kumimoji="1" lang="ja-JP" altLang="en-US" sz="1600" b="0" dirty="0">
                        <a:solidFill>
                          <a:srgbClr val="FF0000"/>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kern="0" dirty="0">
                          <a:solidFill>
                            <a:srgbClr val="000000"/>
                          </a:solidFill>
                          <a:effectLst/>
                          <a:latin typeface="+mn-ea"/>
                          <a:ea typeface="+mn-ea"/>
                          <a:cs typeface="Helvetica" panose="020B0604020202020204" pitchFamily="34" charset="0"/>
                        </a:rPr>
                        <a:t>市場に</a:t>
                      </a:r>
                      <a:r>
                        <a:rPr lang="ja-JP" altLang="ja-JP" sz="1600" kern="0" dirty="0">
                          <a:solidFill>
                            <a:srgbClr val="000000"/>
                          </a:solidFill>
                          <a:effectLst/>
                          <a:latin typeface="+mn-ea"/>
                          <a:ea typeface="+mn-ea"/>
                          <a:cs typeface="Helvetica" panose="020B0604020202020204" pitchFamily="34" charset="0"/>
                        </a:rPr>
                        <a:t>参入できたか否かを判断する</a:t>
                      </a:r>
                      <a:r>
                        <a:rPr lang="ja-JP" altLang="en-US" sz="1600" kern="0" dirty="0">
                          <a:solidFill>
                            <a:srgbClr val="000000"/>
                          </a:solidFill>
                          <a:effectLst/>
                          <a:latin typeface="+mn-ea"/>
                          <a:ea typeface="+mn-ea"/>
                          <a:cs typeface="Helvetica" panose="020B0604020202020204" pitchFamily="34" charset="0"/>
                        </a:rPr>
                        <a:t>最低ライン。</a:t>
                      </a:r>
                      <a:endParaRPr kumimoji="1" lang="ja-JP" altLang="en-US" sz="1600" b="0" dirty="0">
                        <a:solidFill>
                          <a:schemeClr val="tx1"/>
                        </a:solidFill>
                        <a:latin typeface="+mn-ea"/>
                        <a:ea typeface="+mn-ea"/>
                      </a:endParaRPr>
                    </a:p>
                  </a:txBody>
                  <a:tcPr/>
                </a:tc>
                <a:extLst>
                  <a:ext uri="{0D108BD9-81ED-4DB2-BD59-A6C34878D82A}">
                    <a16:rowId xmlns:a16="http://schemas.microsoft.com/office/drawing/2014/main" val="2563701308"/>
                  </a:ext>
                </a:extLst>
              </a:tr>
            </a:tbl>
          </a:graphicData>
        </a:graphic>
      </p:graphicFrame>
      <p:sp>
        <p:nvSpPr>
          <p:cNvPr id="4" name="スライド番号プレースホルダー 3">
            <a:extLst>
              <a:ext uri="{FF2B5EF4-FFF2-40B4-BE49-F238E27FC236}">
                <a16:creationId xmlns:a16="http://schemas.microsoft.com/office/drawing/2014/main" id="{85787ECB-67D1-BB28-F50F-E140BF6FC653}"/>
              </a:ext>
            </a:extLst>
          </p:cNvPr>
          <p:cNvSpPr>
            <a:spLocks noGrp="1"/>
          </p:cNvSpPr>
          <p:nvPr>
            <p:ph type="sldNum" sz="quarter" idx="12"/>
          </p:nvPr>
        </p:nvSpPr>
        <p:spPr/>
        <p:txBody>
          <a:bodyPr/>
          <a:lstStyle/>
          <a:p>
            <a:pPr rtl="0"/>
            <a:fld id="{3A98EE3D-8CD1-4C3F-BD1C-C98C9596463C}" type="slidenum">
              <a:rPr lang="en-US" smtClean="0"/>
              <a:t>28</a:t>
            </a:fld>
            <a:endParaRPr lang="en-US" dirty="0"/>
          </a:p>
        </p:txBody>
      </p:sp>
    </p:spTree>
    <p:extLst>
      <p:ext uri="{BB962C8B-B14F-4D97-AF65-F5344CB8AC3E}">
        <p14:creationId xmlns:p14="http://schemas.microsoft.com/office/powerpoint/2010/main" val="349394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210128"/>
            <a:ext cx="10058400" cy="1390744"/>
          </a:xfrm>
        </p:spPr>
        <p:txBody>
          <a:bodyPr rtlCol="0">
            <a:noAutofit/>
          </a:bodyPr>
          <a:lstStyle/>
          <a:p>
            <a:pPr algn="l">
              <a:lnSpc>
                <a:spcPts val="2000"/>
              </a:lnSpc>
            </a:pPr>
            <a:r>
              <a:rPr lang="ja-JP" altLang="en-US" sz="1800" kern="0" dirty="0">
                <a:solidFill>
                  <a:schemeClr val="bg1"/>
                </a:solidFill>
                <a:effectLst/>
                <a:latin typeface="游明朝" panose="02020400000000000000" pitchFamily="18" charset="-128"/>
                <a:ea typeface="ＭＳ Ｐゴシック" panose="020B0600070205080204" pitchFamily="50" charset="-128"/>
                <a:cs typeface="Helvetica" panose="020B0604020202020204" pitchFamily="34" charset="0"/>
              </a:rPr>
              <a:t>株式会社風間商事</a:t>
            </a:r>
            <a:r>
              <a:rPr lang="ja-JP" altLang="ja-JP" sz="1800" kern="0" dirty="0">
                <a:solidFill>
                  <a:schemeClr val="bg1"/>
                </a:solidFill>
                <a:effectLst/>
                <a:latin typeface="+mn-ea"/>
                <a:ea typeface="+mn-ea"/>
                <a:cs typeface="Helvetica" panose="020B0604020202020204" pitchFamily="34" charset="0"/>
              </a:rPr>
              <a:t>の現在の取り扱いトン数</a:t>
            </a:r>
            <a:r>
              <a:rPr lang="ja-JP" altLang="en-US" sz="1800" kern="0" dirty="0">
                <a:solidFill>
                  <a:schemeClr val="bg1"/>
                </a:solidFill>
                <a:effectLst/>
                <a:latin typeface="+mn-ea"/>
                <a:ea typeface="+mn-ea"/>
                <a:cs typeface="Helvetica" panose="020B0604020202020204" pitchFamily="34" charset="0"/>
              </a:rPr>
              <a:t>から見た月間取引件数</a:t>
            </a:r>
            <a:endParaRPr lang="en-US" altLang="ja-JP" sz="1800" kern="0" dirty="0">
              <a:solidFill>
                <a:schemeClr val="bg1"/>
              </a:solidFill>
              <a:latin typeface="+mn-ea"/>
              <a:ea typeface="+mn-ea"/>
              <a:cs typeface="Helvetica" panose="020B0604020202020204" pitchFamily="34" charset="0"/>
            </a:endParaRPr>
          </a:p>
          <a:p>
            <a:pPr algn="l">
              <a:lnSpc>
                <a:spcPts val="2000"/>
              </a:lnSpc>
            </a:pPr>
            <a:r>
              <a:rPr lang="ja-JP" altLang="ja-JP" sz="1800" kern="0" dirty="0">
                <a:solidFill>
                  <a:schemeClr val="bg1"/>
                </a:solidFill>
                <a:effectLst/>
                <a:latin typeface="+mn-ea"/>
                <a:ea typeface="+mn-ea"/>
                <a:cs typeface="Helvetica" panose="020B0604020202020204" pitchFamily="34" charset="0"/>
              </a:rPr>
              <a:t>年間</a:t>
            </a:r>
            <a:r>
              <a:rPr lang="en-US" altLang="ja-JP" sz="1800" kern="0" dirty="0">
                <a:solidFill>
                  <a:schemeClr val="bg1"/>
                </a:solidFill>
                <a:effectLst/>
                <a:latin typeface="+mn-ea"/>
                <a:ea typeface="+mn-ea"/>
                <a:cs typeface="Helvetica" panose="020B0604020202020204" pitchFamily="34" charset="0"/>
              </a:rPr>
              <a:t>336</a:t>
            </a:r>
            <a:r>
              <a:rPr lang="ja-JP" altLang="ja-JP" sz="1800" kern="0" dirty="0">
                <a:solidFill>
                  <a:schemeClr val="bg1"/>
                </a:solidFill>
                <a:effectLst/>
                <a:latin typeface="+mn-ea"/>
                <a:ea typeface="+mn-ea"/>
                <a:cs typeface="Helvetica" panose="020B0604020202020204" pitchFamily="34" charset="0"/>
              </a:rPr>
              <a:t>トン</a:t>
            </a:r>
            <a:r>
              <a:rPr lang="ja-JP" altLang="en-US" sz="1800" kern="0" dirty="0">
                <a:solidFill>
                  <a:schemeClr val="bg1"/>
                </a:solidFill>
                <a:effectLst/>
                <a:latin typeface="+mn-ea"/>
                <a:ea typeface="+mn-ea"/>
                <a:cs typeface="Helvetica" panose="020B0604020202020204" pitchFamily="34" charset="0"/>
              </a:rPr>
              <a:t>→</a:t>
            </a:r>
            <a:r>
              <a:rPr lang="en-US" altLang="ja-JP" sz="1800" kern="0" dirty="0">
                <a:solidFill>
                  <a:schemeClr val="bg1"/>
                </a:solidFill>
                <a:effectLst/>
                <a:latin typeface="+mn-ea"/>
                <a:ea typeface="+mn-ea"/>
                <a:cs typeface="Helvetica" panose="020B0604020202020204" pitchFamily="34" charset="0"/>
              </a:rPr>
              <a:t>336,000</a:t>
            </a:r>
            <a:r>
              <a:rPr lang="ja-JP" altLang="en-US" sz="1800" kern="0" dirty="0">
                <a:solidFill>
                  <a:schemeClr val="bg1">
                    <a:lumMod val="95000"/>
                  </a:schemeClr>
                </a:solidFill>
                <a:effectLst/>
                <a:latin typeface="+mn-ea"/>
                <a:ea typeface="+mn-ea"/>
                <a:cs typeface="Helvetica" panose="020B0604020202020204" pitchFamily="34" charset="0"/>
              </a:rPr>
              <a:t>㎏</a:t>
            </a:r>
            <a:r>
              <a:rPr lang="en-US" altLang="ja-JP" sz="1800" kern="0" dirty="0">
                <a:solidFill>
                  <a:schemeClr val="bg1">
                    <a:lumMod val="95000"/>
                  </a:schemeClr>
                </a:solidFill>
                <a:effectLst/>
                <a:latin typeface="+mn-ea"/>
                <a:ea typeface="+mn-ea"/>
                <a:cs typeface="Helvetica" panose="020B0604020202020204" pitchFamily="34" charset="0"/>
              </a:rPr>
              <a:t>/</a:t>
            </a:r>
            <a:r>
              <a:rPr lang="ja-JP" altLang="en-US" sz="1800" kern="0" dirty="0">
                <a:solidFill>
                  <a:schemeClr val="bg1">
                    <a:lumMod val="95000"/>
                  </a:schemeClr>
                </a:solidFill>
                <a:effectLst/>
                <a:latin typeface="+mn-ea"/>
                <a:ea typeface="+mn-ea"/>
                <a:cs typeface="Helvetica" panose="020B0604020202020204" pitchFamily="34" charset="0"/>
              </a:rPr>
              <a:t>年間→</a:t>
            </a:r>
            <a:r>
              <a:rPr lang="en-US" altLang="ja-JP" sz="1800" kern="0" dirty="0">
                <a:solidFill>
                  <a:schemeClr val="bg1">
                    <a:lumMod val="95000"/>
                  </a:schemeClr>
                </a:solidFill>
                <a:effectLst/>
                <a:latin typeface="+mn-ea"/>
                <a:ea typeface="+mn-ea"/>
                <a:cs typeface="Helvetica" panose="020B0604020202020204" pitchFamily="34" charset="0"/>
              </a:rPr>
              <a:t>33,600</a:t>
            </a:r>
            <a:r>
              <a:rPr lang="ja-JP" altLang="en-US" sz="1800" kern="0" dirty="0">
                <a:solidFill>
                  <a:schemeClr val="bg1">
                    <a:lumMod val="95000"/>
                  </a:schemeClr>
                </a:solidFill>
                <a:effectLst/>
                <a:latin typeface="+mn-ea"/>
                <a:ea typeface="+mn-ea"/>
                <a:cs typeface="Helvetica" panose="020B0604020202020204" pitchFamily="34" charset="0"/>
              </a:rPr>
              <a:t>個</a:t>
            </a:r>
            <a:r>
              <a:rPr lang="en-US" altLang="ja-JP" sz="1800" kern="0" dirty="0">
                <a:solidFill>
                  <a:schemeClr val="bg1">
                    <a:lumMod val="95000"/>
                  </a:schemeClr>
                </a:solidFill>
                <a:effectLst/>
                <a:latin typeface="+mn-ea"/>
                <a:ea typeface="+mn-ea"/>
                <a:cs typeface="Helvetica" panose="020B0604020202020204" pitchFamily="34" charset="0"/>
              </a:rPr>
              <a:t>/</a:t>
            </a:r>
            <a:r>
              <a:rPr lang="ja-JP" altLang="en-US" sz="1800" kern="0" dirty="0">
                <a:solidFill>
                  <a:schemeClr val="bg1">
                    <a:lumMod val="95000"/>
                  </a:schemeClr>
                </a:solidFill>
                <a:effectLst/>
                <a:latin typeface="+mn-ea"/>
                <a:ea typeface="+mn-ea"/>
                <a:cs typeface="Helvetica" panose="020B0604020202020204" pitchFamily="34" charset="0"/>
              </a:rPr>
              <a:t>年間→</a:t>
            </a:r>
            <a:r>
              <a:rPr lang="en-US" altLang="ja-JP" sz="1800" kern="0" dirty="0">
                <a:solidFill>
                  <a:schemeClr val="bg1">
                    <a:lumMod val="95000"/>
                  </a:schemeClr>
                </a:solidFill>
                <a:effectLst/>
                <a:latin typeface="+mn-ea"/>
                <a:ea typeface="+mn-ea"/>
                <a:cs typeface="Helvetica" panose="020B0604020202020204" pitchFamily="34" charset="0"/>
              </a:rPr>
              <a:t>2,800</a:t>
            </a:r>
            <a:r>
              <a:rPr lang="ja-JP" altLang="en-US" sz="1800" kern="0" dirty="0">
                <a:solidFill>
                  <a:schemeClr val="bg1">
                    <a:lumMod val="95000"/>
                  </a:schemeClr>
                </a:solidFill>
                <a:effectLst/>
                <a:latin typeface="+mn-ea"/>
                <a:ea typeface="+mn-ea"/>
                <a:cs typeface="Helvetica" panose="020B0604020202020204" pitchFamily="34" charset="0"/>
              </a:rPr>
              <a:t>個</a:t>
            </a:r>
            <a:r>
              <a:rPr lang="en-US" altLang="ja-JP" sz="1800" kern="0" dirty="0">
                <a:solidFill>
                  <a:schemeClr val="bg1">
                    <a:lumMod val="95000"/>
                  </a:schemeClr>
                </a:solidFill>
                <a:effectLst/>
                <a:latin typeface="+mn-ea"/>
                <a:ea typeface="+mn-ea"/>
                <a:cs typeface="Helvetica" panose="020B0604020202020204" pitchFamily="34" charset="0"/>
              </a:rPr>
              <a:t>/</a:t>
            </a:r>
            <a:r>
              <a:rPr lang="ja-JP" altLang="en-US" sz="1800" kern="0" dirty="0">
                <a:solidFill>
                  <a:schemeClr val="bg1">
                    <a:lumMod val="95000"/>
                  </a:schemeClr>
                </a:solidFill>
                <a:latin typeface="+mn-ea"/>
                <a:ea typeface="+mn-ea"/>
                <a:cs typeface="Helvetica" panose="020B0604020202020204" pitchFamily="34" charset="0"/>
              </a:rPr>
              <a:t>月</a:t>
            </a:r>
            <a:r>
              <a:rPr lang="ja-JP" altLang="en-US" sz="1800" kern="0" dirty="0">
                <a:solidFill>
                  <a:schemeClr val="bg1">
                    <a:lumMod val="95000"/>
                  </a:schemeClr>
                </a:solidFill>
                <a:effectLst/>
                <a:latin typeface="+mn-ea"/>
                <a:ea typeface="+mn-ea"/>
                <a:cs typeface="Helvetica" panose="020B0604020202020204" pitchFamily="34" charset="0"/>
              </a:rPr>
              <a:t>間　　　　　　　　　　　　　　　　　　　</a:t>
            </a:r>
            <a:r>
              <a:rPr lang="en-US" altLang="ja-JP" sz="1800" kern="0" dirty="0">
                <a:solidFill>
                  <a:schemeClr val="bg1">
                    <a:lumMod val="95000"/>
                  </a:schemeClr>
                </a:solidFill>
                <a:effectLst/>
                <a:latin typeface="+mn-ea"/>
                <a:ea typeface="+mn-ea"/>
                <a:cs typeface="Helvetica" panose="020B0604020202020204" pitchFamily="34" charset="0"/>
              </a:rPr>
              <a:t>1</a:t>
            </a:r>
            <a:r>
              <a:rPr lang="ja-JP" altLang="en-US" sz="1800" kern="0" dirty="0">
                <a:solidFill>
                  <a:schemeClr val="bg1">
                    <a:lumMod val="95000"/>
                  </a:schemeClr>
                </a:solidFill>
                <a:effectLst/>
                <a:latin typeface="+mn-ea"/>
                <a:ea typeface="+mn-ea"/>
                <a:cs typeface="Helvetica" panose="020B0604020202020204" pitchFamily="34" charset="0"/>
              </a:rPr>
              <a:t>店舗あたり月間販売個数は約</a:t>
            </a:r>
            <a:r>
              <a:rPr lang="en-US" altLang="ja-JP" sz="1800" kern="0" dirty="0">
                <a:solidFill>
                  <a:schemeClr val="bg1">
                    <a:lumMod val="95000"/>
                  </a:schemeClr>
                </a:solidFill>
                <a:effectLst/>
                <a:latin typeface="+mn-ea"/>
                <a:ea typeface="+mn-ea"/>
                <a:cs typeface="Helvetica" panose="020B0604020202020204" pitchFamily="34" charset="0"/>
              </a:rPr>
              <a:t>12</a:t>
            </a:r>
            <a:r>
              <a:rPr lang="ja-JP" altLang="en-US" sz="1800" kern="0" dirty="0">
                <a:solidFill>
                  <a:schemeClr val="bg1">
                    <a:lumMod val="95000"/>
                  </a:schemeClr>
                </a:solidFill>
                <a:effectLst/>
                <a:latin typeface="+mn-ea"/>
                <a:ea typeface="+mn-ea"/>
                <a:cs typeface="Helvetica" panose="020B0604020202020204" pitchFamily="34" charset="0"/>
              </a:rPr>
              <a:t>個→</a:t>
            </a:r>
            <a:r>
              <a:rPr lang="en-US" altLang="ja-JP" sz="1800" kern="0" dirty="0">
                <a:solidFill>
                  <a:schemeClr val="bg1">
                    <a:lumMod val="95000"/>
                  </a:schemeClr>
                </a:solidFill>
                <a:effectLst/>
                <a:latin typeface="+mn-ea"/>
                <a:ea typeface="+mn-ea"/>
                <a:cs typeface="Helvetica" panose="020B0604020202020204" pitchFamily="34" charset="0"/>
              </a:rPr>
              <a:t>234</a:t>
            </a:r>
            <a:r>
              <a:rPr lang="ja-JP" altLang="en-US" sz="1800" kern="0" dirty="0">
                <a:solidFill>
                  <a:schemeClr val="bg1">
                    <a:lumMod val="95000"/>
                  </a:schemeClr>
                </a:solidFill>
                <a:latin typeface="+mn-ea"/>
                <a:ea typeface="+mn-ea"/>
                <a:cs typeface="Helvetica" panose="020B0604020202020204" pitchFamily="34" charset="0"/>
              </a:rPr>
              <a:t>店舗</a:t>
            </a:r>
            <a:r>
              <a:rPr lang="en-US" altLang="ja-JP" sz="1800" kern="0" dirty="0">
                <a:solidFill>
                  <a:schemeClr val="bg1">
                    <a:lumMod val="95000"/>
                  </a:schemeClr>
                </a:solidFill>
                <a:latin typeface="+mn-ea"/>
                <a:ea typeface="+mn-ea"/>
                <a:cs typeface="Helvetica" panose="020B0604020202020204" pitchFamily="34" charset="0"/>
              </a:rPr>
              <a:t>/</a:t>
            </a:r>
            <a:r>
              <a:rPr lang="ja-JP" altLang="en-US" sz="1800" kern="0" dirty="0">
                <a:solidFill>
                  <a:schemeClr val="bg1">
                    <a:lumMod val="95000"/>
                  </a:schemeClr>
                </a:solidFill>
                <a:latin typeface="+mn-ea"/>
                <a:ea typeface="+mn-ea"/>
                <a:cs typeface="Helvetica" panose="020B0604020202020204" pitchFamily="34" charset="0"/>
              </a:rPr>
              <a:t>月間　　　　　　　　　　　　　　　　　　　　　　　つまり、年間</a:t>
            </a:r>
            <a:r>
              <a:rPr lang="en-US" altLang="ja-JP" sz="1800" kern="0" dirty="0">
                <a:solidFill>
                  <a:schemeClr val="bg1">
                    <a:lumMod val="95000"/>
                  </a:schemeClr>
                </a:solidFill>
                <a:latin typeface="+mn-ea"/>
                <a:ea typeface="+mn-ea"/>
                <a:cs typeface="Helvetica" panose="020B0604020202020204" pitchFamily="34" charset="0"/>
              </a:rPr>
              <a:t>336</a:t>
            </a:r>
            <a:r>
              <a:rPr lang="ja-JP" altLang="en-US" sz="1800" kern="0" dirty="0">
                <a:solidFill>
                  <a:schemeClr val="bg1">
                    <a:lumMod val="95000"/>
                  </a:schemeClr>
                </a:solidFill>
                <a:latin typeface="+mn-ea"/>
                <a:ea typeface="+mn-ea"/>
                <a:cs typeface="Helvetica" panose="020B0604020202020204" pitchFamily="34" charset="0"/>
              </a:rPr>
              <a:t>トンの売上を得るためには月間で最低</a:t>
            </a:r>
            <a:r>
              <a:rPr lang="en-US" altLang="ja-JP" sz="1800" kern="0" dirty="0">
                <a:solidFill>
                  <a:schemeClr val="bg1">
                    <a:lumMod val="95000"/>
                  </a:schemeClr>
                </a:solidFill>
                <a:latin typeface="+mn-ea"/>
                <a:ea typeface="+mn-ea"/>
                <a:cs typeface="Helvetica" panose="020B0604020202020204" pitchFamily="34" charset="0"/>
              </a:rPr>
              <a:t>234</a:t>
            </a:r>
            <a:r>
              <a:rPr lang="ja-JP" altLang="en-US" sz="1800" kern="0" dirty="0">
                <a:solidFill>
                  <a:schemeClr val="bg1">
                    <a:lumMod val="95000"/>
                  </a:schemeClr>
                </a:solidFill>
                <a:latin typeface="+mn-ea"/>
                <a:ea typeface="+mn-ea"/>
                <a:cs typeface="Helvetica" panose="020B0604020202020204" pitchFamily="34" charset="0"/>
              </a:rPr>
              <a:t>店舗の取引先が必要になる。</a:t>
            </a:r>
            <a:endParaRPr lang="ja-JP" altLang="ja-JP" sz="1800" u="sng" kern="100" dirty="0">
              <a:solidFill>
                <a:schemeClr val="bg1">
                  <a:lumMod val="95000"/>
                </a:schemeClr>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83941" y="300023"/>
            <a:ext cx="10058400" cy="1093988"/>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数字で見るシェア率</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963930906"/>
              </p:ext>
            </p:extLst>
          </p:nvPr>
        </p:nvGraphicFramePr>
        <p:xfrm>
          <a:off x="3147201" y="1452841"/>
          <a:ext cx="5964099" cy="3352800"/>
        </p:xfrm>
        <a:graphic>
          <a:graphicData uri="http://schemas.openxmlformats.org/drawingml/2006/table">
            <a:tbl>
              <a:tblPr firstRow="1" bandRow="1">
                <a:tableStyleId>{21E4AEA4-8DFA-4A89-87EB-49C32662AFE0}</a:tableStyleId>
              </a:tblPr>
              <a:tblGrid>
                <a:gridCol w="1491141">
                  <a:extLst>
                    <a:ext uri="{9D8B030D-6E8A-4147-A177-3AD203B41FA5}">
                      <a16:colId xmlns:a16="http://schemas.microsoft.com/office/drawing/2014/main" val="3322926118"/>
                    </a:ext>
                  </a:extLst>
                </a:gridCol>
                <a:gridCol w="1491141">
                  <a:extLst>
                    <a:ext uri="{9D8B030D-6E8A-4147-A177-3AD203B41FA5}">
                      <a16:colId xmlns:a16="http://schemas.microsoft.com/office/drawing/2014/main" val="2033421705"/>
                    </a:ext>
                  </a:extLst>
                </a:gridCol>
                <a:gridCol w="1491141">
                  <a:extLst>
                    <a:ext uri="{9D8B030D-6E8A-4147-A177-3AD203B41FA5}">
                      <a16:colId xmlns:a16="http://schemas.microsoft.com/office/drawing/2014/main" val="3321961324"/>
                    </a:ext>
                  </a:extLst>
                </a:gridCol>
                <a:gridCol w="1490676">
                  <a:extLst>
                    <a:ext uri="{9D8B030D-6E8A-4147-A177-3AD203B41FA5}">
                      <a16:colId xmlns:a16="http://schemas.microsoft.com/office/drawing/2014/main" val="1867495619"/>
                    </a:ext>
                  </a:extLst>
                </a:gridCol>
              </a:tblGrid>
              <a:tr h="221565">
                <a:tc>
                  <a:txBody>
                    <a:bodyPr/>
                    <a:lstStyle/>
                    <a:p>
                      <a:pPr algn="ctr"/>
                      <a:r>
                        <a:rPr kumimoji="1" lang="ja-JP" altLang="en-US" sz="1600" dirty="0">
                          <a:latin typeface="+mn-ea"/>
                          <a:ea typeface="+mn-ea"/>
                        </a:rPr>
                        <a:t>シェア率（％）</a:t>
                      </a:r>
                    </a:p>
                  </a:txBody>
                  <a:tcPr/>
                </a:tc>
                <a:tc>
                  <a:txBody>
                    <a:bodyPr/>
                    <a:lstStyle/>
                    <a:p>
                      <a:pPr algn="ctr"/>
                      <a:r>
                        <a:rPr kumimoji="1" lang="ja-JP" altLang="en-US" sz="1600" dirty="0">
                          <a:latin typeface="+mn-ea"/>
                          <a:ea typeface="+mn-ea"/>
                        </a:rPr>
                        <a:t>個数</a:t>
                      </a:r>
                    </a:p>
                  </a:txBody>
                  <a:tcPr/>
                </a:tc>
                <a:tc>
                  <a:txBody>
                    <a:bodyPr/>
                    <a:lstStyle/>
                    <a:p>
                      <a:pPr algn="ctr"/>
                      <a:r>
                        <a:rPr kumimoji="1" lang="ja-JP" altLang="en-US" sz="1600" dirty="0">
                          <a:latin typeface="+mn-ea"/>
                          <a:ea typeface="+mn-ea"/>
                        </a:rPr>
                        <a:t>年間トン数（ｔ）</a:t>
                      </a:r>
                    </a:p>
                  </a:txBody>
                  <a:tcPr/>
                </a:tc>
                <a:tc>
                  <a:txBody>
                    <a:bodyPr/>
                    <a:lstStyle/>
                    <a:p>
                      <a:pPr algn="ctr"/>
                      <a:r>
                        <a:rPr kumimoji="1" lang="ja-JP" altLang="en-US" sz="1600" dirty="0">
                          <a:latin typeface="+mn-ea"/>
                          <a:ea typeface="+mn-ea"/>
                        </a:rPr>
                        <a:t>月間トン数（ｔ）</a:t>
                      </a:r>
                    </a:p>
                  </a:txBody>
                  <a:tcPr/>
                </a:tc>
                <a:extLst>
                  <a:ext uri="{0D108BD9-81ED-4DB2-BD59-A6C34878D82A}">
                    <a16:rowId xmlns:a16="http://schemas.microsoft.com/office/drawing/2014/main" val="1465003116"/>
                  </a:ext>
                </a:extLst>
              </a:tr>
              <a:tr h="221565">
                <a:tc>
                  <a:txBody>
                    <a:bodyPr/>
                    <a:lstStyle/>
                    <a:p>
                      <a:pPr algn="ctr"/>
                      <a:r>
                        <a:rPr kumimoji="1" lang="en-US" altLang="ja-JP" sz="1600" dirty="0">
                          <a:latin typeface="+mn-ea"/>
                          <a:ea typeface="+mn-ea"/>
                        </a:rPr>
                        <a:t>100</a:t>
                      </a:r>
                      <a:endParaRPr kumimoji="1" lang="ja-JP" altLang="en-US" sz="1600" dirty="0">
                        <a:latin typeface="+mn-ea"/>
                        <a:ea typeface="+mn-ea"/>
                      </a:endParaRPr>
                    </a:p>
                  </a:txBody>
                  <a:tcPr/>
                </a:tc>
                <a:tc>
                  <a:txBody>
                    <a:bodyPr/>
                    <a:lstStyle/>
                    <a:p>
                      <a:pPr algn="ctr"/>
                      <a:r>
                        <a:rPr kumimoji="1" lang="en-US" altLang="ja-JP" sz="1600" dirty="0">
                          <a:latin typeface="+mn-ea"/>
                          <a:ea typeface="+mn-ea"/>
                        </a:rPr>
                        <a:t>530,000</a:t>
                      </a:r>
                      <a:endParaRPr kumimoji="1" lang="ja-JP" altLang="en-US" sz="1600" dirty="0">
                        <a:latin typeface="+mn-ea"/>
                        <a:ea typeface="+mn-ea"/>
                      </a:endParaRPr>
                    </a:p>
                  </a:txBody>
                  <a:tcPr/>
                </a:tc>
                <a:tc>
                  <a:txBody>
                    <a:bodyPr/>
                    <a:lstStyle/>
                    <a:p>
                      <a:pPr algn="ctr"/>
                      <a:r>
                        <a:rPr kumimoji="1" lang="en-US" altLang="ja-JP" sz="1600" dirty="0">
                          <a:latin typeface="+mn-ea"/>
                          <a:ea typeface="+mn-ea"/>
                        </a:rPr>
                        <a:t>5,300</a:t>
                      </a:r>
                      <a:endParaRPr kumimoji="1" lang="ja-JP" altLang="en-US" sz="1600" dirty="0">
                        <a:latin typeface="+mn-ea"/>
                        <a:ea typeface="+mn-ea"/>
                      </a:endParaRPr>
                    </a:p>
                  </a:txBody>
                  <a:tcPr/>
                </a:tc>
                <a:tc>
                  <a:txBody>
                    <a:bodyPr/>
                    <a:lstStyle/>
                    <a:p>
                      <a:pPr algn="ctr"/>
                      <a:r>
                        <a:rPr kumimoji="1" lang="en-US" altLang="ja-JP" sz="1600" dirty="0">
                          <a:latin typeface="+mn-ea"/>
                          <a:ea typeface="+mn-ea"/>
                        </a:rPr>
                        <a:t>442</a:t>
                      </a:r>
                      <a:endParaRPr kumimoji="1" lang="ja-JP" altLang="en-US" sz="1600" dirty="0">
                        <a:latin typeface="+mn-ea"/>
                        <a:ea typeface="+mn-ea"/>
                      </a:endParaRPr>
                    </a:p>
                  </a:txBody>
                  <a:tcPr/>
                </a:tc>
                <a:extLst>
                  <a:ext uri="{0D108BD9-81ED-4DB2-BD59-A6C34878D82A}">
                    <a16:rowId xmlns:a16="http://schemas.microsoft.com/office/drawing/2014/main" val="3903340734"/>
                  </a:ext>
                </a:extLst>
              </a:tr>
              <a:tr h="221565">
                <a:tc>
                  <a:txBody>
                    <a:bodyPr/>
                    <a:lstStyle/>
                    <a:p>
                      <a:pPr algn="ctr"/>
                      <a:r>
                        <a:rPr kumimoji="1" lang="en-US" altLang="ja-JP" sz="1600" dirty="0">
                          <a:solidFill>
                            <a:srgbClr val="FF0000"/>
                          </a:solidFill>
                          <a:latin typeface="+mn-ea"/>
                          <a:ea typeface="+mn-ea"/>
                        </a:rPr>
                        <a:t>73.9</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391,800</a:t>
                      </a:r>
                      <a:endParaRPr kumimoji="1" lang="ja-JP" altLang="en-US" sz="1600" dirty="0">
                        <a:latin typeface="+mn-ea"/>
                        <a:ea typeface="+mn-ea"/>
                      </a:endParaRPr>
                    </a:p>
                  </a:txBody>
                  <a:tcPr/>
                </a:tc>
                <a:tc>
                  <a:txBody>
                    <a:bodyPr/>
                    <a:lstStyle/>
                    <a:p>
                      <a:pPr algn="ctr"/>
                      <a:r>
                        <a:rPr kumimoji="1" lang="en-US" altLang="ja-JP" sz="1600" dirty="0">
                          <a:latin typeface="+mn-ea"/>
                          <a:ea typeface="+mn-ea"/>
                        </a:rPr>
                        <a:t>3,918</a:t>
                      </a:r>
                      <a:endParaRPr kumimoji="1" lang="ja-JP" altLang="en-US" sz="1600" dirty="0">
                        <a:latin typeface="+mn-ea"/>
                        <a:ea typeface="+mn-ea"/>
                      </a:endParaRPr>
                    </a:p>
                  </a:txBody>
                  <a:tcPr/>
                </a:tc>
                <a:tc>
                  <a:txBody>
                    <a:bodyPr/>
                    <a:lstStyle/>
                    <a:p>
                      <a:pPr algn="ctr"/>
                      <a:r>
                        <a:rPr kumimoji="1" lang="en-US" altLang="ja-JP" sz="1600" dirty="0">
                          <a:latin typeface="+mn-ea"/>
                          <a:ea typeface="+mn-ea"/>
                        </a:rPr>
                        <a:t>326.5</a:t>
                      </a:r>
                      <a:endParaRPr kumimoji="1" lang="ja-JP" altLang="en-US" sz="1600" dirty="0">
                        <a:latin typeface="+mn-ea"/>
                        <a:ea typeface="+mn-ea"/>
                      </a:endParaRPr>
                    </a:p>
                  </a:txBody>
                  <a:tcPr/>
                </a:tc>
                <a:extLst>
                  <a:ext uri="{0D108BD9-81ED-4DB2-BD59-A6C34878D82A}">
                    <a16:rowId xmlns:a16="http://schemas.microsoft.com/office/drawing/2014/main" val="3380385594"/>
                  </a:ext>
                </a:extLst>
              </a:tr>
              <a:tr h="221565">
                <a:tc>
                  <a:txBody>
                    <a:bodyPr/>
                    <a:lstStyle/>
                    <a:p>
                      <a:pPr algn="ctr"/>
                      <a:r>
                        <a:rPr kumimoji="1" lang="en-US" altLang="ja-JP" sz="1600" dirty="0">
                          <a:solidFill>
                            <a:srgbClr val="FF0000"/>
                          </a:solidFill>
                          <a:latin typeface="+mn-ea"/>
                          <a:ea typeface="+mn-ea"/>
                        </a:rPr>
                        <a:t>41.7</a:t>
                      </a:r>
                    </a:p>
                  </a:txBody>
                  <a:tcPr/>
                </a:tc>
                <a:tc>
                  <a:txBody>
                    <a:bodyPr/>
                    <a:lstStyle/>
                    <a:p>
                      <a:pPr algn="ctr"/>
                      <a:r>
                        <a:rPr kumimoji="1" lang="en-US" altLang="ja-JP" sz="1600" dirty="0">
                          <a:latin typeface="+mn-ea"/>
                          <a:ea typeface="+mn-ea"/>
                        </a:rPr>
                        <a:t>220,800</a:t>
                      </a:r>
                      <a:endParaRPr kumimoji="1" lang="ja-JP" altLang="en-US" sz="1600" dirty="0">
                        <a:latin typeface="+mn-ea"/>
                        <a:ea typeface="+mn-ea"/>
                      </a:endParaRPr>
                    </a:p>
                  </a:txBody>
                  <a:tcPr/>
                </a:tc>
                <a:tc>
                  <a:txBody>
                    <a:bodyPr/>
                    <a:lstStyle/>
                    <a:p>
                      <a:pPr algn="ctr"/>
                      <a:r>
                        <a:rPr kumimoji="1" lang="en-US" altLang="ja-JP" sz="1600" dirty="0">
                          <a:latin typeface="+mn-ea"/>
                          <a:ea typeface="+mn-ea"/>
                        </a:rPr>
                        <a:t>2,208</a:t>
                      </a:r>
                      <a:endParaRPr kumimoji="1" lang="ja-JP" altLang="en-US" sz="1600" dirty="0">
                        <a:latin typeface="+mn-ea"/>
                        <a:ea typeface="+mn-ea"/>
                      </a:endParaRPr>
                    </a:p>
                  </a:txBody>
                  <a:tcPr/>
                </a:tc>
                <a:tc>
                  <a:txBody>
                    <a:bodyPr/>
                    <a:lstStyle/>
                    <a:p>
                      <a:pPr algn="ctr"/>
                      <a:r>
                        <a:rPr kumimoji="1" lang="en-US" altLang="ja-JP" sz="1600" dirty="0">
                          <a:latin typeface="+mn-ea"/>
                          <a:ea typeface="+mn-ea"/>
                        </a:rPr>
                        <a:t>184</a:t>
                      </a:r>
                      <a:endParaRPr kumimoji="1" lang="ja-JP" altLang="en-US" sz="1600" dirty="0">
                        <a:latin typeface="+mn-ea"/>
                        <a:ea typeface="+mn-ea"/>
                      </a:endParaRPr>
                    </a:p>
                  </a:txBody>
                  <a:tcPr/>
                </a:tc>
                <a:extLst>
                  <a:ext uri="{0D108BD9-81ED-4DB2-BD59-A6C34878D82A}">
                    <a16:rowId xmlns:a16="http://schemas.microsoft.com/office/drawing/2014/main" val="4185530362"/>
                  </a:ext>
                </a:extLst>
              </a:tr>
              <a:tr h="221565">
                <a:tc>
                  <a:txBody>
                    <a:bodyPr/>
                    <a:lstStyle/>
                    <a:p>
                      <a:pPr algn="ctr"/>
                      <a:r>
                        <a:rPr kumimoji="1" lang="en-US" altLang="ja-JP" sz="1600" dirty="0">
                          <a:solidFill>
                            <a:srgbClr val="FF0000"/>
                          </a:solidFill>
                          <a:latin typeface="+mn-ea"/>
                          <a:ea typeface="+mn-ea"/>
                        </a:rPr>
                        <a:t>26.1</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138,600</a:t>
                      </a:r>
                      <a:endParaRPr kumimoji="1" lang="ja-JP" altLang="en-US" sz="1600" dirty="0">
                        <a:latin typeface="+mn-ea"/>
                        <a:ea typeface="+mn-ea"/>
                      </a:endParaRPr>
                    </a:p>
                  </a:txBody>
                  <a:tcPr/>
                </a:tc>
                <a:tc>
                  <a:txBody>
                    <a:bodyPr/>
                    <a:lstStyle/>
                    <a:p>
                      <a:pPr algn="ctr"/>
                      <a:r>
                        <a:rPr kumimoji="1" lang="en-US" altLang="ja-JP" sz="1600" dirty="0">
                          <a:latin typeface="+mn-ea"/>
                          <a:ea typeface="+mn-ea"/>
                        </a:rPr>
                        <a:t>1,386</a:t>
                      </a:r>
                      <a:endParaRPr kumimoji="1" lang="ja-JP" altLang="en-US" sz="1600" dirty="0">
                        <a:latin typeface="+mn-ea"/>
                        <a:ea typeface="+mn-ea"/>
                      </a:endParaRPr>
                    </a:p>
                  </a:txBody>
                  <a:tcPr/>
                </a:tc>
                <a:tc>
                  <a:txBody>
                    <a:bodyPr/>
                    <a:lstStyle/>
                    <a:p>
                      <a:pPr algn="ctr"/>
                      <a:r>
                        <a:rPr kumimoji="1" lang="en-US" altLang="ja-JP" sz="1600" dirty="0">
                          <a:latin typeface="+mn-ea"/>
                          <a:ea typeface="+mn-ea"/>
                        </a:rPr>
                        <a:t>115.5</a:t>
                      </a:r>
                      <a:endParaRPr kumimoji="1" lang="ja-JP" altLang="en-US" sz="1600" dirty="0">
                        <a:latin typeface="+mn-ea"/>
                        <a:ea typeface="+mn-ea"/>
                      </a:endParaRPr>
                    </a:p>
                  </a:txBody>
                  <a:tcPr/>
                </a:tc>
                <a:extLst>
                  <a:ext uri="{0D108BD9-81ED-4DB2-BD59-A6C34878D82A}">
                    <a16:rowId xmlns:a16="http://schemas.microsoft.com/office/drawing/2014/main" val="4216378217"/>
                  </a:ext>
                </a:extLst>
              </a:tr>
              <a:tr h="221565">
                <a:tc>
                  <a:txBody>
                    <a:bodyPr/>
                    <a:lstStyle/>
                    <a:p>
                      <a:pPr algn="ctr"/>
                      <a:r>
                        <a:rPr kumimoji="1" lang="en-US" altLang="ja-JP" sz="1600" dirty="0">
                          <a:solidFill>
                            <a:srgbClr val="FF0000"/>
                          </a:solidFill>
                          <a:latin typeface="+mn-ea"/>
                          <a:ea typeface="+mn-ea"/>
                        </a:rPr>
                        <a:t>19.3</a:t>
                      </a:r>
                    </a:p>
                  </a:txBody>
                  <a:tcPr/>
                </a:tc>
                <a:tc>
                  <a:txBody>
                    <a:bodyPr/>
                    <a:lstStyle/>
                    <a:p>
                      <a:pPr algn="ctr"/>
                      <a:r>
                        <a:rPr kumimoji="1" lang="en-US" altLang="ja-JP" sz="1600" dirty="0">
                          <a:latin typeface="+mn-ea"/>
                          <a:ea typeface="+mn-ea"/>
                        </a:rPr>
                        <a:t>102,600</a:t>
                      </a:r>
                      <a:endParaRPr kumimoji="1" lang="ja-JP" altLang="en-US" sz="1600" dirty="0">
                        <a:latin typeface="+mn-ea"/>
                        <a:ea typeface="+mn-ea"/>
                      </a:endParaRPr>
                    </a:p>
                  </a:txBody>
                  <a:tcPr/>
                </a:tc>
                <a:tc>
                  <a:txBody>
                    <a:bodyPr/>
                    <a:lstStyle/>
                    <a:p>
                      <a:pPr algn="ctr"/>
                      <a:r>
                        <a:rPr kumimoji="1" lang="en-US" altLang="ja-JP" sz="1600" dirty="0">
                          <a:latin typeface="+mn-ea"/>
                          <a:ea typeface="+mn-ea"/>
                        </a:rPr>
                        <a:t>1,026</a:t>
                      </a:r>
                      <a:endParaRPr kumimoji="1" lang="ja-JP" altLang="en-US" sz="1600" dirty="0">
                        <a:latin typeface="+mn-ea"/>
                        <a:ea typeface="+mn-ea"/>
                      </a:endParaRPr>
                    </a:p>
                  </a:txBody>
                  <a:tcPr/>
                </a:tc>
                <a:tc>
                  <a:txBody>
                    <a:bodyPr/>
                    <a:lstStyle/>
                    <a:p>
                      <a:pPr algn="ctr"/>
                      <a:r>
                        <a:rPr kumimoji="1" lang="en-US" altLang="ja-JP" sz="1600" dirty="0">
                          <a:latin typeface="+mn-ea"/>
                          <a:ea typeface="+mn-ea"/>
                        </a:rPr>
                        <a:t>85.5</a:t>
                      </a:r>
                      <a:endParaRPr kumimoji="1" lang="ja-JP" altLang="en-US" sz="1600" dirty="0">
                        <a:latin typeface="+mn-ea"/>
                        <a:ea typeface="+mn-ea"/>
                      </a:endParaRPr>
                    </a:p>
                  </a:txBody>
                  <a:tcPr/>
                </a:tc>
                <a:extLst>
                  <a:ext uri="{0D108BD9-81ED-4DB2-BD59-A6C34878D82A}">
                    <a16:rowId xmlns:a16="http://schemas.microsoft.com/office/drawing/2014/main" val="2844399428"/>
                  </a:ext>
                </a:extLst>
              </a:tr>
              <a:tr h="221565">
                <a:tc>
                  <a:txBody>
                    <a:bodyPr/>
                    <a:lstStyle/>
                    <a:p>
                      <a:pPr algn="ctr"/>
                      <a:r>
                        <a:rPr kumimoji="1" lang="en-US" altLang="ja-JP" sz="1600" dirty="0">
                          <a:solidFill>
                            <a:srgbClr val="FF0000"/>
                          </a:solidFill>
                          <a:latin typeface="+mn-ea"/>
                          <a:ea typeface="+mn-ea"/>
                        </a:rPr>
                        <a:t>10.9</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57,600</a:t>
                      </a:r>
                      <a:endParaRPr kumimoji="1" lang="ja-JP" altLang="en-US" sz="1600" dirty="0">
                        <a:latin typeface="+mn-ea"/>
                        <a:ea typeface="+mn-ea"/>
                      </a:endParaRPr>
                    </a:p>
                  </a:txBody>
                  <a:tcPr>
                    <a:solidFill>
                      <a:srgbClr val="FAF0E8"/>
                    </a:solidFill>
                  </a:tcPr>
                </a:tc>
                <a:tc>
                  <a:txBody>
                    <a:bodyPr/>
                    <a:lstStyle/>
                    <a:p>
                      <a:pPr algn="ctr"/>
                      <a:r>
                        <a:rPr kumimoji="1" lang="en-US" altLang="ja-JP" sz="1600" dirty="0">
                          <a:latin typeface="+mn-ea"/>
                          <a:ea typeface="+mn-ea"/>
                        </a:rPr>
                        <a:t>576</a:t>
                      </a:r>
                      <a:endParaRPr kumimoji="1" lang="ja-JP" altLang="en-US" sz="1600" dirty="0">
                        <a:latin typeface="+mn-ea"/>
                        <a:ea typeface="+mn-ea"/>
                      </a:endParaRPr>
                    </a:p>
                  </a:txBody>
                  <a:tcPr/>
                </a:tc>
                <a:tc>
                  <a:txBody>
                    <a:bodyPr/>
                    <a:lstStyle/>
                    <a:p>
                      <a:pPr algn="ctr"/>
                      <a:r>
                        <a:rPr kumimoji="1" lang="en-US" altLang="ja-JP" sz="1600" dirty="0">
                          <a:latin typeface="+mn-ea"/>
                          <a:ea typeface="+mn-ea"/>
                        </a:rPr>
                        <a:t>48</a:t>
                      </a:r>
                      <a:endParaRPr kumimoji="1" lang="ja-JP" altLang="en-US" sz="1600" dirty="0">
                        <a:latin typeface="+mn-ea"/>
                        <a:ea typeface="+mn-ea"/>
                      </a:endParaRPr>
                    </a:p>
                  </a:txBody>
                  <a:tcPr/>
                </a:tc>
                <a:extLst>
                  <a:ext uri="{0D108BD9-81ED-4DB2-BD59-A6C34878D82A}">
                    <a16:rowId xmlns:a16="http://schemas.microsoft.com/office/drawing/2014/main" val="45563876"/>
                  </a:ext>
                </a:extLst>
              </a:tr>
              <a:tr h="221565">
                <a:tc>
                  <a:txBody>
                    <a:bodyPr/>
                    <a:lstStyle/>
                    <a:p>
                      <a:pPr algn="ctr"/>
                      <a:r>
                        <a:rPr kumimoji="1" lang="en-US" altLang="ja-JP" sz="1600" dirty="0">
                          <a:solidFill>
                            <a:srgbClr val="FF0000"/>
                          </a:solidFill>
                          <a:latin typeface="+mn-ea"/>
                          <a:ea typeface="+mn-ea"/>
                        </a:rPr>
                        <a:t>6.8</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36,000</a:t>
                      </a:r>
                      <a:endParaRPr kumimoji="1" lang="ja-JP" altLang="en-US" sz="1600" dirty="0">
                        <a:latin typeface="+mn-ea"/>
                        <a:ea typeface="+mn-ea"/>
                      </a:endParaRPr>
                    </a:p>
                  </a:txBody>
                  <a:tcPr/>
                </a:tc>
                <a:tc>
                  <a:txBody>
                    <a:bodyPr/>
                    <a:lstStyle/>
                    <a:p>
                      <a:pPr algn="ctr"/>
                      <a:r>
                        <a:rPr kumimoji="1" lang="en-US" altLang="ja-JP" sz="1600" dirty="0">
                          <a:latin typeface="+mn-ea"/>
                          <a:ea typeface="+mn-ea"/>
                        </a:rPr>
                        <a:t>360</a:t>
                      </a:r>
                      <a:endParaRPr kumimoji="1" lang="ja-JP" altLang="en-US" sz="1600" dirty="0">
                        <a:latin typeface="+mn-ea"/>
                        <a:ea typeface="+mn-ea"/>
                      </a:endParaRPr>
                    </a:p>
                  </a:txBody>
                  <a:tcPr/>
                </a:tc>
                <a:tc>
                  <a:txBody>
                    <a:bodyPr/>
                    <a:lstStyle/>
                    <a:p>
                      <a:pPr algn="ctr"/>
                      <a:r>
                        <a:rPr kumimoji="1" lang="en-US" altLang="ja-JP" sz="1600" dirty="0">
                          <a:latin typeface="+mn-ea"/>
                          <a:ea typeface="+mn-ea"/>
                        </a:rPr>
                        <a:t>30</a:t>
                      </a:r>
                      <a:endParaRPr kumimoji="1" lang="ja-JP" altLang="en-US" sz="1600" dirty="0">
                        <a:latin typeface="+mn-ea"/>
                        <a:ea typeface="+mn-ea"/>
                      </a:endParaRPr>
                    </a:p>
                  </a:txBody>
                  <a:tcPr/>
                </a:tc>
                <a:extLst>
                  <a:ext uri="{0D108BD9-81ED-4DB2-BD59-A6C34878D82A}">
                    <a16:rowId xmlns:a16="http://schemas.microsoft.com/office/drawing/2014/main" val="3762612297"/>
                  </a:ext>
                </a:extLst>
              </a:tr>
              <a:tr h="221565">
                <a:tc>
                  <a:txBody>
                    <a:bodyPr/>
                    <a:lstStyle/>
                    <a:p>
                      <a:pPr algn="ctr"/>
                      <a:r>
                        <a:rPr kumimoji="1" lang="en-US" altLang="ja-JP" sz="1600" b="0" dirty="0">
                          <a:solidFill>
                            <a:schemeClr val="tx1"/>
                          </a:solidFill>
                          <a:latin typeface="+mn-ea"/>
                          <a:ea typeface="+mn-ea"/>
                        </a:rPr>
                        <a:t>6.3</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33,600</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336</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28</a:t>
                      </a:r>
                      <a:endParaRPr kumimoji="1" lang="ja-JP" altLang="en-US" sz="1600" b="0" dirty="0">
                        <a:solidFill>
                          <a:schemeClr val="tx1"/>
                        </a:solidFill>
                        <a:latin typeface="+mn-ea"/>
                        <a:ea typeface="+mn-ea"/>
                      </a:endParaRPr>
                    </a:p>
                  </a:txBody>
                  <a:tcPr/>
                </a:tc>
                <a:extLst>
                  <a:ext uri="{0D108BD9-81ED-4DB2-BD59-A6C34878D82A}">
                    <a16:rowId xmlns:a16="http://schemas.microsoft.com/office/drawing/2014/main" val="90261654"/>
                  </a:ext>
                </a:extLst>
              </a:tr>
              <a:tr h="221565">
                <a:tc>
                  <a:txBody>
                    <a:bodyPr/>
                    <a:lstStyle/>
                    <a:p>
                      <a:pPr algn="ctr"/>
                      <a:r>
                        <a:rPr kumimoji="1" lang="en-US" altLang="ja-JP" sz="1600" b="0" dirty="0">
                          <a:solidFill>
                            <a:srgbClr val="FF0000"/>
                          </a:solidFill>
                          <a:latin typeface="+mn-ea"/>
                          <a:ea typeface="+mn-ea"/>
                        </a:rPr>
                        <a:t>2.8</a:t>
                      </a:r>
                      <a:endParaRPr kumimoji="1" lang="ja-JP" altLang="en-US" sz="1600" b="0" dirty="0">
                        <a:solidFill>
                          <a:srgbClr val="FF0000"/>
                        </a:solidFill>
                        <a:latin typeface="+mn-ea"/>
                        <a:ea typeface="+mn-ea"/>
                      </a:endParaRPr>
                    </a:p>
                  </a:txBody>
                  <a:tcPr/>
                </a:tc>
                <a:tc>
                  <a:txBody>
                    <a:bodyPr/>
                    <a:lstStyle/>
                    <a:p>
                      <a:pPr algn="ctr"/>
                      <a:r>
                        <a:rPr kumimoji="1" lang="en-US" altLang="ja-JP" sz="1600" b="0" dirty="0">
                          <a:solidFill>
                            <a:schemeClr val="tx1"/>
                          </a:solidFill>
                          <a:latin typeface="+mn-ea"/>
                          <a:ea typeface="+mn-ea"/>
                        </a:rPr>
                        <a:t>15,000</a:t>
                      </a:r>
                    </a:p>
                  </a:txBody>
                  <a:tcPr/>
                </a:tc>
                <a:tc>
                  <a:txBody>
                    <a:bodyPr/>
                    <a:lstStyle/>
                    <a:p>
                      <a:pPr algn="ctr"/>
                      <a:r>
                        <a:rPr kumimoji="1" lang="en-US" altLang="ja-JP" sz="1600" b="0" dirty="0">
                          <a:solidFill>
                            <a:schemeClr val="tx1"/>
                          </a:solidFill>
                          <a:latin typeface="+mn-ea"/>
                          <a:ea typeface="+mn-ea"/>
                        </a:rPr>
                        <a:t>150</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12.5</a:t>
                      </a:r>
                      <a:endParaRPr kumimoji="1" lang="ja-JP" altLang="en-US" sz="1600" b="0" dirty="0">
                        <a:solidFill>
                          <a:schemeClr val="tx1"/>
                        </a:solidFill>
                        <a:latin typeface="+mn-ea"/>
                        <a:ea typeface="+mn-ea"/>
                      </a:endParaRPr>
                    </a:p>
                  </a:txBody>
                  <a:tcPr/>
                </a:tc>
                <a:extLst>
                  <a:ext uri="{0D108BD9-81ED-4DB2-BD59-A6C34878D82A}">
                    <a16:rowId xmlns:a16="http://schemas.microsoft.com/office/drawing/2014/main" val="2563701308"/>
                  </a:ext>
                </a:extLst>
              </a:tr>
            </a:tbl>
          </a:graphicData>
        </a:graphic>
      </p:graphicFrame>
      <p:sp>
        <p:nvSpPr>
          <p:cNvPr id="4" name="スライド番号プレースホルダー 3">
            <a:extLst>
              <a:ext uri="{FF2B5EF4-FFF2-40B4-BE49-F238E27FC236}">
                <a16:creationId xmlns:a16="http://schemas.microsoft.com/office/drawing/2014/main" id="{85787ECB-67D1-BB28-F50F-E140BF6FC653}"/>
              </a:ext>
            </a:extLst>
          </p:cNvPr>
          <p:cNvSpPr>
            <a:spLocks noGrp="1"/>
          </p:cNvSpPr>
          <p:nvPr>
            <p:ph type="sldNum" sz="quarter" idx="12"/>
          </p:nvPr>
        </p:nvSpPr>
        <p:spPr/>
        <p:txBody>
          <a:bodyPr/>
          <a:lstStyle/>
          <a:p>
            <a:pPr rtl="0"/>
            <a:fld id="{3A98EE3D-8CD1-4C3F-BD1C-C98C9596463C}" type="slidenum">
              <a:rPr lang="en-US" smtClean="0"/>
              <a:t>29</a:t>
            </a:fld>
            <a:endParaRPr lang="en-US" dirty="0"/>
          </a:p>
        </p:txBody>
      </p:sp>
    </p:spTree>
    <p:extLst>
      <p:ext uri="{BB962C8B-B14F-4D97-AF65-F5344CB8AC3E}">
        <p14:creationId xmlns:p14="http://schemas.microsoft.com/office/powerpoint/2010/main" val="1749171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063735" y="581340"/>
            <a:ext cx="10058400" cy="535105"/>
          </a:xfrm>
        </p:spPr>
        <p:txBody>
          <a:bodyPr rtlCol="0" anchor="ctr">
            <a:noAutofit/>
          </a:bodyPr>
          <a:lstStyle/>
          <a:p>
            <a:pPr algn="ctr"/>
            <a:r>
              <a:rPr lang="ja-JP" altLang="ja-JP" sz="2800" kern="0" dirty="0">
                <a:solidFill>
                  <a:srgbClr val="000000"/>
                </a:solidFill>
                <a:latin typeface="+mn-ea"/>
                <a:ea typeface="+mn-ea"/>
                <a:cs typeface="Helvetica" panose="020B0604020202020204" pitchFamily="34" charset="0"/>
              </a:rPr>
              <a:t>【</a:t>
            </a:r>
            <a:r>
              <a:rPr lang="ja-JP" altLang="en-US" sz="2800" kern="0" dirty="0">
                <a:solidFill>
                  <a:srgbClr val="000000"/>
                </a:solidFill>
                <a:latin typeface="+mn-ea"/>
                <a:ea typeface="+mn-ea"/>
                <a:cs typeface="Helvetica" panose="020B0604020202020204" pitchFamily="34" charset="0"/>
              </a:rPr>
              <a:t>経営計画書は企業に必要なのか？</a:t>
            </a:r>
            <a:r>
              <a:rPr lang="ja-JP" altLang="ja-JP" sz="2800" kern="0" dirty="0">
                <a:solidFill>
                  <a:srgbClr val="000000"/>
                </a:solidFill>
                <a:latin typeface="+mn-ea"/>
                <a:ea typeface="+mn-ea"/>
                <a:cs typeface="Helvetica" panose="020B0604020202020204" pitchFamily="34" charset="0"/>
              </a:rPr>
              <a:t>】</a:t>
            </a:r>
            <a:endParaRPr lang="ja" altLang="ja-JP" sz="4400" i="1" dirty="0">
              <a:solidFill>
                <a:srgbClr val="FFFFFF"/>
              </a:solidFill>
              <a:latin typeface="+mn-ea"/>
              <a:ea typeface="+mn-ea"/>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3</a:t>
            </a:fld>
            <a:endParaRPr lang="en-US" dirty="0"/>
          </a:p>
        </p:txBody>
      </p:sp>
      <p:sp>
        <p:nvSpPr>
          <p:cNvPr id="3" name="タイトル 1">
            <a:extLst>
              <a:ext uri="{FF2B5EF4-FFF2-40B4-BE49-F238E27FC236}">
                <a16:creationId xmlns:a16="http://schemas.microsoft.com/office/drawing/2014/main" id="{2BA55891-3A43-FBC9-74B6-0E47E5A104B8}"/>
              </a:ext>
            </a:extLst>
          </p:cNvPr>
          <p:cNvSpPr txBox="1">
            <a:spLocks/>
          </p:cNvSpPr>
          <p:nvPr/>
        </p:nvSpPr>
        <p:spPr>
          <a:xfrm>
            <a:off x="1063735" y="894930"/>
            <a:ext cx="10058400" cy="37777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endParaRPr lang="en-US" altLang="ja-JP" sz="1800" kern="0" dirty="0">
              <a:solidFill>
                <a:schemeClr val="tx1"/>
              </a:solidFill>
              <a:latin typeface="+mn-ea"/>
              <a:ea typeface="+mn-ea"/>
              <a:cs typeface="Helvetica" panose="020B0604020202020204" pitchFamily="34" charset="0"/>
            </a:endParaRPr>
          </a:p>
        </p:txBody>
      </p:sp>
      <p:sp>
        <p:nvSpPr>
          <p:cNvPr id="5" name="テキスト ボックス 4">
            <a:extLst>
              <a:ext uri="{FF2B5EF4-FFF2-40B4-BE49-F238E27FC236}">
                <a16:creationId xmlns:a16="http://schemas.microsoft.com/office/drawing/2014/main" id="{D502438A-5B41-311D-1144-B54967FB2D91}"/>
              </a:ext>
            </a:extLst>
          </p:cNvPr>
          <p:cNvSpPr txBox="1"/>
          <p:nvPr/>
        </p:nvSpPr>
        <p:spPr>
          <a:xfrm>
            <a:off x="2414362" y="1498154"/>
            <a:ext cx="7357145" cy="5221942"/>
          </a:xfrm>
          <a:prstGeom prst="rect">
            <a:avLst/>
          </a:prstGeom>
          <a:noFill/>
        </p:spPr>
        <p:txBody>
          <a:bodyPr wrap="square">
            <a:spAutoFit/>
          </a:bodyPr>
          <a:lstStyle/>
          <a:p>
            <a:pPr algn="l">
              <a:lnSpc>
                <a:spcPts val="2000"/>
              </a:lnSpc>
            </a:pPr>
            <a:r>
              <a:rPr lang="ja-JP" altLang="en-US" sz="1800" kern="0" dirty="0">
                <a:solidFill>
                  <a:srgbClr val="000000"/>
                </a:solidFill>
                <a:latin typeface="+mn-ea"/>
                <a:cs typeface="Helvetica" panose="020B0604020202020204" pitchFamily="34" charset="0"/>
              </a:rPr>
              <a:t>　</a:t>
            </a:r>
            <a:r>
              <a:rPr lang="ja-JP" altLang="ja-JP" sz="1800" kern="0" dirty="0">
                <a:solidFill>
                  <a:srgbClr val="000000"/>
                </a:solidFill>
                <a:effectLst/>
                <a:latin typeface="+mn-ea"/>
                <a:cs typeface="Helvetica" panose="020B0604020202020204" pitchFamily="34" charset="0"/>
              </a:rPr>
              <a:t>例えば、今まで見た事がない工作機械があったとします。その工作機械を目の前にして、操作方法やトラブル時の対処方法などが書かれた取扱説明書がなければ、その工作機械は何が作れて、その作れるものでいったい何ができるのか？将来どうなるのかが全く想像できません。その様な状態では工作機械に対して誰も興味が沸かず見向きも</a:t>
            </a:r>
            <a:r>
              <a:rPr lang="ja-JP" altLang="en-US" sz="1800" kern="0" dirty="0">
                <a:solidFill>
                  <a:srgbClr val="000000"/>
                </a:solidFill>
                <a:effectLst/>
                <a:latin typeface="+mn-ea"/>
                <a:cs typeface="Helvetica" panose="020B0604020202020204" pitchFamily="34" charset="0"/>
              </a:rPr>
              <a:t>し</a:t>
            </a:r>
            <a:r>
              <a:rPr lang="ja-JP" altLang="ja-JP" sz="1800" kern="0" dirty="0">
                <a:solidFill>
                  <a:srgbClr val="000000"/>
                </a:solidFill>
                <a:effectLst/>
                <a:latin typeface="+mn-ea"/>
                <a:cs typeface="Helvetica" panose="020B0604020202020204" pitchFamily="34" charset="0"/>
              </a:rPr>
              <a:t>ません。見向きもされない工作機械では、円滑に使いこなせるようになる人も、自分の時間と労力を投入して全力投球（協力）したいと考える人も現れないのです。</a:t>
            </a:r>
            <a:endParaRPr lang="ja-JP" altLang="ja-JP" sz="1800" kern="100" dirty="0">
              <a:effectLst/>
              <a:latin typeface="+mn-ea"/>
              <a:cs typeface="Times New Roman" panose="02020603050405020304" pitchFamily="18" charset="0"/>
            </a:endParaRPr>
          </a:p>
          <a:p>
            <a:pPr algn="l">
              <a:lnSpc>
                <a:spcPts val="2000"/>
              </a:lnSpc>
            </a:pPr>
            <a:r>
              <a:rPr lang="en-US" altLang="ja-JP" sz="1800" kern="0" dirty="0">
                <a:effectLst/>
                <a:latin typeface="+mn-ea"/>
                <a:cs typeface="ＭＳ Ｐゴシック" panose="020B0600070205080204" pitchFamily="50" charset="-128"/>
              </a:rPr>
              <a:t> </a:t>
            </a:r>
            <a:endParaRPr lang="ja-JP" altLang="ja-JP" sz="1800" kern="100" dirty="0">
              <a:effectLst/>
              <a:latin typeface="+mn-ea"/>
              <a:cs typeface="Times New Roman" panose="02020603050405020304" pitchFamily="18" charset="0"/>
            </a:endParaRPr>
          </a:p>
          <a:p>
            <a:pPr algn="l">
              <a:lnSpc>
                <a:spcPts val="2000"/>
              </a:lnSpc>
            </a:pPr>
            <a:r>
              <a:rPr lang="ja-JP" altLang="en-US" kern="0" dirty="0">
                <a:latin typeface="+mn-ea"/>
                <a:cs typeface="Helvetica" panose="020B0604020202020204" pitchFamily="34" charset="0"/>
              </a:rPr>
              <a:t>　</a:t>
            </a:r>
            <a:r>
              <a:rPr lang="ja-JP" altLang="ja-JP" sz="1800" kern="0" dirty="0">
                <a:effectLst/>
                <a:latin typeface="+mn-ea"/>
                <a:cs typeface="Helvetica" panose="020B0604020202020204" pitchFamily="34" charset="0"/>
              </a:rPr>
              <a:t>それは、会社経営においても同じことが言えます。経営計画書が無い漂流経営でどのようにして人、物、金を集め利益を出していくのでしょうか？</a:t>
            </a:r>
            <a:endParaRPr lang="ja-JP" altLang="ja-JP" sz="1800" kern="100" dirty="0">
              <a:effectLst/>
              <a:latin typeface="+mn-ea"/>
              <a:cs typeface="Times New Roman" panose="02020603050405020304" pitchFamily="18" charset="0"/>
            </a:endParaRPr>
          </a:p>
          <a:p>
            <a:pPr algn="l">
              <a:lnSpc>
                <a:spcPts val="2000"/>
              </a:lnSpc>
            </a:pPr>
            <a:r>
              <a:rPr lang="en-US" altLang="ja-JP" sz="1800" kern="0" dirty="0">
                <a:effectLst/>
                <a:latin typeface="+mn-ea"/>
                <a:cs typeface="Helvetica" panose="020B0604020202020204" pitchFamily="34" charset="0"/>
              </a:rPr>
              <a:t> </a:t>
            </a:r>
            <a:endParaRPr lang="ja-JP" altLang="ja-JP" sz="1800" kern="100" dirty="0">
              <a:effectLst/>
              <a:latin typeface="+mn-ea"/>
              <a:cs typeface="Times New Roman" panose="02020603050405020304" pitchFamily="18" charset="0"/>
            </a:endParaRPr>
          </a:p>
          <a:p>
            <a:pPr algn="l">
              <a:lnSpc>
                <a:spcPts val="2000"/>
              </a:lnSpc>
            </a:pPr>
            <a:r>
              <a:rPr lang="ja-JP" altLang="en-US" kern="0" dirty="0">
                <a:latin typeface="+mn-ea"/>
                <a:cs typeface="Helvetica" panose="020B0604020202020204" pitchFamily="34" charset="0"/>
              </a:rPr>
              <a:t>　</a:t>
            </a:r>
            <a:r>
              <a:rPr lang="ja-JP" altLang="ja-JP" sz="1800" kern="0" dirty="0">
                <a:effectLst/>
                <a:latin typeface="+mn-ea"/>
                <a:cs typeface="Helvetica" panose="020B0604020202020204" pitchFamily="34" charset="0"/>
              </a:rPr>
              <a:t>経営計画書が無い企業は、その企業を経営している社長自身が既に漂流した状態なので現状の把握</a:t>
            </a:r>
            <a:r>
              <a:rPr lang="ja-JP" altLang="en-US" sz="1800" kern="0" dirty="0">
                <a:effectLst/>
                <a:latin typeface="+mn-ea"/>
                <a:cs typeface="Helvetica" panose="020B0604020202020204" pitchFamily="34" charset="0"/>
              </a:rPr>
              <a:t>すら</a:t>
            </a:r>
            <a:r>
              <a:rPr lang="ja-JP" altLang="ja-JP" sz="1800" kern="0" dirty="0">
                <a:effectLst/>
                <a:latin typeface="+mn-ea"/>
                <a:cs typeface="Helvetica" panose="020B0604020202020204" pitchFamily="34" charset="0"/>
              </a:rPr>
              <a:t>できていません。</a:t>
            </a:r>
            <a:endParaRPr lang="ja-JP" altLang="ja-JP" sz="1800" kern="100" dirty="0">
              <a:effectLst/>
              <a:latin typeface="+mn-ea"/>
              <a:cs typeface="Times New Roman" panose="02020603050405020304" pitchFamily="18" charset="0"/>
            </a:endParaRPr>
          </a:p>
          <a:p>
            <a:pPr algn="l">
              <a:lnSpc>
                <a:spcPts val="2000"/>
              </a:lnSpc>
            </a:pPr>
            <a:r>
              <a:rPr lang="en-US" altLang="ja-JP" sz="1800" kern="0" dirty="0">
                <a:effectLst/>
                <a:latin typeface="+mn-ea"/>
                <a:cs typeface="ＭＳ Ｐゴシック" panose="020B0600070205080204" pitchFamily="50" charset="-128"/>
              </a:rPr>
              <a:t> </a:t>
            </a:r>
            <a:endParaRPr lang="ja-JP" altLang="ja-JP" sz="1800" kern="100" dirty="0">
              <a:effectLst/>
              <a:latin typeface="+mn-ea"/>
              <a:cs typeface="Times New Roman" panose="02020603050405020304" pitchFamily="18" charset="0"/>
            </a:endParaRPr>
          </a:p>
          <a:p>
            <a:pPr algn="l">
              <a:lnSpc>
                <a:spcPts val="2000"/>
              </a:lnSpc>
            </a:pPr>
            <a:r>
              <a:rPr lang="ja-JP" altLang="en-US" kern="0" dirty="0">
                <a:latin typeface="+mn-ea"/>
                <a:cs typeface="Helvetica" panose="020B0604020202020204" pitchFamily="34" charset="0"/>
              </a:rPr>
              <a:t>　</a:t>
            </a:r>
            <a:r>
              <a:rPr lang="ja-JP" altLang="ja-JP" sz="1800" kern="0" dirty="0">
                <a:solidFill>
                  <a:schemeClr val="bg1"/>
                </a:solidFill>
                <a:effectLst/>
                <a:latin typeface="+mn-ea"/>
                <a:cs typeface="Helvetica" panose="020B0604020202020204" pitchFamily="34" charset="0"/>
              </a:rPr>
              <a:t>現在、中小企業の</a:t>
            </a:r>
            <a:r>
              <a:rPr lang="en-US" altLang="ja-JP" sz="1800" kern="0" dirty="0">
                <a:solidFill>
                  <a:schemeClr val="bg1"/>
                </a:solidFill>
                <a:effectLst/>
                <a:latin typeface="+mn-ea"/>
                <a:cs typeface="Helvetica" panose="020B0604020202020204" pitchFamily="34" charset="0"/>
              </a:rPr>
              <a:t>7</a:t>
            </a:r>
            <a:r>
              <a:rPr lang="ja-JP" altLang="ja-JP" sz="1800" kern="0" dirty="0">
                <a:solidFill>
                  <a:schemeClr val="bg1"/>
                </a:solidFill>
                <a:effectLst/>
                <a:latin typeface="+mn-ea"/>
                <a:cs typeface="Helvetica" panose="020B0604020202020204" pitchFamily="34" charset="0"/>
              </a:rPr>
              <a:t>割が赤字経営だと言われています。経営計画書</a:t>
            </a:r>
            <a:r>
              <a:rPr lang="ja-JP" altLang="en-US" sz="1800" kern="0" dirty="0">
                <a:solidFill>
                  <a:schemeClr val="bg1"/>
                </a:solidFill>
                <a:effectLst/>
                <a:latin typeface="+mn-ea"/>
                <a:cs typeface="Helvetica" panose="020B0604020202020204" pitchFamily="34" charset="0"/>
              </a:rPr>
              <a:t>を作成していない</a:t>
            </a:r>
            <a:r>
              <a:rPr lang="ja-JP" altLang="ja-JP" sz="1800" kern="0" dirty="0">
                <a:solidFill>
                  <a:schemeClr val="bg1"/>
                </a:solidFill>
                <a:effectLst/>
                <a:latin typeface="+mn-ea"/>
                <a:cs typeface="Helvetica" panose="020B0604020202020204" pitchFamily="34" charset="0"/>
              </a:rPr>
              <a:t>企業も</a:t>
            </a:r>
            <a:r>
              <a:rPr lang="en-US" altLang="ja-JP" sz="1800" kern="0" dirty="0">
                <a:solidFill>
                  <a:schemeClr val="bg1"/>
                </a:solidFill>
                <a:effectLst/>
                <a:latin typeface="+mn-ea"/>
                <a:cs typeface="Helvetica" panose="020B0604020202020204" pitchFamily="34" charset="0"/>
              </a:rPr>
              <a:t>7</a:t>
            </a:r>
            <a:r>
              <a:rPr lang="ja-JP" altLang="ja-JP" sz="1800" kern="0" dirty="0">
                <a:solidFill>
                  <a:schemeClr val="bg1"/>
                </a:solidFill>
                <a:effectLst/>
                <a:latin typeface="+mn-ea"/>
                <a:cs typeface="Helvetica" panose="020B0604020202020204" pitchFamily="34" charset="0"/>
              </a:rPr>
              <a:t>割です。そこに</a:t>
            </a:r>
            <a:r>
              <a:rPr lang="ja-JP" altLang="en-US" sz="1800" kern="0" dirty="0">
                <a:solidFill>
                  <a:schemeClr val="bg1"/>
                </a:solidFill>
                <a:effectLst/>
                <a:latin typeface="+mn-ea"/>
                <a:cs typeface="Helvetica" panose="020B0604020202020204" pitchFamily="34" charset="0"/>
              </a:rPr>
              <a:t>は</a:t>
            </a:r>
            <a:r>
              <a:rPr lang="ja-JP" altLang="ja-JP" sz="1800" kern="0" dirty="0">
                <a:solidFill>
                  <a:schemeClr val="bg1"/>
                </a:solidFill>
                <a:effectLst/>
                <a:latin typeface="+mn-ea"/>
                <a:cs typeface="Helvetica" panose="020B0604020202020204" pitchFamily="34" charset="0"/>
              </a:rPr>
              <a:t>関連性</a:t>
            </a:r>
            <a:r>
              <a:rPr lang="ja-JP" altLang="en-US" kern="0" dirty="0">
                <a:solidFill>
                  <a:schemeClr val="bg1"/>
                </a:solidFill>
                <a:latin typeface="+mn-ea"/>
                <a:cs typeface="Helvetica" panose="020B0604020202020204" pitchFamily="34" charset="0"/>
              </a:rPr>
              <a:t>が</a:t>
            </a:r>
            <a:r>
              <a:rPr lang="ja-JP" altLang="ja-JP" sz="1800" kern="0" dirty="0">
                <a:solidFill>
                  <a:schemeClr val="bg1"/>
                </a:solidFill>
                <a:effectLst/>
                <a:latin typeface="+mn-ea"/>
                <a:cs typeface="Helvetica" panose="020B0604020202020204" pitchFamily="34" charset="0"/>
              </a:rPr>
              <a:t>無いのでしょうか？それ</a:t>
            </a:r>
            <a:r>
              <a:rPr lang="ja-JP" altLang="en-US" sz="1800" kern="0" dirty="0">
                <a:solidFill>
                  <a:schemeClr val="bg1"/>
                </a:solidFill>
                <a:effectLst/>
                <a:latin typeface="+mn-ea"/>
                <a:cs typeface="Helvetica" panose="020B0604020202020204" pitchFamily="34" charset="0"/>
              </a:rPr>
              <a:t>を知ったうえでも</a:t>
            </a:r>
            <a:r>
              <a:rPr lang="ja-JP" altLang="ja-JP" sz="1800" kern="0" dirty="0">
                <a:solidFill>
                  <a:schemeClr val="bg1"/>
                </a:solidFill>
                <a:effectLst/>
                <a:latin typeface="+mn-ea"/>
                <a:cs typeface="Helvetica" panose="020B0604020202020204" pitchFamily="34" charset="0"/>
              </a:rPr>
              <a:t>、経営計画書</a:t>
            </a:r>
            <a:r>
              <a:rPr lang="ja-JP" altLang="en-US" sz="1800" kern="0" dirty="0">
                <a:solidFill>
                  <a:schemeClr val="bg1"/>
                </a:solidFill>
                <a:effectLst/>
                <a:latin typeface="+mn-ea"/>
                <a:cs typeface="Helvetica" panose="020B0604020202020204" pitchFamily="34" charset="0"/>
              </a:rPr>
              <a:t>を作成する</a:t>
            </a:r>
            <a:r>
              <a:rPr lang="ja-JP" altLang="ja-JP" sz="1800" kern="0" dirty="0">
                <a:solidFill>
                  <a:schemeClr val="bg1"/>
                </a:solidFill>
                <a:effectLst/>
                <a:latin typeface="+mn-ea"/>
                <a:cs typeface="Helvetica" panose="020B0604020202020204" pitchFamily="34" charset="0"/>
              </a:rPr>
              <a:t>必要</a:t>
            </a:r>
            <a:r>
              <a:rPr lang="ja-JP" altLang="en-US" sz="1800" kern="0" dirty="0">
                <a:solidFill>
                  <a:schemeClr val="bg1"/>
                </a:solidFill>
                <a:effectLst/>
                <a:latin typeface="+mn-ea"/>
                <a:cs typeface="Helvetica" panose="020B0604020202020204" pitchFamily="34" charset="0"/>
              </a:rPr>
              <a:t>は</a:t>
            </a:r>
            <a:r>
              <a:rPr lang="ja-JP" altLang="ja-JP" sz="1800" kern="0" dirty="0">
                <a:solidFill>
                  <a:schemeClr val="bg1"/>
                </a:solidFill>
                <a:effectLst/>
                <a:latin typeface="+mn-ea"/>
                <a:cs typeface="Helvetica" panose="020B0604020202020204" pitchFamily="34" charset="0"/>
              </a:rPr>
              <a:t>無いと言えるのでしょうか？</a:t>
            </a:r>
            <a:endParaRPr lang="ja-JP" altLang="ja-JP" sz="1800" kern="100" dirty="0">
              <a:solidFill>
                <a:schemeClr val="bg1"/>
              </a:solidFill>
              <a:effectLst/>
              <a:latin typeface="+mn-ea"/>
              <a:cs typeface="Times New Roman" panose="02020603050405020304" pitchFamily="18" charset="0"/>
            </a:endParaRPr>
          </a:p>
          <a:p>
            <a:pPr algn="l">
              <a:lnSpc>
                <a:spcPts val="2000"/>
              </a:lnSpc>
            </a:pPr>
            <a:r>
              <a:rPr lang="en-US" altLang="ja-JP" sz="1800" kern="0" dirty="0">
                <a:solidFill>
                  <a:schemeClr val="bg1"/>
                </a:solidFill>
                <a:effectLst/>
                <a:latin typeface="+mn-ea"/>
                <a:cs typeface="ＭＳ Ｐゴシック" panose="020B0600070205080204" pitchFamily="50" charset="-128"/>
              </a:rPr>
              <a:t> </a:t>
            </a:r>
            <a:endParaRPr lang="ja-JP" altLang="ja-JP" sz="1800" kern="100" dirty="0">
              <a:solidFill>
                <a:schemeClr val="bg1"/>
              </a:solidFill>
              <a:effectLst/>
              <a:latin typeface="+mn-ea"/>
              <a:cs typeface="Times New Roman" panose="02020603050405020304" pitchFamily="18" charset="0"/>
            </a:endParaRPr>
          </a:p>
          <a:p>
            <a:pPr algn="just">
              <a:lnSpc>
                <a:spcPts val="2000"/>
              </a:lnSpc>
            </a:pPr>
            <a:r>
              <a:rPr lang="ja-JP" altLang="en-US" kern="0" dirty="0">
                <a:solidFill>
                  <a:schemeClr val="bg1"/>
                </a:solidFill>
                <a:latin typeface="+mn-ea"/>
                <a:cs typeface="Helvetica" panose="020B0604020202020204" pitchFamily="34" charset="0"/>
              </a:rPr>
              <a:t>　</a:t>
            </a:r>
            <a:r>
              <a:rPr lang="ja-JP" altLang="ja-JP" sz="1800" kern="0" dirty="0">
                <a:solidFill>
                  <a:schemeClr val="bg1"/>
                </a:solidFill>
                <a:effectLst/>
                <a:latin typeface="+mn-ea"/>
                <a:cs typeface="Helvetica" panose="020B0604020202020204" pitchFamily="34" charset="0"/>
              </a:rPr>
              <a:t>私達の会社では、経営計画書は「会社の取扱説明書」として絶対に必要であると考えています。</a:t>
            </a:r>
            <a:endParaRPr lang="ja-JP" altLang="ja-JP" sz="1800" kern="100" dirty="0">
              <a:solidFill>
                <a:schemeClr val="bg1"/>
              </a:solidFill>
              <a:effectLst/>
              <a:latin typeface="+mn-ea"/>
              <a:cs typeface="Times New Roman" panose="02020603050405020304" pitchFamily="18" charset="0"/>
            </a:endParaRPr>
          </a:p>
        </p:txBody>
      </p:sp>
      <p:pic>
        <p:nvPicPr>
          <p:cNvPr id="1026" name="Picture 2" descr="勉強が分からない女の子のイラスト">
            <a:extLst>
              <a:ext uri="{FF2B5EF4-FFF2-40B4-BE49-F238E27FC236}">
                <a16:creationId xmlns:a16="http://schemas.microsoft.com/office/drawing/2014/main" id="{0D093AFB-11DF-413F-8F9C-77EA05725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507" y="1498154"/>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説明が分からない人のイラスト（女性会社員）">
            <a:extLst>
              <a:ext uri="{FF2B5EF4-FFF2-40B4-BE49-F238E27FC236}">
                <a16:creationId xmlns:a16="http://schemas.microsoft.com/office/drawing/2014/main" id="{3A1A2A13-18DC-C424-CCBB-B2A3C5BB5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507" y="319984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7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2065838836"/>
              </p:ext>
            </p:extLst>
          </p:nvPr>
        </p:nvGraphicFramePr>
        <p:xfrm>
          <a:off x="1170860" y="1370283"/>
          <a:ext cx="9916781" cy="3438513"/>
        </p:xfrm>
        <a:graphic>
          <a:graphicData uri="http://schemas.openxmlformats.org/drawingml/2006/table">
            <a:tbl>
              <a:tblPr firstRow="1" bandRow="1">
                <a:tableStyleId>{21E4AEA4-8DFA-4A89-87EB-49C32662AFE0}</a:tableStyleId>
              </a:tblPr>
              <a:tblGrid>
                <a:gridCol w="1416746">
                  <a:extLst>
                    <a:ext uri="{9D8B030D-6E8A-4147-A177-3AD203B41FA5}">
                      <a16:colId xmlns:a16="http://schemas.microsoft.com/office/drawing/2014/main" val="3322926118"/>
                    </a:ext>
                  </a:extLst>
                </a:gridCol>
                <a:gridCol w="1416746">
                  <a:extLst>
                    <a:ext uri="{9D8B030D-6E8A-4147-A177-3AD203B41FA5}">
                      <a16:colId xmlns:a16="http://schemas.microsoft.com/office/drawing/2014/main" val="2033421705"/>
                    </a:ext>
                  </a:extLst>
                </a:gridCol>
                <a:gridCol w="1416746">
                  <a:extLst>
                    <a:ext uri="{9D8B030D-6E8A-4147-A177-3AD203B41FA5}">
                      <a16:colId xmlns:a16="http://schemas.microsoft.com/office/drawing/2014/main" val="3321961324"/>
                    </a:ext>
                  </a:extLst>
                </a:gridCol>
                <a:gridCol w="1416305">
                  <a:extLst>
                    <a:ext uri="{9D8B030D-6E8A-4147-A177-3AD203B41FA5}">
                      <a16:colId xmlns:a16="http://schemas.microsoft.com/office/drawing/2014/main" val="1867495619"/>
                    </a:ext>
                  </a:extLst>
                </a:gridCol>
                <a:gridCol w="1416746">
                  <a:extLst>
                    <a:ext uri="{9D8B030D-6E8A-4147-A177-3AD203B41FA5}">
                      <a16:colId xmlns:a16="http://schemas.microsoft.com/office/drawing/2014/main" val="2312329190"/>
                    </a:ext>
                  </a:extLst>
                </a:gridCol>
                <a:gridCol w="1416746">
                  <a:extLst>
                    <a:ext uri="{9D8B030D-6E8A-4147-A177-3AD203B41FA5}">
                      <a16:colId xmlns:a16="http://schemas.microsoft.com/office/drawing/2014/main" val="558612241"/>
                    </a:ext>
                  </a:extLst>
                </a:gridCol>
                <a:gridCol w="1416746">
                  <a:extLst>
                    <a:ext uri="{9D8B030D-6E8A-4147-A177-3AD203B41FA5}">
                      <a16:colId xmlns:a16="http://schemas.microsoft.com/office/drawing/2014/main" val="657361072"/>
                    </a:ext>
                  </a:extLst>
                </a:gridCol>
              </a:tblGrid>
              <a:tr h="420993">
                <a:tc>
                  <a:txBody>
                    <a:bodyPr/>
                    <a:lstStyle/>
                    <a:p>
                      <a:pPr algn="ctr"/>
                      <a:r>
                        <a:rPr kumimoji="1" lang="ja-JP" altLang="en-US" sz="1600" dirty="0">
                          <a:latin typeface="+mn-ea"/>
                          <a:ea typeface="+mn-ea"/>
                        </a:rPr>
                        <a:t>シェア率（％）</a:t>
                      </a:r>
                    </a:p>
                  </a:txBody>
                  <a:tcPr/>
                </a:tc>
                <a:tc>
                  <a:txBody>
                    <a:bodyPr/>
                    <a:lstStyle/>
                    <a:p>
                      <a:pPr algn="ctr"/>
                      <a:r>
                        <a:rPr kumimoji="1" lang="ja-JP" altLang="en-US" sz="1600" dirty="0">
                          <a:latin typeface="+mn-ea"/>
                          <a:ea typeface="+mn-ea"/>
                        </a:rPr>
                        <a:t>個数</a:t>
                      </a:r>
                    </a:p>
                  </a:txBody>
                  <a:tcPr/>
                </a:tc>
                <a:tc>
                  <a:txBody>
                    <a:bodyPr/>
                    <a:lstStyle/>
                    <a:p>
                      <a:pPr algn="ctr"/>
                      <a:r>
                        <a:rPr kumimoji="1" lang="ja-JP" altLang="en-US" sz="1600" dirty="0">
                          <a:latin typeface="+mn-ea"/>
                          <a:ea typeface="+mn-ea"/>
                        </a:rPr>
                        <a:t>年間トン数（ｔ）</a:t>
                      </a:r>
                    </a:p>
                  </a:txBody>
                  <a:tcPr/>
                </a:tc>
                <a:tc>
                  <a:txBody>
                    <a:bodyPr/>
                    <a:lstStyle/>
                    <a:p>
                      <a:pPr algn="ctr"/>
                      <a:r>
                        <a:rPr kumimoji="1" lang="ja-JP" altLang="en-US" sz="1600" dirty="0">
                          <a:latin typeface="+mn-ea"/>
                          <a:ea typeface="+mn-ea"/>
                        </a:rPr>
                        <a:t>月間トン数（ｔ）</a:t>
                      </a:r>
                    </a:p>
                  </a:txBody>
                  <a:tcPr/>
                </a:tc>
                <a:tc>
                  <a:txBody>
                    <a:bodyPr/>
                    <a:lstStyle/>
                    <a:p>
                      <a:pPr algn="ctr"/>
                      <a:r>
                        <a:rPr kumimoji="1" lang="ja-JP" altLang="en-US" sz="1600" dirty="0">
                          <a:latin typeface="+mn-ea"/>
                          <a:ea typeface="+mn-ea"/>
                        </a:rPr>
                        <a:t>最低営業人数</a:t>
                      </a:r>
                    </a:p>
                  </a:txBody>
                  <a:tcPr/>
                </a:tc>
                <a:tc>
                  <a:txBody>
                    <a:bodyPr/>
                    <a:lstStyle/>
                    <a:p>
                      <a:pPr algn="ctr"/>
                      <a:r>
                        <a:rPr kumimoji="1" lang="ja-JP" altLang="en-US" sz="1600" dirty="0">
                          <a:latin typeface="+mn-ea"/>
                          <a:ea typeface="+mn-ea"/>
                        </a:rPr>
                        <a:t>チーム数</a:t>
                      </a:r>
                    </a:p>
                  </a:txBody>
                  <a:tcPr/>
                </a:tc>
                <a:tc>
                  <a:txBody>
                    <a:bodyPr/>
                    <a:lstStyle/>
                    <a:p>
                      <a:pPr algn="ctr"/>
                      <a:r>
                        <a:rPr kumimoji="1" lang="ja-JP" altLang="en-US" sz="1600" dirty="0">
                          <a:latin typeface="+mn-ea"/>
                          <a:ea typeface="+mn-ea"/>
                        </a:rPr>
                        <a:t>支店数</a:t>
                      </a:r>
                    </a:p>
                  </a:txBody>
                  <a:tcPr/>
                </a:tc>
                <a:extLst>
                  <a:ext uri="{0D108BD9-81ED-4DB2-BD59-A6C34878D82A}">
                    <a16:rowId xmlns:a16="http://schemas.microsoft.com/office/drawing/2014/main" val="1465003116"/>
                  </a:ext>
                </a:extLst>
              </a:tr>
              <a:tr h="305401">
                <a:tc>
                  <a:txBody>
                    <a:bodyPr/>
                    <a:lstStyle/>
                    <a:p>
                      <a:pPr algn="ctr"/>
                      <a:r>
                        <a:rPr kumimoji="1" lang="en-US" altLang="ja-JP" sz="1600" dirty="0">
                          <a:latin typeface="+mn-ea"/>
                          <a:ea typeface="+mn-ea"/>
                        </a:rPr>
                        <a:t>100</a:t>
                      </a:r>
                      <a:endParaRPr kumimoji="1" lang="ja-JP" altLang="en-US" sz="1600" dirty="0">
                        <a:latin typeface="+mn-ea"/>
                        <a:ea typeface="+mn-ea"/>
                      </a:endParaRPr>
                    </a:p>
                  </a:txBody>
                  <a:tcPr/>
                </a:tc>
                <a:tc>
                  <a:txBody>
                    <a:bodyPr/>
                    <a:lstStyle/>
                    <a:p>
                      <a:pPr algn="ctr"/>
                      <a:r>
                        <a:rPr kumimoji="1" lang="en-US" altLang="ja-JP" sz="1600" dirty="0">
                          <a:latin typeface="+mn-ea"/>
                          <a:ea typeface="+mn-ea"/>
                        </a:rPr>
                        <a:t>530,000</a:t>
                      </a:r>
                      <a:endParaRPr kumimoji="1" lang="ja-JP" altLang="en-US" sz="1600" dirty="0">
                        <a:latin typeface="+mn-ea"/>
                        <a:ea typeface="+mn-ea"/>
                      </a:endParaRPr>
                    </a:p>
                  </a:txBody>
                  <a:tcPr/>
                </a:tc>
                <a:tc>
                  <a:txBody>
                    <a:bodyPr/>
                    <a:lstStyle/>
                    <a:p>
                      <a:pPr algn="ctr"/>
                      <a:r>
                        <a:rPr kumimoji="1" lang="en-US" altLang="ja-JP" sz="1600" dirty="0">
                          <a:latin typeface="+mn-ea"/>
                          <a:ea typeface="+mn-ea"/>
                        </a:rPr>
                        <a:t>5,300</a:t>
                      </a:r>
                      <a:endParaRPr kumimoji="1" lang="ja-JP" altLang="en-US" sz="1600" dirty="0">
                        <a:latin typeface="+mn-ea"/>
                        <a:ea typeface="+mn-ea"/>
                      </a:endParaRPr>
                    </a:p>
                  </a:txBody>
                  <a:tcPr/>
                </a:tc>
                <a:tc>
                  <a:txBody>
                    <a:bodyPr/>
                    <a:lstStyle/>
                    <a:p>
                      <a:pPr algn="ctr"/>
                      <a:r>
                        <a:rPr kumimoji="1" lang="en-US" altLang="ja-JP" sz="1600" dirty="0">
                          <a:latin typeface="+mn-ea"/>
                          <a:ea typeface="+mn-ea"/>
                        </a:rPr>
                        <a:t>-</a:t>
                      </a:r>
                      <a:endParaRPr kumimoji="1" lang="ja-JP" altLang="en-US" sz="1600" dirty="0">
                        <a:latin typeface="+mn-ea"/>
                        <a:ea typeface="+mn-ea"/>
                      </a:endParaRPr>
                    </a:p>
                  </a:txBody>
                  <a:tcPr/>
                </a:tc>
                <a:tc>
                  <a:txBody>
                    <a:bodyPr/>
                    <a:lstStyle/>
                    <a:p>
                      <a:pPr algn="ctr"/>
                      <a:r>
                        <a:rPr kumimoji="1" lang="en-US" altLang="ja-JP" sz="1600" dirty="0">
                          <a:latin typeface="+mn-ea"/>
                          <a:ea typeface="+mn-ea"/>
                        </a:rPr>
                        <a:t>-</a:t>
                      </a:r>
                      <a:endParaRPr kumimoji="1" lang="ja-JP" altLang="en-US" sz="1600" dirty="0">
                        <a:latin typeface="+mn-ea"/>
                        <a:ea typeface="+mn-ea"/>
                      </a:endParaRPr>
                    </a:p>
                  </a:txBody>
                  <a:tcPr/>
                </a:tc>
                <a:tc>
                  <a:txBody>
                    <a:bodyPr/>
                    <a:lstStyle/>
                    <a:p>
                      <a:pPr algn="ctr"/>
                      <a:r>
                        <a:rPr kumimoji="1" lang="en-US" altLang="ja-JP" sz="1600" dirty="0">
                          <a:latin typeface="+mn-ea"/>
                          <a:ea typeface="+mn-ea"/>
                        </a:rPr>
                        <a:t>-</a:t>
                      </a:r>
                      <a:endParaRPr kumimoji="1" lang="ja-JP" altLang="en-US" sz="1600" dirty="0">
                        <a:latin typeface="+mn-ea"/>
                        <a:ea typeface="+mn-ea"/>
                      </a:endParaRPr>
                    </a:p>
                  </a:txBody>
                  <a:tcPr/>
                </a:tc>
                <a:tc>
                  <a:txBody>
                    <a:bodyPr/>
                    <a:lstStyle/>
                    <a:p>
                      <a:pPr algn="ctr"/>
                      <a:r>
                        <a:rPr kumimoji="1" lang="en-US" altLang="ja-JP" sz="1600" dirty="0">
                          <a:latin typeface="+mn-ea"/>
                          <a:ea typeface="+mn-ea"/>
                        </a:rPr>
                        <a:t>-</a:t>
                      </a:r>
                      <a:endParaRPr kumimoji="1" lang="ja-JP" altLang="en-US" sz="1600" dirty="0">
                        <a:latin typeface="+mn-ea"/>
                        <a:ea typeface="+mn-ea"/>
                      </a:endParaRPr>
                    </a:p>
                  </a:txBody>
                  <a:tcPr/>
                </a:tc>
                <a:extLst>
                  <a:ext uri="{0D108BD9-81ED-4DB2-BD59-A6C34878D82A}">
                    <a16:rowId xmlns:a16="http://schemas.microsoft.com/office/drawing/2014/main" val="3903340734"/>
                  </a:ext>
                </a:extLst>
              </a:tr>
              <a:tr h="305401">
                <a:tc>
                  <a:txBody>
                    <a:bodyPr/>
                    <a:lstStyle/>
                    <a:p>
                      <a:pPr algn="ctr"/>
                      <a:r>
                        <a:rPr kumimoji="1" lang="en-US" altLang="ja-JP" sz="1600" dirty="0">
                          <a:solidFill>
                            <a:srgbClr val="FF0000"/>
                          </a:solidFill>
                          <a:latin typeface="+mn-ea"/>
                          <a:ea typeface="+mn-ea"/>
                        </a:rPr>
                        <a:t>73.9</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391,800</a:t>
                      </a:r>
                      <a:endParaRPr kumimoji="1" lang="ja-JP" altLang="en-US" sz="1600" dirty="0">
                        <a:latin typeface="+mn-ea"/>
                        <a:ea typeface="+mn-ea"/>
                      </a:endParaRPr>
                    </a:p>
                  </a:txBody>
                  <a:tcPr/>
                </a:tc>
                <a:tc>
                  <a:txBody>
                    <a:bodyPr/>
                    <a:lstStyle/>
                    <a:p>
                      <a:pPr algn="ctr"/>
                      <a:r>
                        <a:rPr kumimoji="1" lang="en-US" altLang="ja-JP" sz="1600" dirty="0">
                          <a:latin typeface="+mn-ea"/>
                          <a:ea typeface="+mn-ea"/>
                        </a:rPr>
                        <a:t>3,918</a:t>
                      </a:r>
                      <a:endParaRPr kumimoji="1" lang="ja-JP" altLang="en-US" sz="1600" dirty="0">
                        <a:latin typeface="+mn-ea"/>
                        <a:ea typeface="+mn-ea"/>
                      </a:endParaRPr>
                    </a:p>
                  </a:txBody>
                  <a:tcPr/>
                </a:tc>
                <a:tc>
                  <a:txBody>
                    <a:bodyPr/>
                    <a:lstStyle/>
                    <a:p>
                      <a:pPr algn="ctr"/>
                      <a:r>
                        <a:rPr kumimoji="1" lang="en-US" altLang="ja-JP" sz="1600" dirty="0">
                          <a:latin typeface="+mn-ea"/>
                          <a:ea typeface="+mn-ea"/>
                        </a:rPr>
                        <a:t>326.5</a:t>
                      </a:r>
                      <a:endParaRPr kumimoji="1" lang="ja-JP" altLang="en-US" sz="1600" dirty="0">
                        <a:latin typeface="+mn-ea"/>
                        <a:ea typeface="+mn-ea"/>
                      </a:endParaRPr>
                    </a:p>
                  </a:txBody>
                  <a:tcPr/>
                </a:tc>
                <a:tc>
                  <a:txBody>
                    <a:bodyPr/>
                    <a:lstStyle/>
                    <a:p>
                      <a:pPr algn="ctr"/>
                      <a:r>
                        <a:rPr kumimoji="1" lang="en-US" altLang="ja-JP" sz="1600" dirty="0">
                          <a:solidFill>
                            <a:schemeClr val="tx1"/>
                          </a:solidFill>
                          <a:latin typeface="+mn-ea"/>
                          <a:ea typeface="+mn-ea"/>
                        </a:rPr>
                        <a:t>24</a:t>
                      </a:r>
                      <a:endParaRPr kumimoji="1" lang="ja-JP" altLang="en-US" sz="1600" dirty="0">
                        <a:solidFill>
                          <a:schemeClr val="tx1"/>
                        </a:solidFill>
                        <a:latin typeface="+mn-ea"/>
                        <a:ea typeface="+mn-ea"/>
                      </a:endParaRPr>
                    </a:p>
                  </a:txBody>
                  <a:tcPr/>
                </a:tc>
                <a:tc>
                  <a:txBody>
                    <a:bodyPr/>
                    <a:lstStyle/>
                    <a:p>
                      <a:pPr algn="ctr"/>
                      <a:r>
                        <a:rPr kumimoji="1" lang="en-US" altLang="ja-JP" sz="1600" dirty="0">
                          <a:latin typeface="+mn-ea"/>
                          <a:ea typeface="+mn-ea"/>
                        </a:rPr>
                        <a:t>6</a:t>
                      </a:r>
                      <a:endParaRPr kumimoji="1" lang="ja-JP" altLang="en-US" sz="1600" dirty="0">
                        <a:latin typeface="+mn-ea"/>
                        <a:ea typeface="+mn-ea"/>
                      </a:endParaRPr>
                    </a:p>
                  </a:txBody>
                  <a:tcPr/>
                </a:tc>
                <a:tc>
                  <a:txBody>
                    <a:bodyPr/>
                    <a:lstStyle/>
                    <a:p>
                      <a:pPr algn="ctr"/>
                      <a:r>
                        <a:rPr kumimoji="1" lang="en-US" altLang="ja-JP" sz="1600" dirty="0">
                          <a:latin typeface="+mn-ea"/>
                          <a:ea typeface="+mn-ea"/>
                        </a:rPr>
                        <a:t>3</a:t>
                      </a:r>
                      <a:endParaRPr kumimoji="1" lang="ja-JP" altLang="en-US" sz="1600" dirty="0">
                        <a:latin typeface="+mn-ea"/>
                        <a:ea typeface="+mn-ea"/>
                      </a:endParaRPr>
                    </a:p>
                  </a:txBody>
                  <a:tcPr/>
                </a:tc>
                <a:extLst>
                  <a:ext uri="{0D108BD9-81ED-4DB2-BD59-A6C34878D82A}">
                    <a16:rowId xmlns:a16="http://schemas.microsoft.com/office/drawing/2014/main" val="3380385594"/>
                  </a:ext>
                </a:extLst>
              </a:tr>
              <a:tr h="305401">
                <a:tc>
                  <a:txBody>
                    <a:bodyPr/>
                    <a:lstStyle/>
                    <a:p>
                      <a:pPr algn="ctr"/>
                      <a:r>
                        <a:rPr kumimoji="1" lang="en-US" altLang="ja-JP" sz="1600" dirty="0">
                          <a:solidFill>
                            <a:srgbClr val="FF0000"/>
                          </a:solidFill>
                          <a:latin typeface="+mn-ea"/>
                          <a:ea typeface="+mn-ea"/>
                        </a:rPr>
                        <a:t>41.7</a:t>
                      </a:r>
                    </a:p>
                  </a:txBody>
                  <a:tcPr/>
                </a:tc>
                <a:tc>
                  <a:txBody>
                    <a:bodyPr/>
                    <a:lstStyle/>
                    <a:p>
                      <a:pPr algn="ctr"/>
                      <a:r>
                        <a:rPr kumimoji="1" lang="en-US" altLang="ja-JP" sz="1600" dirty="0">
                          <a:latin typeface="+mn-ea"/>
                          <a:ea typeface="+mn-ea"/>
                        </a:rPr>
                        <a:t>220,800</a:t>
                      </a:r>
                      <a:endParaRPr kumimoji="1" lang="ja-JP" altLang="en-US" sz="1600" dirty="0">
                        <a:latin typeface="+mn-ea"/>
                        <a:ea typeface="+mn-ea"/>
                      </a:endParaRPr>
                    </a:p>
                  </a:txBody>
                  <a:tcPr/>
                </a:tc>
                <a:tc>
                  <a:txBody>
                    <a:bodyPr/>
                    <a:lstStyle/>
                    <a:p>
                      <a:pPr algn="ctr"/>
                      <a:r>
                        <a:rPr kumimoji="1" lang="en-US" altLang="ja-JP" sz="1600" dirty="0">
                          <a:latin typeface="+mn-ea"/>
                          <a:ea typeface="+mn-ea"/>
                        </a:rPr>
                        <a:t>2,208</a:t>
                      </a:r>
                      <a:endParaRPr kumimoji="1" lang="ja-JP" altLang="en-US" sz="1600" dirty="0">
                        <a:latin typeface="+mn-ea"/>
                        <a:ea typeface="+mn-ea"/>
                      </a:endParaRPr>
                    </a:p>
                  </a:txBody>
                  <a:tcPr/>
                </a:tc>
                <a:tc>
                  <a:txBody>
                    <a:bodyPr/>
                    <a:lstStyle/>
                    <a:p>
                      <a:pPr algn="ctr"/>
                      <a:r>
                        <a:rPr kumimoji="1" lang="en-US" altLang="ja-JP" sz="1600" dirty="0">
                          <a:latin typeface="+mn-ea"/>
                          <a:ea typeface="+mn-ea"/>
                        </a:rPr>
                        <a:t>184</a:t>
                      </a:r>
                      <a:endParaRPr kumimoji="1" lang="ja-JP" altLang="en-US" sz="1600" dirty="0">
                        <a:latin typeface="+mn-ea"/>
                        <a:ea typeface="+mn-ea"/>
                      </a:endParaRPr>
                    </a:p>
                  </a:txBody>
                  <a:tcPr/>
                </a:tc>
                <a:tc>
                  <a:txBody>
                    <a:bodyPr/>
                    <a:lstStyle/>
                    <a:p>
                      <a:pPr algn="ctr"/>
                      <a:r>
                        <a:rPr kumimoji="1" lang="en-US" altLang="ja-JP" sz="1600" dirty="0">
                          <a:latin typeface="+mn-ea"/>
                          <a:ea typeface="+mn-ea"/>
                        </a:rPr>
                        <a:t>14</a:t>
                      </a:r>
                      <a:endParaRPr kumimoji="1" lang="ja-JP" altLang="en-US" sz="1600" dirty="0">
                        <a:latin typeface="+mn-ea"/>
                        <a:ea typeface="+mn-ea"/>
                      </a:endParaRPr>
                    </a:p>
                  </a:txBody>
                  <a:tcPr/>
                </a:tc>
                <a:tc>
                  <a:txBody>
                    <a:bodyPr/>
                    <a:lstStyle/>
                    <a:p>
                      <a:pPr algn="ctr"/>
                      <a:r>
                        <a:rPr kumimoji="1" lang="en-US" altLang="ja-JP" sz="1600" dirty="0">
                          <a:latin typeface="+mn-ea"/>
                          <a:ea typeface="+mn-ea"/>
                        </a:rPr>
                        <a:t>4</a:t>
                      </a:r>
                      <a:endParaRPr kumimoji="1" lang="ja-JP" altLang="en-US" sz="1600" dirty="0">
                        <a:latin typeface="+mn-ea"/>
                        <a:ea typeface="+mn-ea"/>
                      </a:endParaRPr>
                    </a:p>
                  </a:txBody>
                  <a:tcPr/>
                </a:tc>
                <a:tc>
                  <a:txBody>
                    <a:bodyPr/>
                    <a:lstStyle/>
                    <a:p>
                      <a:pPr algn="ctr"/>
                      <a:r>
                        <a:rPr kumimoji="1" lang="en-US" altLang="ja-JP" sz="1600" dirty="0">
                          <a:latin typeface="+mn-ea"/>
                          <a:ea typeface="+mn-ea"/>
                        </a:rPr>
                        <a:t>3</a:t>
                      </a:r>
                      <a:endParaRPr kumimoji="1" lang="ja-JP" altLang="en-US" sz="1600" dirty="0">
                        <a:latin typeface="+mn-ea"/>
                        <a:ea typeface="+mn-ea"/>
                      </a:endParaRPr>
                    </a:p>
                  </a:txBody>
                  <a:tcPr/>
                </a:tc>
                <a:extLst>
                  <a:ext uri="{0D108BD9-81ED-4DB2-BD59-A6C34878D82A}">
                    <a16:rowId xmlns:a16="http://schemas.microsoft.com/office/drawing/2014/main" val="4185530362"/>
                  </a:ext>
                </a:extLst>
              </a:tr>
              <a:tr h="305401">
                <a:tc>
                  <a:txBody>
                    <a:bodyPr/>
                    <a:lstStyle/>
                    <a:p>
                      <a:pPr algn="ctr"/>
                      <a:r>
                        <a:rPr kumimoji="1" lang="en-US" altLang="ja-JP" sz="1600" dirty="0">
                          <a:solidFill>
                            <a:srgbClr val="FF0000"/>
                          </a:solidFill>
                          <a:latin typeface="+mn-ea"/>
                          <a:ea typeface="+mn-ea"/>
                        </a:rPr>
                        <a:t>26.1</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138,600</a:t>
                      </a:r>
                      <a:endParaRPr kumimoji="1" lang="ja-JP" altLang="en-US" sz="1600" dirty="0">
                        <a:latin typeface="+mn-ea"/>
                        <a:ea typeface="+mn-ea"/>
                      </a:endParaRPr>
                    </a:p>
                  </a:txBody>
                  <a:tcPr/>
                </a:tc>
                <a:tc>
                  <a:txBody>
                    <a:bodyPr/>
                    <a:lstStyle/>
                    <a:p>
                      <a:pPr algn="ctr"/>
                      <a:r>
                        <a:rPr kumimoji="1" lang="en-US" altLang="ja-JP" sz="1600" dirty="0">
                          <a:latin typeface="+mn-ea"/>
                          <a:ea typeface="+mn-ea"/>
                        </a:rPr>
                        <a:t>1,386</a:t>
                      </a:r>
                      <a:endParaRPr kumimoji="1" lang="ja-JP" altLang="en-US" sz="1600" dirty="0">
                        <a:latin typeface="+mn-ea"/>
                        <a:ea typeface="+mn-ea"/>
                      </a:endParaRPr>
                    </a:p>
                  </a:txBody>
                  <a:tcPr/>
                </a:tc>
                <a:tc>
                  <a:txBody>
                    <a:bodyPr/>
                    <a:lstStyle/>
                    <a:p>
                      <a:pPr algn="ctr"/>
                      <a:r>
                        <a:rPr kumimoji="1" lang="en-US" altLang="ja-JP" sz="1600" dirty="0">
                          <a:latin typeface="+mn-ea"/>
                          <a:ea typeface="+mn-ea"/>
                        </a:rPr>
                        <a:t>115.5</a:t>
                      </a:r>
                      <a:endParaRPr kumimoji="1" lang="ja-JP" altLang="en-US" sz="1600" dirty="0">
                        <a:latin typeface="+mn-ea"/>
                        <a:ea typeface="+mn-ea"/>
                      </a:endParaRPr>
                    </a:p>
                  </a:txBody>
                  <a:tcPr/>
                </a:tc>
                <a:tc>
                  <a:txBody>
                    <a:bodyPr/>
                    <a:lstStyle/>
                    <a:p>
                      <a:pPr algn="ctr"/>
                      <a:r>
                        <a:rPr kumimoji="1" lang="en-US" altLang="ja-JP" sz="1600" dirty="0">
                          <a:latin typeface="+mn-ea"/>
                          <a:ea typeface="+mn-ea"/>
                        </a:rPr>
                        <a:t>9</a:t>
                      </a:r>
                      <a:endParaRPr kumimoji="1" lang="ja-JP" altLang="en-US" sz="1600" dirty="0">
                        <a:latin typeface="+mn-ea"/>
                        <a:ea typeface="+mn-ea"/>
                      </a:endParaRPr>
                    </a:p>
                  </a:txBody>
                  <a:tcPr/>
                </a:tc>
                <a:tc>
                  <a:txBody>
                    <a:bodyPr/>
                    <a:lstStyle/>
                    <a:p>
                      <a:pPr algn="ctr"/>
                      <a:r>
                        <a:rPr kumimoji="1" lang="en-US" altLang="ja-JP" sz="1600" dirty="0">
                          <a:latin typeface="+mn-ea"/>
                          <a:ea typeface="+mn-ea"/>
                        </a:rPr>
                        <a:t>3</a:t>
                      </a:r>
                      <a:endParaRPr kumimoji="1" lang="ja-JP" altLang="en-US" sz="1600" dirty="0">
                        <a:latin typeface="+mn-ea"/>
                        <a:ea typeface="+mn-ea"/>
                      </a:endParaRPr>
                    </a:p>
                  </a:txBody>
                  <a:tcPr/>
                </a:tc>
                <a:tc>
                  <a:txBody>
                    <a:bodyPr/>
                    <a:lstStyle/>
                    <a:p>
                      <a:pPr algn="ctr"/>
                      <a:r>
                        <a:rPr kumimoji="1" lang="en-US" altLang="ja-JP" sz="1600" dirty="0">
                          <a:latin typeface="+mn-ea"/>
                          <a:ea typeface="+mn-ea"/>
                        </a:rPr>
                        <a:t>2</a:t>
                      </a:r>
                      <a:endParaRPr kumimoji="1" lang="ja-JP" altLang="en-US" sz="1600" dirty="0">
                        <a:latin typeface="+mn-ea"/>
                        <a:ea typeface="+mn-ea"/>
                      </a:endParaRPr>
                    </a:p>
                  </a:txBody>
                  <a:tcPr/>
                </a:tc>
                <a:extLst>
                  <a:ext uri="{0D108BD9-81ED-4DB2-BD59-A6C34878D82A}">
                    <a16:rowId xmlns:a16="http://schemas.microsoft.com/office/drawing/2014/main" val="4216378217"/>
                  </a:ext>
                </a:extLst>
              </a:tr>
              <a:tr h="305401">
                <a:tc>
                  <a:txBody>
                    <a:bodyPr/>
                    <a:lstStyle/>
                    <a:p>
                      <a:pPr algn="ctr"/>
                      <a:r>
                        <a:rPr kumimoji="1" lang="en-US" altLang="ja-JP" sz="1600" dirty="0">
                          <a:solidFill>
                            <a:srgbClr val="FF0000"/>
                          </a:solidFill>
                          <a:latin typeface="+mn-ea"/>
                          <a:ea typeface="+mn-ea"/>
                        </a:rPr>
                        <a:t>19.3</a:t>
                      </a:r>
                    </a:p>
                  </a:txBody>
                  <a:tcPr/>
                </a:tc>
                <a:tc>
                  <a:txBody>
                    <a:bodyPr/>
                    <a:lstStyle/>
                    <a:p>
                      <a:pPr algn="ctr"/>
                      <a:r>
                        <a:rPr kumimoji="1" lang="en-US" altLang="ja-JP" sz="1600" dirty="0">
                          <a:latin typeface="+mn-ea"/>
                          <a:ea typeface="+mn-ea"/>
                        </a:rPr>
                        <a:t>102,600</a:t>
                      </a:r>
                      <a:endParaRPr kumimoji="1" lang="ja-JP" altLang="en-US" sz="1600" dirty="0">
                        <a:latin typeface="+mn-ea"/>
                        <a:ea typeface="+mn-ea"/>
                      </a:endParaRPr>
                    </a:p>
                  </a:txBody>
                  <a:tcPr/>
                </a:tc>
                <a:tc>
                  <a:txBody>
                    <a:bodyPr/>
                    <a:lstStyle/>
                    <a:p>
                      <a:pPr algn="ctr"/>
                      <a:r>
                        <a:rPr kumimoji="1" lang="en-US" altLang="ja-JP" sz="1600" dirty="0">
                          <a:latin typeface="+mn-ea"/>
                          <a:ea typeface="+mn-ea"/>
                        </a:rPr>
                        <a:t>1,026</a:t>
                      </a:r>
                      <a:endParaRPr kumimoji="1" lang="ja-JP" altLang="en-US" sz="1600" dirty="0">
                        <a:latin typeface="+mn-ea"/>
                        <a:ea typeface="+mn-ea"/>
                      </a:endParaRPr>
                    </a:p>
                  </a:txBody>
                  <a:tcPr/>
                </a:tc>
                <a:tc>
                  <a:txBody>
                    <a:bodyPr/>
                    <a:lstStyle/>
                    <a:p>
                      <a:pPr algn="ctr"/>
                      <a:r>
                        <a:rPr kumimoji="1" lang="en-US" altLang="ja-JP" sz="1600" dirty="0">
                          <a:latin typeface="+mn-ea"/>
                          <a:ea typeface="+mn-ea"/>
                        </a:rPr>
                        <a:t>85.5</a:t>
                      </a:r>
                      <a:endParaRPr kumimoji="1" lang="ja-JP" altLang="en-US" sz="1600" dirty="0">
                        <a:latin typeface="+mn-ea"/>
                        <a:ea typeface="+mn-ea"/>
                      </a:endParaRPr>
                    </a:p>
                  </a:txBody>
                  <a:tcPr/>
                </a:tc>
                <a:tc>
                  <a:txBody>
                    <a:bodyPr/>
                    <a:lstStyle/>
                    <a:p>
                      <a:pPr algn="ctr"/>
                      <a:r>
                        <a:rPr kumimoji="1" lang="en-US" altLang="ja-JP" sz="1600" dirty="0">
                          <a:latin typeface="+mn-ea"/>
                          <a:ea typeface="+mn-ea"/>
                        </a:rPr>
                        <a:t>7</a:t>
                      </a:r>
                      <a:endParaRPr kumimoji="1" lang="ja-JP" altLang="en-US" sz="1600" dirty="0">
                        <a:latin typeface="+mn-ea"/>
                        <a:ea typeface="+mn-ea"/>
                      </a:endParaRPr>
                    </a:p>
                  </a:txBody>
                  <a:tcPr/>
                </a:tc>
                <a:tc>
                  <a:txBody>
                    <a:bodyPr/>
                    <a:lstStyle/>
                    <a:p>
                      <a:pPr algn="ctr"/>
                      <a:r>
                        <a:rPr kumimoji="1" lang="en-US" altLang="ja-JP" sz="1600" dirty="0">
                          <a:latin typeface="+mn-ea"/>
                          <a:ea typeface="+mn-ea"/>
                        </a:rPr>
                        <a:t>2</a:t>
                      </a:r>
                      <a:endParaRPr kumimoji="1" lang="ja-JP" altLang="en-US" sz="1600" dirty="0">
                        <a:latin typeface="+mn-ea"/>
                        <a:ea typeface="+mn-ea"/>
                      </a:endParaRPr>
                    </a:p>
                  </a:txBody>
                  <a:tcPr/>
                </a:tc>
                <a:tc>
                  <a:txBody>
                    <a:bodyPr/>
                    <a:lstStyle/>
                    <a:p>
                      <a:pPr algn="ctr"/>
                      <a:r>
                        <a:rPr kumimoji="1" lang="en-US" altLang="ja-JP" sz="1600" dirty="0">
                          <a:latin typeface="+mn-ea"/>
                          <a:ea typeface="+mn-ea"/>
                        </a:rPr>
                        <a:t>2</a:t>
                      </a:r>
                      <a:endParaRPr kumimoji="1" lang="ja-JP" altLang="en-US" sz="1600" dirty="0">
                        <a:latin typeface="+mn-ea"/>
                        <a:ea typeface="+mn-ea"/>
                      </a:endParaRPr>
                    </a:p>
                  </a:txBody>
                  <a:tcPr/>
                </a:tc>
                <a:extLst>
                  <a:ext uri="{0D108BD9-81ED-4DB2-BD59-A6C34878D82A}">
                    <a16:rowId xmlns:a16="http://schemas.microsoft.com/office/drawing/2014/main" val="2844399428"/>
                  </a:ext>
                </a:extLst>
              </a:tr>
              <a:tr h="305401">
                <a:tc>
                  <a:txBody>
                    <a:bodyPr/>
                    <a:lstStyle/>
                    <a:p>
                      <a:pPr algn="ctr"/>
                      <a:r>
                        <a:rPr kumimoji="1" lang="en-US" altLang="ja-JP" sz="1600" dirty="0">
                          <a:solidFill>
                            <a:srgbClr val="FF0000"/>
                          </a:solidFill>
                          <a:latin typeface="+mn-ea"/>
                          <a:ea typeface="+mn-ea"/>
                        </a:rPr>
                        <a:t>10.9</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57,600</a:t>
                      </a:r>
                      <a:endParaRPr kumimoji="1" lang="ja-JP" altLang="en-US" sz="1600" dirty="0">
                        <a:latin typeface="+mn-ea"/>
                        <a:ea typeface="+mn-ea"/>
                      </a:endParaRPr>
                    </a:p>
                  </a:txBody>
                  <a:tcPr>
                    <a:solidFill>
                      <a:srgbClr val="FAF0E8"/>
                    </a:solidFill>
                  </a:tcPr>
                </a:tc>
                <a:tc>
                  <a:txBody>
                    <a:bodyPr/>
                    <a:lstStyle/>
                    <a:p>
                      <a:pPr algn="ctr"/>
                      <a:r>
                        <a:rPr kumimoji="1" lang="en-US" altLang="ja-JP" sz="1600" dirty="0">
                          <a:latin typeface="+mn-ea"/>
                          <a:ea typeface="+mn-ea"/>
                        </a:rPr>
                        <a:t>576</a:t>
                      </a:r>
                      <a:endParaRPr kumimoji="1" lang="ja-JP" altLang="en-US" sz="1600" dirty="0">
                        <a:latin typeface="+mn-ea"/>
                        <a:ea typeface="+mn-ea"/>
                      </a:endParaRPr>
                    </a:p>
                  </a:txBody>
                  <a:tcPr/>
                </a:tc>
                <a:tc>
                  <a:txBody>
                    <a:bodyPr/>
                    <a:lstStyle/>
                    <a:p>
                      <a:pPr algn="ctr"/>
                      <a:r>
                        <a:rPr kumimoji="1" lang="en-US" altLang="ja-JP" sz="1600" dirty="0">
                          <a:latin typeface="+mn-ea"/>
                          <a:ea typeface="+mn-ea"/>
                        </a:rPr>
                        <a:t>48</a:t>
                      </a:r>
                      <a:endParaRPr kumimoji="1" lang="ja-JP" altLang="en-US" sz="1600" dirty="0">
                        <a:latin typeface="+mn-ea"/>
                        <a:ea typeface="+mn-ea"/>
                      </a:endParaRPr>
                    </a:p>
                  </a:txBody>
                  <a:tcPr/>
                </a:tc>
                <a:tc>
                  <a:txBody>
                    <a:bodyPr/>
                    <a:lstStyle/>
                    <a:p>
                      <a:pPr algn="ctr"/>
                      <a:r>
                        <a:rPr kumimoji="1" lang="en-US" altLang="ja-JP" sz="1600" dirty="0">
                          <a:latin typeface="+mn-ea"/>
                          <a:ea typeface="+mn-ea"/>
                        </a:rPr>
                        <a:t>4</a:t>
                      </a:r>
                      <a:endParaRPr kumimoji="1" lang="ja-JP" altLang="en-US" sz="1600" dirty="0">
                        <a:latin typeface="+mn-ea"/>
                        <a:ea typeface="+mn-ea"/>
                      </a:endParaRPr>
                    </a:p>
                  </a:txBody>
                  <a:tcPr/>
                </a:tc>
                <a:tc>
                  <a:txBody>
                    <a:bodyPr/>
                    <a:lstStyle/>
                    <a:p>
                      <a:pPr algn="ctr"/>
                      <a:r>
                        <a:rPr kumimoji="1" lang="en-US" altLang="ja-JP" sz="1600" dirty="0">
                          <a:latin typeface="+mn-ea"/>
                          <a:ea typeface="+mn-ea"/>
                        </a:rPr>
                        <a:t>1</a:t>
                      </a:r>
                      <a:endParaRPr kumimoji="1" lang="ja-JP" altLang="en-US" sz="1600" dirty="0">
                        <a:latin typeface="+mn-ea"/>
                        <a:ea typeface="+mn-ea"/>
                      </a:endParaRPr>
                    </a:p>
                  </a:txBody>
                  <a:tcPr/>
                </a:tc>
                <a:tc>
                  <a:txBody>
                    <a:bodyPr/>
                    <a:lstStyle/>
                    <a:p>
                      <a:pPr algn="ctr"/>
                      <a:r>
                        <a:rPr kumimoji="1" lang="en-US" altLang="ja-JP" sz="1600" dirty="0">
                          <a:latin typeface="+mn-ea"/>
                          <a:ea typeface="+mn-ea"/>
                        </a:rPr>
                        <a:t>1</a:t>
                      </a:r>
                      <a:endParaRPr kumimoji="1" lang="ja-JP" altLang="en-US" sz="1600" dirty="0">
                        <a:latin typeface="+mn-ea"/>
                        <a:ea typeface="+mn-ea"/>
                      </a:endParaRPr>
                    </a:p>
                  </a:txBody>
                  <a:tcPr/>
                </a:tc>
                <a:extLst>
                  <a:ext uri="{0D108BD9-81ED-4DB2-BD59-A6C34878D82A}">
                    <a16:rowId xmlns:a16="http://schemas.microsoft.com/office/drawing/2014/main" val="45563876"/>
                  </a:ext>
                </a:extLst>
              </a:tr>
              <a:tr h="305401">
                <a:tc>
                  <a:txBody>
                    <a:bodyPr/>
                    <a:lstStyle/>
                    <a:p>
                      <a:pPr algn="ctr"/>
                      <a:r>
                        <a:rPr kumimoji="1" lang="en-US" altLang="ja-JP" sz="1600" dirty="0">
                          <a:solidFill>
                            <a:srgbClr val="FF0000"/>
                          </a:solidFill>
                          <a:latin typeface="+mn-ea"/>
                          <a:ea typeface="+mn-ea"/>
                        </a:rPr>
                        <a:t>6.8</a:t>
                      </a:r>
                      <a:endParaRPr kumimoji="1" lang="ja-JP" altLang="en-US" sz="1600" dirty="0">
                        <a:solidFill>
                          <a:srgbClr val="FF0000"/>
                        </a:solidFill>
                        <a:latin typeface="+mn-ea"/>
                        <a:ea typeface="+mn-ea"/>
                      </a:endParaRPr>
                    </a:p>
                  </a:txBody>
                  <a:tcPr/>
                </a:tc>
                <a:tc>
                  <a:txBody>
                    <a:bodyPr/>
                    <a:lstStyle/>
                    <a:p>
                      <a:pPr algn="ctr"/>
                      <a:r>
                        <a:rPr kumimoji="1" lang="en-US" altLang="ja-JP" sz="1600" dirty="0">
                          <a:latin typeface="+mn-ea"/>
                          <a:ea typeface="+mn-ea"/>
                        </a:rPr>
                        <a:t>36,000</a:t>
                      </a:r>
                      <a:endParaRPr kumimoji="1" lang="ja-JP" altLang="en-US" sz="1600" dirty="0">
                        <a:latin typeface="+mn-ea"/>
                        <a:ea typeface="+mn-ea"/>
                      </a:endParaRPr>
                    </a:p>
                  </a:txBody>
                  <a:tcPr/>
                </a:tc>
                <a:tc>
                  <a:txBody>
                    <a:bodyPr/>
                    <a:lstStyle/>
                    <a:p>
                      <a:pPr algn="ctr"/>
                      <a:r>
                        <a:rPr kumimoji="1" lang="en-US" altLang="ja-JP" sz="1600" dirty="0">
                          <a:latin typeface="+mn-ea"/>
                          <a:ea typeface="+mn-ea"/>
                        </a:rPr>
                        <a:t>360</a:t>
                      </a:r>
                      <a:endParaRPr kumimoji="1" lang="ja-JP" altLang="en-US" sz="1600" dirty="0">
                        <a:latin typeface="+mn-ea"/>
                        <a:ea typeface="+mn-ea"/>
                      </a:endParaRPr>
                    </a:p>
                  </a:txBody>
                  <a:tcPr/>
                </a:tc>
                <a:tc>
                  <a:txBody>
                    <a:bodyPr/>
                    <a:lstStyle/>
                    <a:p>
                      <a:pPr algn="ctr"/>
                      <a:r>
                        <a:rPr kumimoji="1" lang="en-US" altLang="ja-JP" sz="1600" dirty="0">
                          <a:latin typeface="+mn-ea"/>
                          <a:ea typeface="+mn-ea"/>
                        </a:rPr>
                        <a:t>30</a:t>
                      </a:r>
                      <a:endParaRPr kumimoji="1" lang="ja-JP" altLang="en-US" sz="1600" dirty="0">
                        <a:latin typeface="+mn-ea"/>
                        <a:ea typeface="+mn-ea"/>
                      </a:endParaRPr>
                    </a:p>
                  </a:txBody>
                  <a:tcPr/>
                </a:tc>
                <a:tc>
                  <a:txBody>
                    <a:bodyPr/>
                    <a:lstStyle/>
                    <a:p>
                      <a:pPr algn="ctr"/>
                      <a:r>
                        <a:rPr kumimoji="1" lang="en-US" altLang="ja-JP" sz="1600" dirty="0">
                          <a:latin typeface="+mn-ea"/>
                          <a:ea typeface="+mn-ea"/>
                        </a:rPr>
                        <a:t>3</a:t>
                      </a:r>
                      <a:endParaRPr kumimoji="1" lang="ja-JP" altLang="en-US" sz="1600" dirty="0">
                        <a:latin typeface="+mn-ea"/>
                        <a:ea typeface="+mn-ea"/>
                      </a:endParaRPr>
                    </a:p>
                  </a:txBody>
                  <a:tcPr/>
                </a:tc>
                <a:tc>
                  <a:txBody>
                    <a:bodyPr/>
                    <a:lstStyle/>
                    <a:p>
                      <a:pPr algn="ctr"/>
                      <a:r>
                        <a:rPr kumimoji="1" lang="en-US" altLang="ja-JP" sz="1600" dirty="0">
                          <a:latin typeface="+mn-ea"/>
                          <a:ea typeface="+mn-ea"/>
                        </a:rPr>
                        <a:t>1</a:t>
                      </a:r>
                      <a:endParaRPr kumimoji="1" lang="ja-JP" altLang="en-US" sz="1600" dirty="0">
                        <a:latin typeface="+mn-ea"/>
                        <a:ea typeface="+mn-ea"/>
                      </a:endParaRPr>
                    </a:p>
                  </a:txBody>
                  <a:tcPr/>
                </a:tc>
                <a:tc>
                  <a:txBody>
                    <a:bodyPr/>
                    <a:lstStyle/>
                    <a:p>
                      <a:pPr algn="ctr"/>
                      <a:r>
                        <a:rPr kumimoji="1" lang="en-US" altLang="ja-JP" sz="1600" dirty="0">
                          <a:latin typeface="+mn-ea"/>
                          <a:ea typeface="+mn-ea"/>
                        </a:rPr>
                        <a:t>1</a:t>
                      </a:r>
                      <a:endParaRPr kumimoji="1" lang="ja-JP" altLang="en-US" sz="1600" dirty="0">
                        <a:latin typeface="+mn-ea"/>
                        <a:ea typeface="+mn-ea"/>
                      </a:endParaRPr>
                    </a:p>
                  </a:txBody>
                  <a:tcPr/>
                </a:tc>
                <a:extLst>
                  <a:ext uri="{0D108BD9-81ED-4DB2-BD59-A6C34878D82A}">
                    <a16:rowId xmlns:a16="http://schemas.microsoft.com/office/drawing/2014/main" val="3762612297"/>
                  </a:ext>
                </a:extLst>
              </a:tr>
              <a:tr h="305401">
                <a:tc>
                  <a:txBody>
                    <a:bodyPr/>
                    <a:lstStyle/>
                    <a:p>
                      <a:pPr algn="ctr"/>
                      <a:r>
                        <a:rPr kumimoji="1" lang="en-US" altLang="ja-JP" sz="1600" b="0" dirty="0">
                          <a:solidFill>
                            <a:schemeClr val="tx1"/>
                          </a:solidFill>
                          <a:latin typeface="+mn-ea"/>
                          <a:ea typeface="+mn-ea"/>
                        </a:rPr>
                        <a:t>6.3</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33,600</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336</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28</a:t>
                      </a:r>
                      <a:endParaRPr kumimoji="1" lang="ja-JP" altLang="en-US" sz="1600" b="0"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mn-ea"/>
                          <a:ea typeface="+mn-ea"/>
                        </a:rPr>
                        <a:t>2</a:t>
                      </a:r>
                      <a:endParaRPr kumimoji="1" lang="ja-JP" altLang="en-US" sz="1600" b="0"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mn-ea"/>
                          <a:ea typeface="+mn-ea"/>
                        </a:rPr>
                        <a:t>1</a:t>
                      </a:r>
                      <a:endParaRPr kumimoji="1" lang="ja-JP" altLang="en-US" sz="1600" b="0" dirty="0">
                        <a:solidFill>
                          <a:schemeClr val="tx1"/>
                        </a:solidFill>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mn-ea"/>
                          <a:ea typeface="+mn-ea"/>
                        </a:rPr>
                        <a:t>1</a:t>
                      </a:r>
                      <a:endParaRPr kumimoji="1" lang="ja-JP" altLang="en-US" sz="1600" b="0" dirty="0">
                        <a:solidFill>
                          <a:schemeClr val="tx1"/>
                        </a:solidFill>
                        <a:latin typeface="+mn-ea"/>
                        <a:ea typeface="+mn-ea"/>
                      </a:endParaRPr>
                    </a:p>
                  </a:txBody>
                  <a:tcPr/>
                </a:tc>
                <a:extLst>
                  <a:ext uri="{0D108BD9-81ED-4DB2-BD59-A6C34878D82A}">
                    <a16:rowId xmlns:a16="http://schemas.microsoft.com/office/drawing/2014/main" val="524033561"/>
                  </a:ext>
                </a:extLst>
              </a:tr>
              <a:tr h="305401">
                <a:tc>
                  <a:txBody>
                    <a:bodyPr/>
                    <a:lstStyle/>
                    <a:p>
                      <a:pPr algn="ctr"/>
                      <a:r>
                        <a:rPr kumimoji="1" lang="en-US" altLang="ja-JP" sz="1600" b="0" dirty="0">
                          <a:solidFill>
                            <a:srgbClr val="FF0000"/>
                          </a:solidFill>
                          <a:latin typeface="+mn-ea"/>
                          <a:ea typeface="+mn-ea"/>
                        </a:rPr>
                        <a:t>2.8</a:t>
                      </a:r>
                      <a:endParaRPr kumimoji="1" lang="ja-JP" altLang="en-US" sz="1600" b="0" dirty="0">
                        <a:solidFill>
                          <a:srgbClr val="FF0000"/>
                        </a:solidFill>
                        <a:latin typeface="+mn-ea"/>
                        <a:ea typeface="+mn-ea"/>
                      </a:endParaRPr>
                    </a:p>
                  </a:txBody>
                  <a:tcPr/>
                </a:tc>
                <a:tc>
                  <a:txBody>
                    <a:bodyPr/>
                    <a:lstStyle/>
                    <a:p>
                      <a:pPr algn="ctr"/>
                      <a:r>
                        <a:rPr kumimoji="1" lang="en-US" altLang="ja-JP" sz="1600" b="0" dirty="0">
                          <a:solidFill>
                            <a:schemeClr val="tx1"/>
                          </a:solidFill>
                          <a:latin typeface="+mn-ea"/>
                          <a:ea typeface="+mn-ea"/>
                        </a:rPr>
                        <a:t>15,000</a:t>
                      </a:r>
                    </a:p>
                  </a:txBody>
                  <a:tcPr/>
                </a:tc>
                <a:tc>
                  <a:txBody>
                    <a:bodyPr/>
                    <a:lstStyle/>
                    <a:p>
                      <a:pPr algn="ctr"/>
                      <a:r>
                        <a:rPr kumimoji="1" lang="en-US" altLang="ja-JP" sz="1600" b="0" dirty="0">
                          <a:solidFill>
                            <a:schemeClr val="tx1"/>
                          </a:solidFill>
                          <a:latin typeface="+mn-ea"/>
                          <a:ea typeface="+mn-ea"/>
                        </a:rPr>
                        <a:t>150</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12.5</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1</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1</a:t>
                      </a:r>
                      <a:endParaRPr kumimoji="1" lang="ja-JP" altLang="en-US" sz="1600" b="0" dirty="0">
                        <a:solidFill>
                          <a:schemeClr val="tx1"/>
                        </a:solidFill>
                        <a:latin typeface="+mn-ea"/>
                        <a:ea typeface="+mn-ea"/>
                      </a:endParaRPr>
                    </a:p>
                  </a:txBody>
                  <a:tcPr/>
                </a:tc>
                <a:tc>
                  <a:txBody>
                    <a:bodyPr/>
                    <a:lstStyle/>
                    <a:p>
                      <a:pPr algn="ctr"/>
                      <a:r>
                        <a:rPr kumimoji="1" lang="en-US" altLang="ja-JP" sz="1600" b="0" dirty="0">
                          <a:solidFill>
                            <a:schemeClr val="tx1"/>
                          </a:solidFill>
                          <a:latin typeface="+mn-ea"/>
                          <a:ea typeface="+mn-ea"/>
                        </a:rPr>
                        <a:t>1</a:t>
                      </a:r>
                      <a:endParaRPr kumimoji="1" lang="ja-JP" altLang="en-US" sz="1600" b="0" dirty="0">
                        <a:solidFill>
                          <a:schemeClr val="tx1"/>
                        </a:solidFill>
                        <a:latin typeface="+mn-ea"/>
                        <a:ea typeface="+mn-ea"/>
                      </a:endParaRPr>
                    </a:p>
                  </a:txBody>
                  <a:tcPr/>
                </a:tc>
                <a:extLst>
                  <a:ext uri="{0D108BD9-81ED-4DB2-BD59-A6C34878D82A}">
                    <a16:rowId xmlns:a16="http://schemas.microsoft.com/office/drawing/2014/main" val="1596545918"/>
                  </a:ext>
                </a:extLst>
              </a:tr>
            </a:tbl>
          </a:graphicData>
        </a:graphic>
      </p:graphicFrame>
      <p:sp>
        <p:nvSpPr>
          <p:cNvPr id="6" name="タイトル 1">
            <a:extLst>
              <a:ext uri="{FF2B5EF4-FFF2-40B4-BE49-F238E27FC236}">
                <a16:creationId xmlns:a16="http://schemas.microsoft.com/office/drawing/2014/main" id="{004B4F86-9298-B79A-A040-6168114072DD}"/>
              </a:ext>
            </a:extLst>
          </p:cNvPr>
          <p:cNvSpPr>
            <a:spLocks noGrp="1"/>
          </p:cNvSpPr>
          <p:nvPr>
            <p:ph type="ctrTitle"/>
          </p:nvPr>
        </p:nvSpPr>
        <p:spPr>
          <a:xfrm>
            <a:off x="1183941" y="300023"/>
            <a:ext cx="10058400" cy="1093988"/>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数字で見る営業人数、支店数</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DC625BED-1069-03AD-394D-75B738BFF292}"/>
              </a:ext>
            </a:extLst>
          </p:cNvPr>
          <p:cNvSpPr>
            <a:spLocks noGrp="1"/>
          </p:cNvSpPr>
          <p:nvPr>
            <p:ph type="sldNum" sz="quarter" idx="12"/>
          </p:nvPr>
        </p:nvSpPr>
        <p:spPr/>
        <p:txBody>
          <a:bodyPr/>
          <a:lstStyle/>
          <a:p>
            <a:pPr rtl="0"/>
            <a:fld id="{3A98EE3D-8CD1-4C3F-BD1C-C98C9596463C}" type="slidenum">
              <a:rPr lang="en-US" smtClean="0"/>
              <a:t>30</a:t>
            </a:fld>
            <a:endParaRPr lang="en-US" dirty="0"/>
          </a:p>
        </p:txBody>
      </p:sp>
      <p:sp>
        <p:nvSpPr>
          <p:cNvPr id="7" name="タイトル 1">
            <a:extLst>
              <a:ext uri="{FF2B5EF4-FFF2-40B4-BE49-F238E27FC236}">
                <a16:creationId xmlns:a16="http://schemas.microsoft.com/office/drawing/2014/main" id="{3A3A6F1A-F2EC-5ED0-1659-9CA8FA25E1EC}"/>
              </a:ext>
            </a:extLst>
          </p:cNvPr>
          <p:cNvSpPr txBox="1">
            <a:spLocks/>
          </p:cNvSpPr>
          <p:nvPr/>
        </p:nvSpPr>
        <p:spPr>
          <a:xfrm>
            <a:off x="1066783" y="5395518"/>
            <a:ext cx="10058400" cy="12338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bg1"/>
                </a:solidFill>
                <a:effectLst/>
                <a:latin typeface="游明朝" panose="02020400000000000000" pitchFamily="18" charset="-128"/>
                <a:ea typeface="ＭＳ Ｐゴシック" panose="020B0600070205080204" pitchFamily="50" charset="-128"/>
                <a:cs typeface="Helvetica" panose="020B0604020202020204" pitchFamily="34" charset="0"/>
              </a:rPr>
              <a:t>株式会社風間商事</a:t>
            </a:r>
            <a:r>
              <a:rPr lang="ja-JP" altLang="ja-JP" sz="1800" kern="0" dirty="0">
                <a:solidFill>
                  <a:schemeClr val="bg1"/>
                </a:solidFill>
                <a:effectLst/>
                <a:latin typeface="+mn-ea"/>
                <a:ea typeface="+mn-ea"/>
                <a:cs typeface="Helvetica" panose="020B0604020202020204" pitchFamily="34" charset="0"/>
              </a:rPr>
              <a:t>の現在の取り扱いトン数</a:t>
            </a:r>
            <a:r>
              <a:rPr lang="ja-JP" altLang="en-US" sz="1800" kern="0" dirty="0">
                <a:solidFill>
                  <a:schemeClr val="bg1"/>
                </a:solidFill>
                <a:effectLst/>
                <a:latin typeface="+mn-ea"/>
                <a:ea typeface="+mn-ea"/>
                <a:cs typeface="Helvetica" panose="020B0604020202020204" pitchFamily="34" charset="0"/>
              </a:rPr>
              <a:t>から見た</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人あたりの取扱量は</a:t>
            </a:r>
            <a:r>
              <a:rPr lang="en-US" altLang="ja-JP" sz="1800" kern="100" dirty="0">
                <a:solidFill>
                  <a:schemeClr val="bg1">
                    <a:lumMod val="95000"/>
                  </a:schemeClr>
                </a:solidFill>
                <a:effectLst/>
                <a:latin typeface="+mn-ea"/>
                <a:ea typeface="+mn-ea"/>
                <a:cs typeface="Times New Roman" panose="02020603050405020304" pitchFamily="18" charset="0"/>
              </a:rPr>
              <a:t>14</a:t>
            </a:r>
            <a:r>
              <a:rPr lang="ja-JP" altLang="en-US" sz="1800" kern="100" dirty="0">
                <a:solidFill>
                  <a:schemeClr val="bg1">
                    <a:lumMod val="95000"/>
                  </a:schemeClr>
                </a:solidFill>
                <a:effectLst/>
                <a:latin typeface="+mn-ea"/>
                <a:ea typeface="+mn-ea"/>
                <a:cs typeface="Times New Roman" panose="02020603050405020304" pitchFamily="18" charset="0"/>
              </a:rPr>
              <a:t>トン</a:t>
            </a:r>
            <a:r>
              <a:rPr lang="en-US" altLang="ja-JP" sz="1800" kern="100" dirty="0">
                <a:solidFill>
                  <a:schemeClr val="bg1">
                    <a:lumMod val="95000"/>
                  </a:schemeClr>
                </a:solidFill>
                <a:effectLst/>
                <a:latin typeface="+mn-ea"/>
                <a:ea typeface="+mn-ea"/>
                <a:cs typeface="Times New Roman" panose="02020603050405020304" pitchFamily="18" charset="0"/>
              </a:rPr>
              <a:t>/</a:t>
            </a:r>
            <a:r>
              <a:rPr lang="ja-JP" altLang="en-US" sz="1800" kern="100" dirty="0">
                <a:solidFill>
                  <a:schemeClr val="bg1">
                    <a:lumMod val="95000"/>
                  </a:schemeClr>
                </a:solidFill>
                <a:effectLst/>
                <a:latin typeface="+mn-ea"/>
                <a:ea typeface="+mn-ea"/>
                <a:cs typeface="Times New Roman" panose="02020603050405020304" pitchFamily="18" charset="0"/>
              </a:rPr>
              <a:t>月間</a:t>
            </a:r>
            <a:endParaRPr lang="en-US" altLang="ja-JP" sz="1800" kern="100" dirty="0">
              <a:solidFill>
                <a:schemeClr val="bg1">
                  <a:lumMod val="95000"/>
                </a:schemeClr>
              </a:solidFill>
              <a:latin typeface="+mn-ea"/>
              <a:ea typeface="+mn-ea"/>
              <a:cs typeface="Times New Roman" panose="02020603050405020304" pitchFamily="18" charset="0"/>
            </a:endParaRPr>
          </a:p>
          <a:p>
            <a:pPr algn="l">
              <a:lnSpc>
                <a:spcPts val="2000"/>
              </a:lnSpc>
            </a:pPr>
            <a:r>
              <a:rPr lang="en-US" altLang="ja-JP" sz="1800" kern="0" dirty="0">
                <a:solidFill>
                  <a:schemeClr val="bg1">
                    <a:lumMod val="95000"/>
                  </a:schemeClr>
                </a:solidFill>
                <a:effectLst/>
                <a:latin typeface="+mn-ea"/>
                <a:ea typeface="+mn-ea"/>
                <a:cs typeface="Helvetica" panose="020B0604020202020204" pitchFamily="34" charset="0"/>
              </a:rPr>
              <a:t>1</a:t>
            </a:r>
            <a:r>
              <a:rPr lang="ja-JP" altLang="en-US" sz="1800" kern="0" dirty="0">
                <a:solidFill>
                  <a:schemeClr val="bg1">
                    <a:lumMod val="95000"/>
                  </a:schemeClr>
                </a:solidFill>
                <a:effectLst/>
                <a:latin typeface="+mn-ea"/>
                <a:ea typeface="+mn-ea"/>
                <a:cs typeface="Helvetica" panose="020B0604020202020204" pitchFamily="34" charset="0"/>
              </a:rPr>
              <a:t>人当たりの担当店舗数は</a:t>
            </a:r>
            <a:r>
              <a:rPr lang="en-US" altLang="ja-JP" sz="1800" kern="0" dirty="0">
                <a:solidFill>
                  <a:schemeClr val="bg1">
                    <a:lumMod val="95000"/>
                  </a:schemeClr>
                </a:solidFill>
                <a:effectLst/>
                <a:latin typeface="+mn-ea"/>
                <a:ea typeface="+mn-ea"/>
                <a:cs typeface="Helvetica" panose="020B0604020202020204" pitchFamily="34" charset="0"/>
              </a:rPr>
              <a:t>126</a:t>
            </a:r>
            <a:r>
              <a:rPr lang="ja-JP" altLang="en-US" sz="1800" kern="0" dirty="0">
                <a:solidFill>
                  <a:schemeClr val="bg1">
                    <a:lumMod val="95000"/>
                  </a:schemeClr>
                </a:solidFill>
                <a:effectLst/>
                <a:latin typeface="+mn-ea"/>
                <a:ea typeface="+mn-ea"/>
                <a:cs typeface="Helvetica" panose="020B0604020202020204" pitchFamily="34" charset="0"/>
              </a:rPr>
              <a:t>店舗で</a:t>
            </a:r>
            <a:r>
              <a:rPr lang="en-US" altLang="ja-JP" sz="1800" kern="0" dirty="0">
                <a:solidFill>
                  <a:schemeClr val="bg1">
                    <a:lumMod val="95000"/>
                  </a:schemeClr>
                </a:solidFill>
                <a:effectLst/>
                <a:latin typeface="+mn-ea"/>
                <a:ea typeface="+mn-ea"/>
                <a:cs typeface="Helvetica" panose="020B0604020202020204" pitchFamily="34" charset="0"/>
              </a:rPr>
              <a:t>14</a:t>
            </a:r>
            <a:r>
              <a:rPr lang="ja-JP" altLang="en-US" sz="1800" kern="0" dirty="0">
                <a:solidFill>
                  <a:schemeClr val="bg1">
                    <a:lumMod val="95000"/>
                  </a:schemeClr>
                </a:solidFill>
                <a:effectLst/>
                <a:latin typeface="+mn-ea"/>
                <a:ea typeface="+mn-ea"/>
                <a:cs typeface="Helvetica" panose="020B0604020202020204" pitchFamily="34" charset="0"/>
              </a:rPr>
              <a:t>トン程度になる。</a:t>
            </a:r>
            <a:endParaRPr lang="en-US" altLang="ja-JP" sz="1800" kern="0" dirty="0">
              <a:solidFill>
                <a:schemeClr val="bg1">
                  <a:lumMod val="95000"/>
                </a:schemeClr>
              </a:solidFill>
              <a:effectLst/>
              <a:latin typeface="+mn-ea"/>
              <a:ea typeface="+mn-ea"/>
              <a:cs typeface="Helvetica" panose="020B0604020202020204" pitchFamily="34" charset="0"/>
            </a:endParaRPr>
          </a:p>
          <a:p>
            <a:pPr algn="l">
              <a:lnSpc>
                <a:spcPts val="2000"/>
              </a:lnSpc>
            </a:pPr>
            <a:endParaRPr lang="en-US" altLang="ja-JP" sz="1800" kern="0" dirty="0">
              <a:solidFill>
                <a:schemeClr val="bg1">
                  <a:lumMod val="95000"/>
                </a:schemeClr>
              </a:solidFill>
              <a:latin typeface="+mn-ea"/>
              <a:ea typeface="+mn-ea"/>
              <a:cs typeface="Helvetica" panose="020B0604020202020204" pitchFamily="34" charset="0"/>
            </a:endParaRPr>
          </a:p>
          <a:p>
            <a:pPr algn="l">
              <a:lnSpc>
                <a:spcPts val="2000"/>
              </a:lnSpc>
            </a:pPr>
            <a:r>
              <a:rPr lang="ja-JP" altLang="en-US" sz="1800" kern="0" dirty="0">
                <a:solidFill>
                  <a:schemeClr val="bg1">
                    <a:lumMod val="95000"/>
                  </a:schemeClr>
                </a:solidFill>
                <a:latin typeface="+mn-ea"/>
                <a:ea typeface="+mn-ea"/>
                <a:cs typeface="Helvetica" panose="020B0604020202020204" pitchFamily="34" charset="0"/>
              </a:rPr>
              <a:t>営業以外の事務や経理などのほとんどは外注で賄う予定です。</a:t>
            </a:r>
            <a:endParaRPr lang="en-US" altLang="ja-JP" sz="1800" kern="0" dirty="0">
              <a:solidFill>
                <a:schemeClr val="bg1">
                  <a:lumMod val="95000"/>
                </a:schemeClr>
              </a:solidFill>
              <a:effectLst/>
              <a:latin typeface="+mn-ea"/>
              <a:ea typeface="+mn-ea"/>
              <a:cs typeface="Helvetica" panose="020B0604020202020204" pitchFamily="34" charset="0"/>
            </a:endParaRPr>
          </a:p>
          <a:p>
            <a:pPr algn="l">
              <a:lnSpc>
                <a:spcPts val="2000"/>
              </a:lnSpc>
            </a:pPr>
            <a:endParaRPr lang="ja-JP" altLang="ja-JP" sz="1800" kern="100" dirty="0">
              <a:effectLst/>
              <a:latin typeface="+mn-ea"/>
              <a:ea typeface="+mn-ea"/>
              <a:cs typeface="Times New Roman" panose="02020603050405020304" pitchFamily="18" charset="0"/>
            </a:endParaRPr>
          </a:p>
        </p:txBody>
      </p:sp>
    </p:spTree>
    <p:extLst>
      <p:ext uri="{BB962C8B-B14F-4D97-AF65-F5344CB8AC3E}">
        <p14:creationId xmlns:p14="http://schemas.microsoft.com/office/powerpoint/2010/main" val="119135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1652718399"/>
              </p:ext>
            </p:extLst>
          </p:nvPr>
        </p:nvGraphicFramePr>
        <p:xfrm>
          <a:off x="93658" y="1133391"/>
          <a:ext cx="12004647" cy="5623560"/>
        </p:xfrm>
        <a:graphic>
          <a:graphicData uri="http://schemas.openxmlformats.org/drawingml/2006/table">
            <a:tbl>
              <a:tblPr firstRow="1" bandRow="1">
                <a:tableStyleId>{21E4AEA4-8DFA-4A89-87EB-49C32662AFE0}</a:tableStyleId>
              </a:tblPr>
              <a:tblGrid>
                <a:gridCol w="1031083">
                  <a:extLst>
                    <a:ext uri="{9D8B030D-6E8A-4147-A177-3AD203B41FA5}">
                      <a16:colId xmlns:a16="http://schemas.microsoft.com/office/drawing/2014/main" val="3322926118"/>
                    </a:ext>
                  </a:extLst>
                </a:gridCol>
                <a:gridCol w="942370">
                  <a:extLst>
                    <a:ext uri="{9D8B030D-6E8A-4147-A177-3AD203B41FA5}">
                      <a16:colId xmlns:a16="http://schemas.microsoft.com/office/drawing/2014/main" val="2033421705"/>
                    </a:ext>
                  </a:extLst>
                </a:gridCol>
                <a:gridCol w="1042883">
                  <a:extLst>
                    <a:ext uri="{9D8B030D-6E8A-4147-A177-3AD203B41FA5}">
                      <a16:colId xmlns:a16="http://schemas.microsoft.com/office/drawing/2014/main" val="3321961324"/>
                    </a:ext>
                  </a:extLst>
                </a:gridCol>
                <a:gridCol w="1025069">
                  <a:extLst>
                    <a:ext uri="{9D8B030D-6E8A-4147-A177-3AD203B41FA5}">
                      <a16:colId xmlns:a16="http://schemas.microsoft.com/office/drawing/2014/main" val="1867495619"/>
                    </a:ext>
                  </a:extLst>
                </a:gridCol>
                <a:gridCol w="1076114">
                  <a:extLst>
                    <a:ext uri="{9D8B030D-6E8A-4147-A177-3AD203B41FA5}">
                      <a16:colId xmlns:a16="http://schemas.microsoft.com/office/drawing/2014/main" val="2312329190"/>
                    </a:ext>
                  </a:extLst>
                </a:gridCol>
                <a:gridCol w="775335">
                  <a:extLst>
                    <a:ext uri="{9D8B030D-6E8A-4147-A177-3AD203B41FA5}">
                      <a16:colId xmlns:a16="http://schemas.microsoft.com/office/drawing/2014/main" val="1350007847"/>
                    </a:ext>
                  </a:extLst>
                </a:gridCol>
                <a:gridCol w="818907">
                  <a:extLst>
                    <a:ext uri="{9D8B030D-6E8A-4147-A177-3AD203B41FA5}">
                      <a16:colId xmlns:a16="http://schemas.microsoft.com/office/drawing/2014/main" val="824315426"/>
                    </a:ext>
                  </a:extLst>
                </a:gridCol>
                <a:gridCol w="781179">
                  <a:extLst>
                    <a:ext uri="{9D8B030D-6E8A-4147-A177-3AD203B41FA5}">
                      <a16:colId xmlns:a16="http://schemas.microsoft.com/office/drawing/2014/main" val="3997050280"/>
                    </a:ext>
                  </a:extLst>
                </a:gridCol>
                <a:gridCol w="781179">
                  <a:extLst>
                    <a:ext uri="{9D8B030D-6E8A-4147-A177-3AD203B41FA5}">
                      <a16:colId xmlns:a16="http://schemas.microsoft.com/office/drawing/2014/main" val="1439821727"/>
                    </a:ext>
                  </a:extLst>
                </a:gridCol>
                <a:gridCol w="2927859">
                  <a:extLst>
                    <a:ext uri="{9D8B030D-6E8A-4147-A177-3AD203B41FA5}">
                      <a16:colId xmlns:a16="http://schemas.microsoft.com/office/drawing/2014/main" val="3551237025"/>
                    </a:ext>
                  </a:extLst>
                </a:gridCol>
                <a:gridCol w="802669">
                  <a:extLst>
                    <a:ext uri="{9D8B030D-6E8A-4147-A177-3AD203B41FA5}">
                      <a16:colId xmlns:a16="http://schemas.microsoft.com/office/drawing/2014/main" val="3688052037"/>
                    </a:ext>
                  </a:extLst>
                </a:gridCol>
              </a:tblGrid>
              <a:tr h="221565">
                <a:tc>
                  <a:txBody>
                    <a:bodyPr/>
                    <a:lstStyle/>
                    <a:p>
                      <a:pPr algn="ctr"/>
                      <a:r>
                        <a:rPr kumimoji="1" lang="ja-JP" altLang="en-US" sz="1150" dirty="0">
                          <a:latin typeface="+mn-ea"/>
                          <a:ea typeface="+mn-ea"/>
                        </a:rPr>
                        <a:t>シェア率（％）</a:t>
                      </a:r>
                    </a:p>
                  </a:txBody>
                  <a:tcPr anchor="ctr"/>
                </a:tc>
                <a:tc>
                  <a:txBody>
                    <a:bodyPr/>
                    <a:lstStyle/>
                    <a:p>
                      <a:pPr algn="ctr"/>
                      <a:r>
                        <a:rPr kumimoji="1" lang="ja-JP" altLang="en-US" sz="1150" dirty="0">
                          <a:latin typeface="+mn-ea"/>
                          <a:ea typeface="+mn-ea"/>
                        </a:rPr>
                        <a:t>個数（万個）</a:t>
                      </a:r>
                    </a:p>
                  </a:txBody>
                  <a:tcPr anchor="ctr"/>
                </a:tc>
                <a:tc>
                  <a:txBody>
                    <a:bodyPr/>
                    <a:lstStyle/>
                    <a:p>
                      <a:pPr algn="ctr"/>
                      <a:r>
                        <a:rPr kumimoji="1" lang="ja-JP" altLang="en-US" sz="1150" dirty="0">
                          <a:latin typeface="+mn-ea"/>
                          <a:ea typeface="+mn-ea"/>
                        </a:rPr>
                        <a:t>年間トン数（ｔ）</a:t>
                      </a:r>
                    </a:p>
                  </a:txBody>
                  <a:tcPr anchor="ctr"/>
                </a:tc>
                <a:tc>
                  <a:txBody>
                    <a:bodyPr/>
                    <a:lstStyle/>
                    <a:p>
                      <a:pPr algn="ctr"/>
                      <a:r>
                        <a:rPr kumimoji="1" lang="ja-JP" altLang="en-US" sz="1150" dirty="0">
                          <a:latin typeface="+mn-ea"/>
                          <a:ea typeface="+mn-ea"/>
                        </a:rPr>
                        <a:t>月間トン数（ｔ）</a:t>
                      </a:r>
                    </a:p>
                  </a:txBody>
                  <a:tcPr anchor="ctr"/>
                </a:tc>
                <a:tc>
                  <a:txBody>
                    <a:bodyPr/>
                    <a:lstStyle/>
                    <a:p>
                      <a:pPr algn="ctr"/>
                      <a:r>
                        <a:rPr kumimoji="1" lang="ja-JP" altLang="en-US" sz="1150" dirty="0">
                          <a:latin typeface="+mn-ea"/>
                          <a:ea typeface="+mn-ea"/>
                        </a:rPr>
                        <a:t>営業人数</a:t>
                      </a:r>
                    </a:p>
                  </a:txBody>
                  <a:tcPr anchor="ctr"/>
                </a:tc>
                <a:tc>
                  <a:txBody>
                    <a:bodyPr/>
                    <a:lstStyle/>
                    <a:p>
                      <a:pPr algn="ctr"/>
                      <a:r>
                        <a:rPr kumimoji="1" lang="ja-JP" altLang="en-US" sz="1150" dirty="0">
                          <a:latin typeface="+mn-ea"/>
                          <a:ea typeface="+mn-ea"/>
                        </a:rPr>
                        <a:t>チーム数</a:t>
                      </a:r>
                    </a:p>
                  </a:txBody>
                  <a:tcPr anchor="ctr"/>
                </a:tc>
                <a:tc>
                  <a:txBody>
                    <a:bodyPr/>
                    <a:lstStyle/>
                    <a:p>
                      <a:pPr algn="ctr"/>
                      <a:r>
                        <a:rPr kumimoji="1" lang="ja-JP" altLang="en-US" sz="1150" dirty="0">
                          <a:latin typeface="+mn-ea"/>
                          <a:ea typeface="+mn-ea"/>
                        </a:rPr>
                        <a:t>店舗数</a:t>
                      </a:r>
                      <a:endParaRPr kumimoji="1" lang="en-US" altLang="ja-JP" sz="1150" dirty="0">
                        <a:latin typeface="+mn-ea"/>
                        <a:ea typeface="+mn-ea"/>
                      </a:endParaRPr>
                    </a:p>
                  </a:txBody>
                  <a:tcPr anchor="ctr"/>
                </a:tc>
                <a:tc>
                  <a:txBody>
                    <a:bodyPr/>
                    <a:lstStyle/>
                    <a:p>
                      <a:pPr algn="ctr"/>
                      <a:r>
                        <a:rPr kumimoji="1" lang="ja-JP" altLang="en-US" sz="1150" dirty="0">
                          <a:latin typeface="+mn-ea"/>
                          <a:ea typeface="+mn-ea"/>
                        </a:rPr>
                        <a:t>合計人数</a:t>
                      </a:r>
                    </a:p>
                  </a:txBody>
                  <a:tcPr anchor="ctr"/>
                </a:tc>
                <a:tc>
                  <a:txBody>
                    <a:bodyPr/>
                    <a:lstStyle/>
                    <a:p>
                      <a:pPr algn="ctr"/>
                      <a:r>
                        <a:rPr kumimoji="1" lang="ja-JP" altLang="en-US" sz="1150" dirty="0">
                          <a:latin typeface="+mn-ea"/>
                          <a:ea typeface="+mn-ea"/>
                        </a:rPr>
                        <a:t>年商（億）</a:t>
                      </a:r>
                    </a:p>
                  </a:txBody>
                  <a:tcPr anchor="ctr"/>
                </a:tc>
                <a:tc>
                  <a:txBody>
                    <a:bodyPr/>
                    <a:lstStyle/>
                    <a:p>
                      <a:pPr algn="ctr"/>
                      <a:r>
                        <a:rPr kumimoji="1" lang="ja-JP" altLang="en-US" sz="1150" dirty="0">
                          <a:latin typeface="+mn-ea"/>
                          <a:ea typeface="+mn-ea"/>
                        </a:rPr>
                        <a:t>イベント</a:t>
                      </a:r>
                    </a:p>
                  </a:txBody>
                  <a:tcPr anchor="ctr"/>
                </a:tc>
                <a:tc>
                  <a:txBody>
                    <a:bodyPr/>
                    <a:lstStyle/>
                    <a:p>
                      <a:pPr algn="ctr"/>
                      <a:r>
                        <a:rPr kumimoji="1" lang="ja-JP" altLang="en-US" sz="1150" dirty="0">
                          <a:latin typeface="+mn-ea"/>
                          <a:ea typeface="+mn-ea"/>
                        </a:rPr>
                        <a:t>月日</a:t>
                      </a:r>
                    </a:p>
                  </a:txBody>
                  <a:tcPr anchor="ctr"/>
                </a:tc>
                <a:extLst>
                  <a:ext uri="{0D108BD9-81ED-4DB2-BD59-A6C34878D82A}">
                    <a16:rowId xmlns:a16="http://schemas.microsoft.com/office/drawing/2014/main" val="1465003116"/>
                  </a:ext>
                </a:extLst>
              </a:tr>
              <a:tr h="221565">
                <a:tc>
                  <a:txBody>
                    <a:bodyPr/>
                    <a:lstStyle/>
                    <a:p>
                      <a:pPr algn="ctr"/>
                      <a:r>
                        <a:rPr kumimoji="1" lang="en-US" altLang="ja-JP" sz="1400" dirty="0">
                          <a:latin typeface="+mn-ea"/>
                          <a:ea typeface="+mn-ea"/>
                        </a:rPr>
                        <a:t>100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530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5,300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442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150" dirty="0">
                          <a:latin typeface="+mn-ea"/>
                          <a:ea typeface="+mn-ea"/>
                        </a:rPr>
                        <a:t>-</a:t>
                      </a:r>
                      <a:endParaRPr kumimoji="1" lang="ja-JP" altLang="en-US" sz="1150" dirty="0">
                        <a:latin typeface="+mn-ea"/>
                        <a:ea typeface="+mn-ea"/>
                      </a:endParaRP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extLst>
                  <a:ext uri="{0D108BD9-81ED-4DB2-BD59-A6C34878D82A}">
                    <a16:rowId xmlns:a16="http://schemas.microsoft.com/office/drawing/2014/main" val="3903340734"/>
                  </a:ext>
                </a:extLst>
              </a:tr>
              <a:tr h="221565">
                <a:tc>
                  <a:txBody>
                    <a:bodyPr/>
                    <a:lstStyle/>
                    <a:p>
                      <a:pPr algn="ctr"/>
                      <a:r>
                        <a:rPr kumimoji="1" lang="en-US" altLang="ja-JP" sz="1400" dirty="0">
                          <a:solidFill>
                            <a:srgbClr val="FF0000"/>
                          </a:solidFill>
                          <a:latin typeface="+mn-ea"/>
                          <a:ea typeface="+mn-ea"/>
                        </a:rPr>
                        <a:t>73.9</a:t>
                      </a:r>
                      <a:endParaRPr kumimoji="1" lang="ja-JP" altLang="en-US" sz="1400" dirty="0">
                        <a:solidFill>
                          <a:srgbClr val="FF0000"/>
                        </a:solidFill>
                        <a:latin typeface="+mn-ea"/>
                        <a:ea typeface="+mn-ea"/>
                      </a:endParaRPr>
                    </a:p>
                  </a:txBody>
                  <a:tcPr anchor="ctr"/>
                </a:tc>
                <a:tc>
                  <a:txBody>
                    <a:bodyPr/>
                    <a:lstStyle/>
                    <a:p>
                      <a:pPr algn="ctr"/>
                      <a:r>
                        <a:rPr kumimoji="1" lang="en-US" altLang="ja-JP" sz="1400" dirty="0">
                          <a:latin typeface="+mn-ea"/>
                          <a:ea typeface="+mn-ea"/>
                        </a:rPr>
                        <a:t>392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3,918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326.5</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5.76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0" dirty="0">
                          <a:solidFill>
                            <a:srgbClr val="000000"/>
                          </a:solidFill>
                          <a:effectLst/>
                          <a:latin typeface="+mn-ea"/>
                          <a:ea typeface="+mn-ea"/>
                          <a:cs typeface="Helvetica" panose="020B0604020202020204" pitchFamily="34" charset="0"/>
                        </a:rPr>
                        <a:t>市場シェアの独占状態（</a:t>
                      </a:r>
                      <a:r>
                        <a:rPr lang="en-US" altLang="ja-JP" sz="1000" kern="0" dirty="0">
                          <a:solidFill>
                            <a:srgbClr val="000000"/>
                          </a:solidFill>
                          <a:effectLst/>
                          <a:latin typeface="+mn-ea"/>
                          <a:ea typeface="+mn-ea"/>
                          <a:cs typeface="Helvetica" panose="020B0604020202020204" pitchFamily="34" charset="0"/>
                        </a:rPr>
                        <a:t>10</a:t>
                      </a:r>
                      <a:r>
                        <a:rPr lang="ja-JP" altLang="en-US" sz="1000" kern="0" dirty="0">
                          <a:solidFill>
                            <a:srgbClr val="000000"/>
                          </a:solidFill>
                          <a:effectLst/>
                          <a:latin typeface="+mn-ea"/>
                          <a:ea typeface="+mn-ea"/>
                          <a:cs typeface="Helvetica" panose="020B0604020202020204" pitchFamily="34" charset="0"/>
                        </a:rPr>
                        <a:t>年以内）</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2033.12</a:t>
                      </a:r>
                      <a:endParaRPr kumimoji="1" lang="ja-JP" altLang="en-US" sz="1400" dirty="0">
                        <a:latin typeface="+mn-ea"/>
                        <a:ea typeface="+mn-ea"/>
                      </a:endParaRPr>
                    </a:p>
                  </a:txBody>
                  <a:tcPr anchor="ctr"/>
                </a:tc>
                <a:extLst>
                  <a:ext uri="{0D108BD9-81ED-4DB2-BD59-A6C34878D82A}">
                    <a16:rowId xmlns:a16="http://schemas.microsoft.com/office/drawing/2014/main" val="3380385594"/>
                  </a:ext>
                </a:extLst>
              </a:tr>
              <a:tr h="221565">
                <a:tc>
                  <a:txBody>
                    <a:bodyPr/>
                    <a:lstStyle/>
                    <a:p>
                      <a:pPr algn="ctr"/>
                      <a:r>
                        <a:rPr kumimoji="1" lang="en-US" altLang="ja-JP" sz="1400" dirty="0">
                          <a:solidFill>
                            <a:schemeClr val="tx1"/>
                          </a:solidFill>
                          <a:latin typeface="+mn-ea"/>
                          <a:ea typeface="+mn-ea"/>
                        </a:rPr>
                        <a:t>67.9</a:t>
                      </a:r>
                    </a:p>
                  </a:txBody>
                  <a:tcPr anchor="ctr"/>
                </a:tc>
                <a:tc>
                  <a:txBody>
                    <a:bodyPr/>
                    <a:lstStyle/>
                    <a:p>
                      <a:pPr algn="ctr"/>
                      <a:r>
                        <a:rPr kumimoji="1" lang="en-US" altLang="ja-JP" sz="1400" dirty="0">
                          <a:latin typeface="+mn-ea"/>
                          <a:ea typeface="+mn-ea"/>
                        </a:rPr>
                        <a:t>360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3,600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5.28</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2033.03</a:t>
                      </a:r>
                      <a:endParaRPr kumimoji="1" lang="ja-JP" altLang="en-US" sz="1400" dirty="0">
                        <a:latin typeface="+mn-ea"/>
                        <a:ea typeface="+mn-ea"/>
                      </a:endParaRPr>
                    </a:p>
                  </a:txBody>
                  <a:tcPr anchor="ctr"/>
                </a:tc>
                <a:extLst>
                  <a:ext uri="{0D108BD9-81ED-4DB2-BD59-A6C34878D82A}">
                    <a16:rowId xmlns:a16="http://schemas.microsoft.com/office/drawing/2014/main" val="986958525"/>
                  </a:ext>
                </a:extLst>
              </a:tr>
              <a:tr h="221565">
                <a:tc>
                  <a:txBody>
                    <a:bodyPr/>
                    <a:lstStyle/>
                    <a:p>
                      <a:pPr algn="ctr"/>
                      <a:r>
                        <a:rPr kumimoji="1" lang="en-US" altLang="ja-JP" sz="1400" dirty="0">
                          <a:solidFill>
                            <a:schemeClr val="tx1"/>
                          </a:solidFill>
                          <a:latin typeface="+mn-ea"/>
                          <a:ea typeface="+mn-ea"/>
                        </a:rPr>
                        <a:t>45.3</a:t>
                      </a:r>
                    </a:p>
                  </a:txBody>
                  <a:tcPr anchor="ctr"/>
                </a:tc>
                <a:tc>
                  <a:txBody>
                    <a:bodyPr/>
                    <a:lstStyle/>
                    <a:p>
                      <a:pPr algn="ctr"/>
                      <a:r>
                        <a:rPr kumimoji="1" lang="en-US" altLang="ja-JP" sz="1400" dirty="0">
                          <a:latin typeface="+mn-ea"/>
                          <a:ea typeface="+mn-ea"/>
                        </a:rPr>
                        <a:t>240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2,400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15</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3.6</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2030.06</a:t>
                      </a:r>
                      <a:endParaRPr kumimoji="1" lang="ja-JP" altLang="en-US" sz="1400" dirty="0">
                        <a:latin typeface="+mn-ea"/>
                        <a:ea typeface="+mn-ea"/>
                      </a:endParaRPr>
                    </a:p>
                  </a:txBody>
                  <a:tcPr anchor="ctr"/>
                </a:tc>
                <a:extLst>
                  <a:ext uri="{0D108BD9-81ED-4DB2-BD59-A6C34878D82A}">
                    <a16:rowId xmlns:a16="http://schemas.microsoft.com/office/drawing/2014/main" val="719782746"/>
                  </a:ext>
                </a:extLst>
              </a:tr>
              <a:tr h="221565">
                <a:tc>
                  <a:txBody>
                    <a:bodyPr/>
                    <a:lstStyle/>
                    <a:p>
                      <a:pPr algn="ctr"/>
                      <a:r>
                        <a:rPr kumimoji="1" lang="en-US" altLang="ja-JP" sz="1400" dirty="0">
                          <a:solidFill>
                            <a:srgbClr val="FF0000"/>
                          </a:solidFill>
                          <a:latin typeface="+mn-ea"/>
                          <a:ea typeface="+mn-ea"/>
                        </a:rPr>
                        <a:t>41.7</a:t>
                      </a:r>
                    </a:p>
                  </a:txBody>
                  <a:tcPr anchor="ctr"/>
                </a:tc>
                <a:tc>
                  <a:txBody>
                    <a:bodyPr/>
                    <a:lstStyle/>
                    <a:p>
                      <a:pPr algn="ctr"/>
                      <a:r>
                        <a:rPr kumimoji="1" lang="en-US" altLang="ja-JP" sz="1400" dirty="0">
                          <a:latin typeface="+mn-ea"/>
                          <a:ea typeface="+mn-ea"/>
                        </a:rPr>
                        <a:t>220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2,208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184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17</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0" dirty="0">
                          <a:solidFill>
                            <a:srgbClr val="000000"/>
                          </a:solidFill>
                          <a:effectLst/>
                          <a:latin typeface="+mn-ea"/>
                          <a:ea typeface="+mn-ea"/>
                          <a:cs typeface="Helvetica" panose="020B0604020202020204" pitchFamily="34" charset="0"/>
                        </a:rPr>
                        <a:t>首位独走。不沈船企業を作るための最低目標</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2030.01</a:t>
                      </a:r>
                      <a:endParaRPr kumimoji="1" lang="ja-JP" altLang="en-US" sz="1400" dirty="0">
                        <a:latin typeface="+mn-ea"/>
                        <a:ea typeface="+mn-ea"/>
                      </a:endParaRPr>
                    </a:p>
                  </a:txBody>
                  <a:tcPr anchor="ctr"/>
                </a:tc>
                <a:extLst>
                  <a:ext uri="{0D108BD9-81ED-4DB2-BD59-A6C34878D82A}">
                    <a16:rowId xmlns:a16="http://schemas.microsoft.com/office/drawing/2014/main" val="4185530362"/>
                  </a:ext>
                </a:extLst>
              </a:tr>
              <a:tr h="221565">
                <a:tc>
                  <a:txBody>
                    <a:bodyPr/>
                    <a:lstStyle/>
                    <a:p>
                      <a:pPr algn="ctr"/>
                      <a:r>
                        <a:rPr kumimoji="1" lang="en-US" altLang="ja-JP" sz="1400" dirty="0">
                          <a:solidFill>
                            <a:schemeClr val="tx1"/>
                          </a:solidFill>
                          <a:latin typeface="+mn-ea"/>
                          <a:ea typeface="+mn-ea"/>
                        </a:rPr>
                        <a:t>34.0</a:t>
                      </a:r>
                      <a:endParaRPr kumimoji="1" lang="ja-JP" altLang="en-US" sz="1400" dirty="0">
                        <a:solidFill>
                          <a:schemeClr val="tx1"/>
                        </a:solidFill>
                        <a:latin typeface="+mn-ea"/>
                        <a:ea typeface="+mn-ea"/>
                      </a:endParaRPr>
                    </a:p>
                  </a:txBody>
                  <a:tcPr anchor="ctr"/>
                </a:tc>
                <a:tc>
                  <a:txBody>
                    <a:bodyPr/>
                    <a:lstStyle/>
                    <a:p>
                      <a:pPr algn="ctr"/>
                      <a:r>
                        <a:rPr kumimoji="1" lang="en-US" altLang="ja-JP" sz="1400" dirty="0">
                          <a:latin typeface="+mn-ea"/>
                          <a:ea typeface="+mn-ea"/>
                        </a:rPr>
                        <a:t>180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1,800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150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p>
                  </a:txBody>
                  <a:tcPr anchor="ctr"/>
                </a:tc>
                <a:tc>
                  <a:txBody>
                    <a:bodyPr/>
                    <a:lstStyle/>
                    <a:p>
                      <a:pPr algn="ctr"/>
                      <a:r>
                        <a:rPr kumimoji="1" lang="en-US" altLang="ja-JP" sz="1400" dirty="0">
                          <a:latin typeface="+mn-ea"/>
                          <a:ea typeface="+mn-ea"/>
                        </a:rPr>
                        <a:t>14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2.64</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2029.01</a:t>
                      </a:r>
                      <a:endParaRPr kumimoji="1" lang="ja-JP" altLang="en-US" sz="1400" dirty="0">
                        <a:latin typeface="+mn-ea"/>
                        <a:ea typeface="+mn-ea"/>
                      </a:endParaRPr>
                    </a:p>
                  </a:txBody>
                  <a:tcPr anchor="ctr"/>
                </a:tc>
                <a:extLst>
                  <a:ext uri="{0D108BD9-81ED-4DB2-BD59-A6C34878D82A}">
                    <a16:rowId xmlns:a16="http://schemas.microsoft.com/office/drawing/2014/main" val="138986785"/>
                  </a:ext>
                </a:extLst>
              </a:tr>
              <a:tr h="221565">
                <a:tc>
                  <a:txBody>
                    <a:bodyPr/>
                    <a:lstStyle/>
                    <a:p>
                      <a:pPr algn="ctr"/>
                      <a:r>
                        <a:rPr kumimoji="1" lang="en-US" altLang="ja-JP" sz="1400" dirty="0">
                          <a:solidFill>
                            <a:schemeClr val="tx1"/>
                          </a:solidFill>
                          <a:latin typeface="+mn-ea"/>
                          <a:ea typeface="+mn-ea"/>
                        </a:rPr>
                        <a:t>28.3</a:t>
                      </a:r>
                      <a:endParaRPr kumimoji="1" lang="ja-JP" altLang="en-US" sz="1400" dirty="0">
                        <a:solidFill>
                          <a:schemeClr val="tx1"/>
                        </a:solidFill>
                        <a:latin typeface="+mn-ea"/>
                        <a:ea typeface="+mn-ea"/>
                      </a:endParaRPr>
                    </a:p>
                  </a:txBody>
                  <a:tcPr anchor="ctr"/>
                </a:tc>
                <a:tc>
                  <a:txBody>
                    <a:bodyPr/>
                    <a:lstStyle/>
                    <a:p>
                      <a:pPr algn="ctr"/>
                      <a:r>
                        <a:rPr kumimoji="1" lang="en-US" altLang="ja-JP" sz="1400" dirty="0">
                          <a:latin typeface="+mn-ea"/>
                          <a:ea typeface="+mn-ea"/>
                        </a:rPr>
                        <a:t>150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1,500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125</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9</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2.16</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2028.05</a:t>
                      </a:r>
                      <a:endParaRPr kumimoji="1" lang="ja-JP" altLang="en-US" sz="1400" dirty="0">
                        <a:latin typeface="+mn-ea"/>
                        <a:ea typeface="+mn-ea"/>
                      </a:endParaRPr>
                    </a:p>
                  </a:txBody>
                  <a:tcPr anchor="ctr"/>
                </a:tc>
                <a:extLst>
                  <a:ext uri="{0D108BD9-81ED-4DB2-BD59-A6C34878D82A}">
                    <a16:rowId xmlns:a16="http://schemas.microsoft.com/office/drawing/2014/main" val="622220416"/>
                  </a:ext>
                </a:extLst>
              </a:tr>
              <a:tr h="221565">
                <a:tc>
                  <a:txBody>
                    <a:bodyPr/>
                    <a:lstStyle/>
                    <a:p>
                      <a:pPr algn="ctr"/>
                      <a:r>
                        <a:rPr kumimoji="1" lang="en-US" altLang="ja-JP" sz="1400" dirty="0">
                          <a:solidFill>
                            <a:srgbClr val="FF0000"/>
                          </a:solidFill>
                          <a:latin typeface="+mn-ea"/>
                          <a:ea typeface="+mn-ea"/>
                        </a:rPr>
                        <a:t>26.1</a:t>
                      </a:r>
                      <a:endParaRPr kumimoji="1" lang="ja-JP" altLang="en-US" sz="1400" dirty="0">
                        <a:solidFill>
                          <a:srgbClr val="FF0000"/>
                        </a:solidFill>
                        <a:latin typeface="+mn-ea"/>
                        <a:ea typeface="+mn-ea"/>
                      </a:endParaRPr>
                    </a:p>
                  </a:txBody>
                  <a:tcPr anchor="ctr"/>
                </a:tc>
                <a:tc>
                  <a:txBody>
                    <a:bodyPr/>
                    <a:lstStyle/>
                    <a:p>
                      <a:pPr algn="ctr"/>
                      <a:r>
                        <a:rPr kumimoji="1" lang="en-US" altLang="ja-JP" sz="1400" dirty="0">
                          <a:latin typeface="+mn-ea"/>
                          <a:ea typeface="+mn-ea"/>
                        </a:rPr>
                        <a:t>139</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1,386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115.5</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9</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2.16</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0" dirty="0">
                          <a:solidFill>
                            <a:srgbClr val="000000"/>
                          </a:solidFill>
                          <a:latin typeface="+mn-ea"/>
                          <a:ea typeface="+mn-ea"/>
                          <a:cs typeface="Helvetica" panose="020B0604020202020204" pitchFamily="34" charset="0"/>
                        </a:rPr>
                        <a:t>業界１位になるための</a:t>
                      </a:r>
                      <a:r>
                        <a:rPr lang="ja-JP" altLang="ja-JP" sz="1000" kern="0" dirty="0">
                          <a:solidFill>
                            <a:srgbClr val="000000"/>
                          </a:solidFill>
                          <a:effectLst/>
                          <a:latin typeface="+mn-ea"/>
                          <a:ea typeface="+mn-ea"/>
                          <a:cs typeface="Helvetica" panose="020B0604020202020204" pitchFamily="34" charset="0"/>
                        </a:rPr>
                        <a:t>最低</a:t>
                      </a:r>
                      <a:r>
                        <a:rPr lang="ja-JP" altLang="en-US" sz="1000" kern="0" dirty="0">
                          <a:solidFill>
                            <a:srgbClr val="000000"/>
                          </a:solidFill>
                          <a:effectLst/>
                          <a:latin typeface="+mn-ea"/>
                          <a:ea typeface="+mn-ea"/>
                          <a:cs typeface="Helvetica" panose="020B0604020202020204" pitchFamily="34" charset="0"/>
                        </a:rPr>
                        <a:t>目標</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2028.02</a:t>
                      </a:r>
                      <a:endParaRPr kumimoji="1" lang="ja-JP" altLang="en-US" sz="1400" dirty="0">
                        <a:latin typeface="+mn-ea"/>
                        <a:ea typeface="+mn-ea"/>
                      </a:endParaRPr>
                    </a:p>
                  </a:txBody>
                  <a:tcPr anchor="ctr"/>
                </a:tc>
                <a:extLst>
                  <a:ext uri="{0D108BD9-81ED-4DB2-BD59-A6C34878D82A}">
                    <a16:rowId xmlns:a16="http://schemas.microsoft.com/office/drawing/2014/main" val="4216378217"/>
                  </a:ext>
                </a:extLst>
              </a:tr>
              <a:tr h="221565">
                <a:tc>
                  <a:txBody>
                    <a:bodyPr/>
                    <a:lstStyle/>
                    <a:p>
                      <a:pPr algn="ctr"/>
                      <a:r>
                        <a:rPr kumimoji="1" lang="en-US" altLang="ja-JP" sz="1400" dirty="0">
                          <a:solidFill>
                            <a:schemeClr val="tx1"/>
                          </a:solidFill>
                          <a:latin typeface="+mn-ea"/>
                          <a:ea typeface="+mn-ea"/>
                        </a:rPr>
                        <a:t>22.6</a:t>
                      </a:r>
                    </a:p>
                  </a:txBody>
                  <a:tcPr anchor="ctr"/>
                </a:tc>
                <a:tc>
                  <a:txBody>
                    <a:bodyPr/>
                    <a:lstStyle/>
                    <a:p>
                      <a:pPr algn="ctr"/>
                      <a:r>
                        <a:rPr kumimoji="1" lang="en-US" altLang="ja-JP" sz="1400" dirty="0">
                          <a:latin typeface="+mn-ea"/>
                          <a:ea typeface="+mn-ea"/>
                        </a:rPr>
                        <a:t>120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1200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1.92</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2027.08</a:t>
                      </a:r>
                      <a:endParaRPr kumimoji="1" lang="ja-JP" altLang="en-US" sz="1400" dirty="0">
                        <a:latin typeface="+mn-ea"/>
                        <a:ea typeface="+mn-ea"/>
                      </a:endParaRPr>
                    </a:p>
                  </a:txBody>
                  <a:tcPr anchor="ctr"/>
                </a:tc>
                <a:extLst>
                  <a:ext uri="{0D108BD9-81ED-4DB2-BD59-A6C34878D82A}">
                    <a16:rowId xmlns:a16="http://schemas.microsoft.com/office/drawing/2014/main" val="3699253407"/>
                  </a:ext>
                </a:extLst>
              </a:tr>
              <a:tr h="221565">
                <a:tc>
                  <a:txBody>
                    <a:bodyPr/>
                    <a:lstStyle/>
                    <a:p>
                      <a:pPr algn="ctr"/>
                      <a:r>
                        <a:rPr kumimoji="1" lang="en-US" altLang="ja-JP" sz="1400" dirty="0">
                          <a:solidFill>
                            <a:srgbClr val="FF0000"/>
                          </a:solidFill>
                          <a:latin typeface="+mn-ea"/>
                          <a:ea typeface="+mn-ea"/>
                        </a:rPr>
                        <a:t>19.3</a:t>
                      </a:r>
                    </a:p>
                  </a:txBody>
                  <a:tcPr anchor="ctr"/>
                </a:tc>
                <a:tc>
                  <a:txBody>
                    <a:bodyPr/>
                    <a:lstStyle/>
                    <a:p>
                      <a:pPr algn="ctr"/>
                      <a:r>
                        <a:rPr kumimoji="1" lang="en-US" altLang="ja-JP" sz="1400" dirty="0">
                          <a:latin typeface="+mn-ea"/>
                          <a:ea typeface="+mn-ea"/>
                        </a:rPr>
                        <a:t>103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1,026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85.5</a:t>
                      </a:r>
                    </a:p>
                  </a:txBody>
                  <a:tcPr anchor="ctr"/>
                </a:tc>
                <a:tc>
                  <a:txBody>
                    <a:bodyPr/>
                    <a:lstStyle/>
                    <a:p>
                      <a:pPr algn="ctr"/>
                      <a:r>
                        <a:rPr kumimoji="1" lang="en-US" altLang="ja-JP" sz="1400" dirty="0">
                          <a:latin typeface="+mn-ea"/>
                          <a:ea typeface="+mn-ea"/>
                        </a:rPr>
                        <a:t>7</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9</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1.68</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上位</a:t>
                      </a:r>
                      <a:r>
                        <a:rPr lang="en-US" altLang="ja-JP" sz="1000" kern="0" dirty="0">
                          <a:solidFill>
                            <a:srgbClr val="000000"/>
                          </a:solidFill>
                          <a:effectLst/>
                          <a:latin typeface="+mn-ea"/>
                          <a:ea typeface="+mn-ea"/>
                          <a:cs typeface="Helvetica" panose="020B0604020202020204" pitchFamily="34" charset="0"/>
                        </a:rPr>
                        <a:t>3</a:t>
                      </a:r>
                      <a:r>
                        <a:rPr lang="ja-JP" altLang="ja-JP" sz="1000" kern="0" dirty="0">
                          <a:solidFill>
                            <a:srgbClr val="000000"/>
                          </a:solidFill>
                          <a:effectLst/>
                          <a:latin typeface="+mn-ea"/>
                          <a:ea typeface="+mn-ea"/>
                          <a:cs typeface="Helvetica" panose="020B0604020202020204" pitchFamily="34" charset="0"/>
                        </a:rPr>
                        <a:t>位以内</a:t>
                      </a:r>
                      <a:r>
                        <a:rPr lang="ja-JP" altLang="en-US" sz="1000" kern="0" dirty="0">
                          <a:solidFill>
                            <a:srgbClr val="000000"/>
                          </a:solidFill>
                          <a:effectLst/>
                          <a:latin typeface="+mn-ea"/>
                          <a:ea typeface="+mn-ea"/>
                          <a:cs typeface="Helvetica" panose="020B0604020202020204" pitchFamily="34" charset="0"/>
                        </a:rPr>
                        <a:t>になるための数値（</a:t>
                      </a:r>
                      <a:r>
                        <a:rPr lang="en-US" altLang="ja-JP" sz="1000" kern="0" dirty="0">
                          <a:solidFill>
                            <a:srgbClr val="000000"/>
                          </a:solidFill>
                          <a:effectLst/>
                          <a:latin typeface="+mn-ea"/>
                          <a:ea typeface="+mn-ea"/>
                          <a:cs typeface="Helvetica" panose="020B0604020202020204" pitchFamily="34" charset="0"/>
                        </a:rPr>
                        <a:t>3</a:t>
                      </a:r>
                      <a:r>
                        <a:rPr lang="ja-JP" altLang="en-US" sz="1000" kern="0" dirty="0">
                          <a:solidFill>
                            <a:srgbClr val="000000"/>
                          </a:solidFill>
                          <a:effectLst/>
                          <a:latin typeface="+mn-ea"/>
                          <a:ea typeface="+mn-ea"/>
                          <a:cs typeface="Helvetica" panose="020B0604020202020204" pitchFamily="34" charset="0"/>
                        </a:rPr>
                        <a:t>年以内）</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2026.12</a:t>
                      </a:r>
                      <a:endParaRPr kumimoji="1" lang="ja-JP" altLang="en-US" sz="1400" dirty="0">
                        <a:latin typeface="+mn-ea"/>
                        <a:ea typeface="+mn-ea"/>
                      </a:endParaRPr>
                    </a:p>
                  </a:txBody>
                  <a:tcPr anchor="ctr"/>
                </a:tc>
                <a:extLst>
                  <a:ext uri="{0D108BD9-81ED-4DB2-BD59-A6C34878D82A}">
                    <a16:rowId xmlns:a16="http://schemas.microsoft.com/office/drawing/2014/main" val="2844399428"/>
                  </a:ext>
                </a:extLst>
              </a:tr>
              <a:tr h="221565">
                <a:tc>
                  <a:txBody>
                    <a:bodyPr/>
                    <a:lstStyle/>
                    <a:p>
                      <a:pPr algn="ctr"/>
                      <a:r>
                        <a:rPr kumimoji="1" lang="en-US" altLang="ja-JP" sz="1400" dirty="0">
                          <a:solidFill>
                            <a:schemeClr val="tx1"/>
                          </a:solidFill>
                          <a:latin typeface="+mn-ea"/>
                          <a:ea typeface="+mn-ea"/>
                        </a:rPr>
                        <a:t>15.8</a:t>
                      </a:r>
                      <a:endParaRPr kumimoji="1" lang="ja-JP" altLang="en-US" sz="1400" dirty="0">
                        <a:solidFill>
                          <a:schemeClr val="tx1"/>
                        </a:solidFill>
                        <a:latin typeface="+mn-ea"/>
                        <a:ea typeface="+mn-ea"/>
                      </a:endParaRPr>
                    </a:p>
                  </a:txBody>
                  <a:tcPr anchor="ctr"/>
                </a:tc>
                <a:tc>
                  <a:txBody>
                    <a:bodyPr/>
                    <a:lstStyle/>
                    <a:p>
                      <a:pPr algn="ctr"/>
                      <a:r>
                        <a:rPr kumimoji="1" lang="en-US" altLang="ja-JP" sz="1400" dirty="0">
                          <a:latin typeface="+mn-ea"/>
                          <a:ea typeface="+mn-ea"/>
                        </a:rPr>
                        <a:t>8</a:t>
                      </a:r>
                      <a:endParaRPr kumimoji="1" lang="ja-JP" altLang="en-US" sz="1400" dirty="0">
                        <a:latin typeface="+mn-ea"/>
                        <a:ea typeface="+mn-ea"/>
                      </a:endParaRPr>
                    </a:p>
                  </a:txBody>
                  <a:tcPr anchor="ctr">
                    <a:solidFill>
                      <a:srgbClr val="F5DFCD"/>
                    </a:solidFill>
                  </a:tcPr>
                </a:tc>
                <a:tc>
                  <a:txBody>
                    <a:bodyPr/>
                    <a:lstStyle/>
                    <a:p>
                      <a:pPr algn="ctr"/>
                      <a:r>
                        <a:rPr kumimoji="1" lang="en-US" altLang="ja-JP" sz="1400" dirty="0">
                          <a:latin typeface="+mn-ea"/>
                          <a:ea typeface="+mn-ea"/>
                        </a:rPr>
                        <a:t>800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66.7</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7</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1.2</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2026.04</a:t>
                      </a:r>
                      <a:endParaRPr kumimoji="1" lang="ja-JP" altLang="en-US" sz="1400" dirty="0">
                        <a:latin typeface="+mn-ea"/>
                        <a:ea typeface="+mn-ea"/>
                      </a:endParaRPr>
                    </a:p>
                  </a:txBody>
                  <a:tcPr anchor="ctr"/>
                </a:tc>
                <a:extLst>
                  <a:ext uri="{0D108BD9-81ED-4DB2-BD59-A6C34878D82A}">
                    <a16:rowId xmlns:a16="http://schemas.microsoft.com/office/drawing/2014/main" val="4258712388"/>
                  </a:ext>
                </a:extLst>
              </a:tr>
              <a:tr h="221565">
                <a:tc>
                  <a:txBody>
                    <a:bodyPr/>
                    <a:lstStyle/>
                    <a:p>
                      <a:pPr algn="ctr"/>
                      <a:r>
                        <a:rPr kumimoji="1" lang="en-US" altLang="ja-JP" sz="1400" dirty="0">
                          <a:solidFill>
                            <a:schemeClr val="tx1"/>
                          </a:solidFill>
                          <a:latin typeface="+mn-ea"/>
                          <a:ea typeface="+mn-ea"/>
                        </a:rPr>
                        <a:t>11.3</a:t>
                      </a:r>
                      <a:endParaRPr kumimoji="1" lang="ja-JP" altLang="en-US" sz="1400" dirty="0">
                        <a:solidFill>
                          <a:schemeClr val="tx1"/>
                        </a:solidFill>
                        <a:latin typeface="+mn-ea"/>
                        <a:ea typeface="+mn-ea"/>
                      </a:endParaRPr>
                    </a:p>
                  </a:txBody>
                  <a:tcPr anchor="ctr"/>
                </a:tc>
                <a:tc>
                  <a:txBody>
                    <a:bodyPr/>
                    <a:lstStyle/>
                    <a:p>
                      <a:pPr algn="ctr"/>
                      <a:r>
                        <a:rPr kumimoji="1" lang="en-US" altLang="ja-JP" sz="1400" dirty="0">
                          <a:latin typeface="+mn-ea"/>
                          <a:ea typeface="+mn-ea"/>
                        </a:rPr>
                        <a:t>6</a:t>
                      </a:r>
                      <a:endParaRPr kumimoji="1" lang="ja-JP" altLang="en-US" sz="1400" dirty="0">
                        <a:latin typeface="+mn-ea"/>
                        <a:ea typeface="+mn-ea"/>
                      </a:endParaRPr>
                    </a:p>
                  </a:txBody>
                  <a:tcPr anchor="ctr">
                    <a:solidFill>
                      <a:srgbClr val="FAF0E8"/>
                    </a:solidFill>
                  </a:tcPr>
                </a:tc>
                <a:tc>
                  <a:txBody>
                    <a:bodyPr/>
                    <a:lstStyle/>
                    <a:p>
                      <a:pPr algn="ctr"/>
                      <a:r>
                        <a:rPr kumimoji="1" lang="en-US" altLang="ja-JP" sz="1400" dirty="0">
                          <a:latin typeface="+mn-ea"/>
                          <a:ea typeface="+mn-ea"/>
                        </a:rPr>
                        <a:t>600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p>
                  </a:txBody>
                  <a:tcPr anchor="ctr"/>
                </a:tc>
                <a:tc>
                  <a:txBody>
                    <a:bodyPr/>
                    <a:lstStyle/>
                    <a:p>
                      <a:pPr algn="ctr"/>
                      <a:r>
                        <a:rPr kumimoji="1" lang="en-US" altLang="ja-JP" sz="1400" dirty="0">
                          <a:latin typeface="+mn-ea"/>
                          <a:ea typeface="+mn-ea"/>
                        </a:rPr>
                        <a:t>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0.96</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2025.06</a:t>
                      </a:r>
                      <a:endParaRPr kumimoji="1" lang="ja-JP" altLang="en-US" sz="1400" dirty="0">
                        <a:latin typeface="+mn-ea"/>
                        <a:ea typeface="+mn-ea"/>
                      </a:endParaRPr>
                    </a:p>
                  </a:txBody>
                  <a:tcPr anchor="ctr"/>
                </a:tc>
                <a:extLst>
                  <a:ext uri="{0D108BD9-81ED-4DB2-BD59-A6C34878D82A}">
                    <a16:rowId xmlns:a16="http://schemas.microsoft.com/office/drawing/2014/main" val="1055660672"/>
                  </a:ext>
                </a:extLst>
              </a:tr>
              <a:tr h="221565">
                <a:tc>
                  <a:txBody>
                    <a:bodyPr/>
                    <a:lstStyle/>
                    <a:p>
                      <a:pPr algn="ctr"/>
                      <a:r>
                        <a:rPr kumimoji="1" lang="en-US" altLang="ja-JP" sz="1400" dirty="0">
                          <a:solidFill>
                            <a:srgbClr val="FF0000"/>
                          </a:solidFill>
                          <a:latin typeface="+mn-ea"/>
                          <a:ea typeface="+mn-ea"/>
                        </a:rPr>
                        <a:t>10.9</a:t>
                      </a:r>
                      <a:endParaRPr kumimoji="1" lang="ja-JP" altLang="en-US" sz="1400" dirty="0">
                        <a:solidFill>
                          <a:srgbClr val="FF0000"/>
                        </a:solidFill>
                        <a:latin typeface="+mn-ea"/>
                        <a:ea typeface="+mn-ea"/>
                      </a:endParaRPr>
                    </a:p>
                  </a:txBody>
                  <a:tcPr anchor="ctr"/>
                </a:tc>
                <a:tc>
                  <a:txBody>
                    <a:bodyPr/>
                    <a:lstStyle/>
                    <a:p>
                      <a:pPr algn="ctr"/>
                      <a:r>
                        <a:rPr kumimoji="1" lang="en-US" altLang="ja-JP" sz="1400" dirty="0">
                          <a:latin typeface="+mn-ea"/>
                          <a:ea typeface="+mn-ea"/>
                        </a:rPr>
                        <a:t>5.8</a:t>
                      </a:r>
                      <a:endParaRPr kumimoji="1" lang="ja-JP" altLang="en-US" sz="1400" dirty="0">
                        <a:latin typeface="+mn-ea"/>
                        <a:ea typeface="+mn-ea"/>
                      </a:endParaRPr>
                    </a:p>
                  </a:txBody>
                  <a:tcPr anchor="ctr">
                    <a:solidFill>
                      <a:srgbClr val="F5DFCD"/>
                    </a:solidFill>
                  </a:tcPr>
                </a:tc>
                <a:tc>
                  <a:txBody>
                    <a:bodyPr/>
                    <a:lstStyle/>
                    <a:p>
                      <a:pPr algn="ctr"/>
                      <a:r>
                        <a:rPr kumimoji="1" lang="en-US" altLang="ja-JP" sz="1400" dirty="0">
                          <a:latin typeface="+mn-ea"/>
                          <a:ea typeface="+mn-ea"/>
                        </a:rPr>
                        <a:t>576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0.96</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0" dirty="0">
                          <a:solidFill>
                            <a:srgbClr val="000000"/>
                          </a:solidFill>
                          <a:effectLst/>
                          <a:latin typeface="+mn-ea"/>
                          <a:ea typeface="+mn-ea"/>
                          <a:cs typeface="Helvetica" panose="020B0604020202020204" pitchFamily="34" charset="0"/>
                        </a:rPr>
                        <a:t>本格的な競争に突入するための最低ライン</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2025.05</a:t>
                      </a:r>
                      <a:endParaRPr kumimoji="1" lang="ja-JP" altLang="en-US" sz="1400" dirty="0">
                        <a:latin typeface="+mn-ea"/>
                        <a:ea typeface="+mn-ea"/>
                      </a:endParaRPr>
                    </a:p>
                  </a:txBody>
                  <a:tcPr anchor="ctr"/>
                </a:tc>
                <a:extLst>
                  <a:ext uri="{0D108BD9-81ED-4DB2-BD59-A6C34878D82A}">
                    <a16:rowId xmlns:a16="http://schemas.microsoft.com/office/drawing/2014/main" val="45563876"/>
                  </a:ext>
                </a:extLst>
              </a:tr>
              <a:tr h="221565">
                <a:tc>
                  <a:txBody>
                    <a:bodyPr/>
                    <a:lstStyle/>
                    <a:p>
                      <a:pPr algn="ctr"/>
                      <a:r>
                        <a:rPr kumimoji="1" lang="en-US" altLang="ja-JP" sz="1400" dirty="0">
                          <a:solidFill>
                            <a:schemeClr val="tx1"/>
                          </a:solidFill>
                          <a:latin typeface="+mn-ea"/>
                          <a:ea typeface="+mn-ea"/>
                        </a:rPr>
                        <a:t>9.1</a:t>
                      </a:r>
                      <a:endParaRPr kumimoji="1" lang="ja-JP" altLang="en-US" sz="1400" dirty="0">
                        <a:solidFill>
                          <a:schemeClr val="tx1"/>
                        </a:solidFill>
                        <a:latin typeface="+mn-ea"/>
                        <a:ea typeface="+mn-ea"/>
                      </a:endParaRPr>
                    </a:p>
                  </a:txBody>
                  <a:tcPr anchor="ctr"/>
                </a:tc>
                <a:tc>
                  <a:txBody>
                    <a:bodyPr/>
                    <a:lstStyle/>
                    <a:p>
                      <a:pPr algn="ctr"/>
                      <a:r>
                        <a:rPr kumimoji="1" lang="en-US" altLang="ja-JP" sz="1400" dirty="0">
                          <a:latin typeface="+mn-ea"/>
                          <a:ea typeface="+mn-ea"/>
                        </a:rPr>
                        <a:t>4.8</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480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40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a:t>
                      </a:r>
                    </a:p>
                  </a:txBody>
                  <a:tcPr anchor="ctr"/>
                </a:tc>
                <a:tc>
                  <a:txBody>
                    <a:bodyPr/>
                    <a:lstStyle/>
                    <a:p>
                      <a:pPr algn="ctr"/>
                      <a:r>
                        <a:rPr kumimoji="1" lang="en-US" altLang="ja-JP" sz="1400" dirty="0">
                          <a:latin typeface="+mn-ea"/>
                          <a:ea typeface="+mn-ea"/>
                        </a:rPr>
                        <a:t>0.72</a:t>
                      </a:r>
                      <a:endParaRPr kumimoji="1" lang="ja-JP" altLang="en-US" sz="14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2025.01</a:t>
                      </a:r>
                      <a:endParaRPr kumimoji="1" lang="ja-JP" altLang="en-US" sz="1400" dirty="0">
                        <a:latin typeface="+mn-ea"/>
                        <a:ea typeface="+mn-ea"/>
                      </a:endParaRPr>
                    </a:p>
                  </a:txBody>
                  <a:tcPr anchor="ctr"/>
                </a:tc>
                <a:extLst>
                  <a:ext uri="{0D108BD9-81ED-4DB2-BD59-A6C34878D82A}">
                    <a16:rowId xmlns:a16="http://schemas.microsoft.com/office/drawing/2014/main" val="3470446369"/>
                  </a:ext>
                </a:extLst>
              </a:tr>
              <a:tr h="221565">
                <a:tc>
                  <a:txBody>
                    <a:bodyPr/>
                    <a:lstStyle/>
                    <a:p>
                      <a:pPr algn="ctr"/>
                      <a:r>
                        <a:rPr kumimoji="1" lang="en-US" altLang="ja-JP" sz="1400" dirty="0">
                          <a:solidFill>
                            <a:srgbClr val="FF0000"/>
                          </a:solidFill>
                          <a:latin typeface="+mn-ea"/>
                          <a:ea typeface="+mn-ea"/>
                        </a:rPr>
                        <a:t>6.8</a:t>
                      </a:r>
                      <a:endParaRPr kumimoji="1" lang="ja-JP" altLang="en-US" sz="1400" dirty="0">
                        <a:solidFill>
                          <a:srgbClr val="FF0000"/>
                        </a:solidFill>
                        <a:latin typeface="+mn-ea"/>
                        <a:ea typeface="+mn-ea"/>
                      </a:endParaRPr>
                    </a:p>
                  </a:txBody>
                  <a:tcPr anchor="ctr"/>
                </a:tc>
                <a:tc>
                  <a:txBody>
                    <a:bodyPr/>
                    <a:lstStyle/>
                    <a:p>
                      <a:pPr algn="ctr"/>
                      <a:r>
                        <a:rPr kumimoji="1" lang="en-US" altLang="ja-JP" sz="1400" dirty="0">
                          <a:latin typeface="+mn-ea"/>
                          <a:ea typeface="+mn-ea"/>
                        </a:rPr>
                        <a:t>3.6</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360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30</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3</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5</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0.72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a:solidFill>
                            <a:srgbClr val="000000"/>
                          </a:solidFill>
                          <a:effectLst/>
                          <a:latin typeface="+mn-ea"/>
                          <a:ea typeface="+mn-ea"/>
                          <a:cs typeface="Helvetica" panose="020B0604020202020204" pitchFamily="34" charset="0"/>
                        </a:rPr>
                        <a:t>ひたすら自社</a:t>
                      </a:r>
                      <a:r>
                        <a:rPr lang="ja-JP" altLang="en-US" sz="1000" kern="0" dirty="0">
                          <a:solidFill>
                            <a:srgbClr val="000000"/>
                          </a:solidFill>
                          <a:effectLst/>
                          <a:latin typeface="+mn-ea"/>
                          <a:ea typeface="+mn-ea"/>
                          <a:cs typeface="Helvetica" panose="020B0604020202020204" pitchFamily="34" charset="0"/>
                        </a:rPr>
                        <a:t>サービス</a:t>
                      </a:r>
                      <a:r>
                        <a:rPr lang="ja-JP" altLang="ja-JP" sz="1000" kern="0" dirty="0">
                          <a:solidFill>
                            <a:srgbClr val="000000"/>
                          </a:solidFill>
                          <a:effectLst/>
                          <a:latin typeface="+mn-ea"/>
                          <a:ea typeface="+mn-ea"/>
                          <a:cs typeface="Helvetica" panose="020B0604020202020204" pitchFamily="34" charset="0"/>
                        </a:rPr>
                        <a:t>の普及に取り</a:t>
                      </a:r>
                      <a:r>
                        <a:rPr lang="ja-JP" altLang="en-US" sz="1000" kern="0" dirty="0">
                          <a:solidFill>
                            <a:srgbClr val="000000"/>
                          </a:solidFill>
                          <a:effectLst/>
                          <a:latin typeface="+mn-ea"/>
                          <a:ea typeface="+mn-ea"/>
                          <a:cs typeface="Helvetica" panose="020B0604020202020204" pitchFamily="34" charset="0"/>
                        </a:rPr>
                        <a:t>組む時期</a:t>
                      </a:r>
                      <a:endParaRPr kumimoji="1" lang="ja-JP" altLang="en-US" sz="1000" dirty="0">
                        <a:latin typeface="+mn-ea"/>
                        <a:ea typeface="+mn-ea"/>
                      </a:endParaRPr>
                    </a:p>
                  </a:txBody>
                  <a:tcPr anchor="ctr"/>
                </a:tc>
                <a:tc>
                  <a:txBody>
                    <a:bodyPr/>
                    <a:lstStyle/>
                    <a:p>
                      <a:pPr algn="ctr"/>
                      <a:r>
                        <a:rPr kumimoji="1" lang="en-US" altLang="ja-JP" sz="1400" dirty="0">
                          <a:latin typeface="+mn-ea"/>
                          <a:ea typeface="+mn-ea"/>
                        </a:rPr>
                        <a:t>2024.06</a:t>
                      </a:r>
                      <a:endParaRPr kumimoji="1" lang="ja-JP" altLang="en-US" sz="1400" dirty="0">
                        <a:latin typeface="+mn-ea"/>
                        <a:ea typeface="+mn-ea"/>
                      </a:endParaRPr>
                    </a:p>
                  </a:txBody>
                  <a:tcPr anchor="ctr"/>
                </a:tc>
                <a:extLst>
                  <a:ext uri="{0D108BD9-81ED-4DB2-BD59-A6C34878D82A}">
                    <a16:rowId xmlns:a16="http://schemas.microsoft.com/office/drawing/2014/main" val="3762612297"/>
                  </a:ext>
                </a:extLst>
              </a:tr>
              <a:tr h="204437">
                <a:tc>
                  <a:txBody>
                    <a:bodyPr/>
                    <a:lstStyle/>
                    <a:p>
                      <a:pPr algn="ctr"/>
                      <a:r>
                        <a:rPr kumimoji="1" lang="en-US" altLang="ja-JP" sz="1400" b="0" dirty="0">
                          <a:solidFill>
                            <a:schemeClr val="tx1"/>
                          </a:solidFill>
                          <a:latin typeface="+mn-ea"/>
                          <a:ea typeface="+mn-ea"/>
                        </a:rPr>
                        <a:t>6.3</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3.4</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336</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28</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2</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1</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1</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4</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0.48</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mn-ea"/>
                          <a:ea typeface="+mn-ea"/>
                        </a:rPr>
                        <a:t>株式会社風間商事の現在地</a:t>
                      </a:r>
                      <a:endParaRPr kumimoji="1" lang="en-US" altLang="ja-JP" sz="10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2023.11</a:t>
                      </a:r>
                      <a:endParaRPr kumimoji="1" lang="ja-JP" altLang="en-US" sz="1400" b="0" dirty="0">
                        <a:solidFill>
                          <a:schemeClr val="tx1"/>
                        </a:solidFill>
                        <a:latin typeface="+mn-ea"/>
                        <a:ea typeface="+mn-ea"/>
                      </a:endParaRPr>
                    </a:p>
                  </a:txBody>
                  <a:tcPr anchor="ctr"/>
                </a:tc>
                <a:extLst>
                  <a:ext uri="{0D108BD9-81ED-4DB2-BD59-A6C34878D82A}">
                    <a16:rowId xmlns:a16="http://schemas.microsoft.com/office/drawing/2014/main" val="524033561"/>
                  </a:ext>
                </a:extLst>
              </a:tr>
              <a:tr h="221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rgbClr val="FF0000"/>
                          </a:solidFill>
                          <a:latin typeface="+mn-ea"/>
                          <a:ea typeface="+mn-ea"/>
                        </a:rPr>
                        <a:t>2.8</a:t>
                      </a:r>
                      <a:endParaRPr kumimoji="1" lang="ja-JP" altLang="en-US" sz="1400" b="0" dirty="0">
                        <a:solidFill>
                          <a:srgbClr val="FF0000"/>
                        </a:solidFill>
                        <a:latin typeface="+mn-ea"/>
                        <a:ea typeface="+mn-ea"/>
                      </a:endParaRPr>
                    </a:p>
                  </a:txBody>
                  <a:tcPr anchor="ctr"/>
                </a:tc>
                <a:tc>
                  <a:txBody>
                    <a:bodyPr/>
                    <a:lstStyle/>
                    <a:p>
                      <a:pPr algn="ctr"/>
                      <a:r>
                        <a:rPr kumimoji="1" lang="en-US" altLang="ja-JP" sz="1400" b="0" dirty="0">
                          <a:solidFill>
                            <a:schemeClr val="tx1"/>
                          </a:solidFill>
                          <a:latin typeface="+mn-ea"/>
                          <a:ea typeface="+mn-ea"/>
                        </a:rPr>
                        <a:t>1.5</a:t>
                      </a:r>
                    </a:p>
                  </a:txBody>
                  <a:tcPr anchor="ctr"/>
                </a:tc>
                <a:tc>
                  <a:txBody>
                    <a:bodyPr/>
                    <a:lstStyle/>
                    <a:p>
                      <a:pPr algn="ctr"/>
                      <a:r>
                        <a:rPr kumimoji="1" lang="en-US" altLang="ja-JP" sz="1400" b="0" dirty="0">
                          <a:solidFill>
                            <a:schemeClr val="tx1"/>
                          </a:solidFill>
                          <a:latin typeface="+mn-ea"/>
                          <a:ea typeface="+mn-ea"/>
                        </a:rPr>
                        <a:t>150</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12.5</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1</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1</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1</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3</a:t>
                      </a:r>
                      <a:endParaRPr kumimoji="1" lang="ja-JP" altLang="en-US" sz="1400" b="0" dirty="0">
                        <a:solidFill>
                          <a:schemeClr val="tx1"/>
                        </a:solidFill>
                        <a:latin typeface="+mn-ea"/>
                        <a:ea typeface="+mn-ea"/>
                      </a:endParaRPr>
                    </a:p>
                  </a:txBody>
                  <a:tcPr anchor="ctr"/>
                </a:tc>
                <a:tc>
                  <a:txBody>
                    <a:bodyPr/>
                    <a:lstStyle/>
                    <a:p>
                      <a:pPr algn="ctr"/>
                      <a:r>
                        <a:rPr kumimoji="1" lang="en-US" altLang="ja-JP" sz="1400" b="0" dirty="0">
                          <a:solidFill>
                            <a:schemeClr val="tx1"/>
                          </a:solidFill>
                          <a:latin typeface="+mn-ea"/>
                          <a:ea typeface="+mn-ea"/>
                        </a:rPr>
                        <a:t>0.24</a:t>
                      </a:r>
                      <a:endParaRPr kumimoji="1" lang="ja-JP" altLang="en-US" sz="14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0" dirty="0">
                          <a:solidFill>
                            <a:srgbClr val="000000"/>
                          </a:solidFill>
                          <a:effectLst/>
                          <a:latin typeface="+mn-ea"/>
                          <a:ea typeface="+mn-ea"/>
                          <a:cs typeface="Helvetica" panose="020B0604020202020204" pitchFamily="34" charset="0"/>
                        </a:rPr>
                        <a:t>市場に</a:t>
                      </a:r>
                      <a:r>
                        <a:rPr lang="ja-JP" altLang="ja-JP" sz="1000" kern="0" dirty="0">
                          <a:solidFill>
                            <a:srgbClr val="000000"/>
                          </a:solidFill>
                          <a:effectLst/>
                          <a:latin typeface="+mn-ea"/>
                          <a:ea typeface="+mn-ea"/>
                          <a:cs typeface="Helvetica" panose="020B0604020202020204" pitchFamily="34" charset="0"/>
                        </a:rPr>
                        <a:t>参入できたか否かを判断する</a:t>
                      </a:r>
                      <a:r>
                        <a:rPr lang="ja-JP" altLang="en-US" sz="1000" kern="0" dirty="0">
                          <a:solidFill>
                            <a:srgbClr val="000000"/>
                          </a:solidFill>
                          <a:effectLst/>
                          <a:latin typeface="+mn-ea"/>
                          <a:ea typeface="+mn-ea"/>
                          <a:cs typeface="Helvetica" panose="020B0604020202020204" pitchFamily="34" charset="0"/>
                        </a:rPr>
                        <a:t>最低ライン</a:t>
                      </a:r>
                      <a:endParaRPr kumimoji="1" lang="ja-JP" altLang="en-US" sz="10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mn-ea"/>
                          <a:ea typeface="+mn-ea"/>
                        </a:rPr>
                        <a:t>-</a:t>
                      </a:r>
                      <a:endParaRPr kumimoji="1" lang="ja-JP" altLang="en-US" sz="1400" dirty="0">
                        <a:latin typeface="+mn-ea"/>
                        <a:ea typeface="+mn-ea"/>
                      </a:endParaRPr>
                    </a:p>
                  </a:txBody>
                  <a:tcPr anchor="ctr"/>
                </a:tc>
                <a:extLst>
                  <a:ext uri="{0D108BD9-81ED-4DB2-BD59-A6C34878D82A}">
                    <a16:rowId xmlns:a16="http://schemas.microsoft.com/office/drawing/2014/main" val="1596545918"/>
                  </a:ext>
                </a:extLst>
              </a:tr>
            </a:tbl>
          </a:graphicData>
        </a:graphic>
      </p:graphicFrame>
      <p:sp>
        <p:nvSpPr>
          <p:cNvPr id="10" name="タイトル 1">
            <a:extLst>
              <a:ext uri="{FF2B5EF4-FFF2-40B4-BE49-F238E27FC236}">
                <a16:creationId xmlns:a16="http://schemas.microsoft.com/office/drawing/2014/main" id="{D333D8C1-E4CD-8400-76A0-3FC2F70FFFE2}"/>
              </a:ext>
            </a:extLst>
          </p:cNvPr>
          <p:cNvSpPr>
            <a:spLocks noGrp="1"/>
          </p:cNvSpPr>
          <p:nvPr>
            <p:ph type="ctrTitle"/>
          </p:nvPr>
        </p:nvSpPr>
        <p:spPr>
          <a:xfrm>
            <a:off x="1066781" y="106017"/>
            <a:ext cx="10058400" cy="926325"/>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市場シェア独占までのスケジュール</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D168F846-84FE-788E-C4FE-359783C145D3}"/>
              </a:ext>
            </a:extLst>
          </p:cNvPr>
          <p:cNvSpPr>
            <a:spLocks noGrp="1"/>
          </p:cNvSpPr>
          <p:nvPr>
            <p:ph type="sldNum" sz="quarter" idx="12"/>
          </p:nvPr>
        </p:nvSpPr>
        <p:spPr/>
        <p:txBody>
          <a:bodyPr/>
          <a:lstStyle/>
          <a:p>
            <a:pPr rtl="0"/>
            <a:fld id="{3A98EE3D-8CD1-4C3F-BD1C-C98C9596463C}" type="slidenum">
              <a:rPr lang="en-US" smtClean="0"/>
              <a:t>31</a:t>
            </a:fld>
            <a:endParaRPr lang="en-US" dirty="0"/>
          </a:p>
        </p:txBody>
      </p:sp>
    </p:spTree>
    <p:extLst>
      <p:ext uri="{BB962C8B-B14F-4D97-AF65-F5344CB8AC3E}">
        <p14:creationId xmlns:p14="http://schemas.microsoft.com/office/powerpoint/2010/main" val="258417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0" name="タイトル 1">
            <a:extLst>
              <a:ext uri="{FF2B5EF4-FFF2-40B4-BE49-F238E27FC236}">
                <a16:creationId xmlns:a16="http://schemas.microsoft.com/office/drawing/2014/main" id="{D333D8C1-E4CD-8400-76A0-3FC2F70FFFE2}"/>
              </a:ext>
            </a:extLst>
          </p:cNvPr>
          <p:cNvSpPr>
            <a:spLocks noGrp="1"/>
          </p:cNvSpPr>
          <p:nvPr>
            <p:ph type="ctrTitle"/>
          </p:nvPr>
        </p:nvSpPr>
        <p:spPr>
          <a:xfrm>
            <a:off x="1066783" y="141585"/>
            <a:ext cx="10058400" cy="926325"/>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組織図のイメージ</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4048F440-21A4-066C-898E-CC9B43761A9A}"/>
              </a:ext>
            </a:extLst>
          </p:cNvPr>
          <p:cNvSpPr>
            <a:spLocks noGrp="1"/>
          </p:cNvSpPr>
          <p:nvPr>
            <p:ph type="sldNum" sz="quarter" idx="12"/>
          </p:nvPr>
        </p:nvSpPr>
        <p:spPr/>
        <p:txBody>
          <a:bodyPr/>
          <a:lstStyle/>
          <a:p>
            <a:pPr rtl="0"/>
            <a:fld id="{3A98EE3D-8CD1-4C3F-BD1C-C98C9596463C}" type="slidenum">
              <a:rPr lang="en-US" smtClean="0"/>
              <a:t>32</a:t>
            </a:fld>
            <a:endParaRPr lang="en-US" dirty="0"/>
          </a:p>
        </p:txBody>
      </p:sp>
      <p:graphicFrame>
        <p:nvGraphicFramePr>
          <p:cNvPr id="5" name="表 4">
            <a:extLst>
              <a:ext uri="{FF2B5EF4-FFF2-40B4-BE49-F238E27FC236}">
                <a16:creationId xmlns:a16="http://schemas.microsoft.com/office/drawing/2014/main" id="{56288C3E-E05C-0F29-5D78-DF3986C6530A}"/>
              </a:ext>
            </a:extLst>
          </p:cNvPr>
          <p:cNvGraphicFramePr>
            <a:graphicFrameLocks noGrp="1"/>
          </p:cNvGraphicFramePr>
          <p:nvPr>
            <p:extLst>
              <p:ext uri="{D42A27DB-BD31-4B8C-83A1-F6EECF244321}">
                <p14:modId xmlns:p14="http://schemas.microsoft.com/office/powerpoint/2010/main" val="832120788"/>
              </p:ext>
            </p:extLst>
          </p:nvPr>
        </p:nvGraphicFramePr>
        <p:xfrm>
          <a:off x="7895964" y="3995452"/>
          <a:ext cx="2062293" cy="640080"/>
        </p:xfrm>
        <a:graphic>
          <a:graphicData uri="http://schemas.openxmlformats.org/drawingml/2006/table">
            <a:tbl>
              <a:tblPr firstRow="1" bandRow="1">
                <a:tableStyleId>{93296810-A885-4BE3-A3E7-6D5BEEA58F35}</a:tableStyleId>
              </a:tblPr>
              <a:tblGrid>
                <a:gridCol w="687431">
                  <a:extLst>
                    <a:ext uri="{9D8B030D-6E8A-4147-A177-3AD203B41FA5}">
                      <a16:colId xmlns:a16="http://schemas.microsoft.com/office/drawing/2014/main" val="1580174132"/>
                    </a:ext>
                  </a:extLst>
                </a:gridCol>
                <a:gridCol w="687431">
                  <a:extLst>
                    <a:ext uri="{9D8B030D-6E8A-4147-A177-3AD203B41FA5}">
                      <a16:colId xmlns:a16="http://schemas.microsoft.com/office/drawing/2014/main" val="3648821548"/>
                    </a:ext>
                  </a:extLst>
                </a:gridCol>
                <a:gridCol w="687431">
                  <a:extLst>
                    <a:ext uri="{9D8B030D-6E8A-4147-A177-3AD203B41FA5}">
                      <a16:colId xmlns:a16="http://schemas.microsoft.com/office/drawing/2014/main" val="2409263459"/>
                    </a:ext>
                  </a:extLst>
                </a:gridCol>
              </a:tblGrid>
              <a:tr h="0">
                <a:tc gridSpan="3">
                  <a:txBody>
                    <a:bodyPr/>
                    <a:lstStyle/>
                    <a:p>
                      <a:pPr algn="ctr"/>
                      <a:r>
                        <a:rPr kumimoji="1" lang="ja-JP" altLang="en-US" sz="1000" b="0" dirty="0"/>
                        <a:t>チーム長</a:t>
                      </a:r>
                      <a:r>
                        <a:rPr kumimoji="1" lang="en-US" altLang="ja-JP" sz="1000" b="0" dirty="0"/>
                        <a:t>CA</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人）</a:t>
                      </a:r>
                      <a:endParaRPr kumimoji="1" lang="ja-JP" altLang="en-US" sz="1000" b="0"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51999962"/>
                  </a:ext>
                </a:extLst>
              </a:tr>
              <a:tr h="172673">
                <a:tc>
                  <a:txBody>
                    <a:bodyPr/>
                    <a:lstStyle/>
                    <a:p>
                      <a:pPr algn="ctr"/>
                      <a:r>
                        <a:rPr kumimoji="1" lang="ja-JP" altLang="en-US" sz="1000" b="0" dirty="0"/>
                        <a:t>支店長</a:t>
                      </a:r>
                      <a:r>
                        <a:rPr kumimoji="1" lang="en-US" altLang="ja-JP" sz="1000" b="0" dirty="0"/>
                        <a:t>CAA</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CAB</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CAC</a:t>
                      </a:r>
                      <a:endParaRPr kumimoji="1" lang="ja-JP" altLang="en-US" sz="1000" b="0" dirty="0"/>
                    </a:p>
                  </a:txBody>
                  <a:tcPr/>
                </a:tc>
                <a:extLst>
                  <a:ext uri="{0D108BD9-81ED-4DB2-BD59-A6C34878D82A}">
                    <a16:rowId xmlns:a16="http://schemas.microsoft.com/office/drawing/2014/main" val="2816439715"/>
                  </a:ext>
                </a:extLst>
              </a:tr>
            </a:tbl>
          </a:graphicData>
        </a:graphic>
      </p:graphicFrame>
      <p:graphicFrame>
        <p:nvGraphicFramePr>
          <p:cNvPr id="6" name="表 5">
            <a:extLst>
              <a:ext uri="{FF2B5EF4-FFF2-40B4-BE49-F238E27FC236}">
                <a16:creationId xmlns:a16="http://schemas.microsoft.com/office/drawing/2014/main" id="{6C519970-948E-7E2C-AFCC-29F03E2272C1}"/>
              </a:ext>
            </a:extLst>
          </p:cNvPr>
          <p:cNvGraphicFramePr>
            <a:graphicFrameLocks noGrp="1"/>
          </p:cNvGraphicFramePr>
          <p:nvPr>
            <p:extLst>
              <p:ext uri="{D42A27DB-BD31-4B8C-83A1-F6EECF244321}">
                <p14:modId xmlns:p14="http://schemas.microsoft.com/office/powerpoint/2010/main" val="3291510283"/>
              </p:ext>
            </p:extLst>
          </p:nvPr>
        </p:nvGraphicFramePr>
        <p:xfrm>
          <a:off x="10038644" y="3995452"/>
          <a:ext cx="2062293" cy="640080"/>
        </p:xfrm>
        <a:graphic>
          <a:graphicData uri="http://schemas.openxmlformats.org/drawingml/2006/table">
            <a:tbl>
              <a:tblPr firstRow="1" bandRow="1">
                <a:tableStyleId>{93296810-A885-4BE3-A3E7-6D5BEEA58F35}</a:tableStyleId>
              </a:tblPr>
              <a:tblGrid>
                <a:gridCol w="687431">
                  <a:extLst>
                    <a:ext uri="{9D8B030D-6E8A-4147-A177-3AD203B41FA5}">
                      <a16:colId xmlns:a16="http://schemas.microsoft.com/office/drawing/2014/main" val="1580174132"/>
                    </a:ext>
                  </a:extLst>
                </a:gridCol>
                <a:gridCol w="687431">
                  <a:extLst>
                    <a:ext uri="{9D8B030D-6E8A-4147-A177-3AD203B41FA5}">
                      <a16:colId xmlns:a16="http://schemas.microsoft.com/office/drawing/2014/main" val="3648821548"/>
                    </a:ext>
                  </a:extLst>
                </a:gridCol>
                <a:gridCol w="687431">
                  <a:extLst>
                    <a:ext uri="{9D8B030D-6E8A-4147-A177-3AD203B41FA5}">
                      <a16:colId xmlns:a16="http://schemas.microsoft.com/office/drawing/2014/main" val="2409263459"/>
                    </a:ext>
                  </a:extLst>
                </a:gridCol>
              </a:tblGrid>
              <a:tr h="0">
                <a:tc gridSpan="3">
                  <a:txBody>
                    <a:bodyPr/>
                    <a:lstStyle/>
                    <a:p>
                      <a:pPr algn="ctr"/>
                      <a:r>
                        <a:rPr kumimoji="1" lang="ja-JP" altLang="en-US" sz="1000" b="0" dirty="0"/>
                        <a:t>チーム長</a:t>
                      </a:r>
                      <a:r>
                        <a:rPr kumimoji="1" lang="en-US" altLang="ja-JP" sz="1000" b="0" dirty="0"/>
                        <a:t>CB</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人）</a:t>
                      </a:r>
                      <a:endParaRPr kumimoji="1" lang="ja-JP" altLang="en-US" sz="1000" b="0"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51999962"/>
                  </a:ext>
                </a:extLst>
              </a:tr>
              <a:tr h="172673">
                <a:tc>
                  <a:txBody>
                    <a:bodyPr/>
                    <a:lstStyle/>
                    <a:p>
                      <a:pPr algn="ctr"/>
                      <a:r>
                        <a:rPr kumimoji="1" lang="ja-JP" altLang="en-US" sz="1000" b="0" dirty="0"/>
                        <a:t>スタッフ</a:t>
                      </a:r>
                      <a:r>
                        <a:rPr kumimoji="1" lang="en-US" altLang="ja-JP" sz="1000" b="0" dirty="0"/>
                        <a:t>CBA</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CBB</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CBC</a:t>
                      </a:r>
                      <a:endParaRPr kumimoji="1" lang="ja-JP" altLang="en-US" sz="1000" b="0" dirty="0"/>
                    </a:p>
                  </a:txBody>
                  <a:tcPr/>
                </a:tc>
                <a:extLst>
                  <a:ext uri="{0D108BD9-81ED-4DB2-BD59-A6C34878D82A}">
                    <a16:rowId xmlns:a16="http://schemas.microsoft.com/office/drawing/2014/main" val="2816439715"/>
                  </a:ext>
                </a:extLst>
              </a:tr>
            </a:tbl>
          </a:graphicData>
        </a:graphic>
      </p:graphicFrame>
      <p:graphicFrame>
        <p:nvGraphicFramePr>
          <p:cNvPr id="8" name="表 7">
            <a:extLst>
              <a:ext uri="{FF2B5EF4-FFF2-40B4-BE49-F238E27FC236}">
                <a16:creationId xmlns:a16="http://schemas.microsoft.com/office/drawing/2014/main" id="{9C11418F-0274-B79E-7EA2-F71ABA62BC03}"/>
              </a:ext>
            </a:extLst>
          </p:cNvPr>
          <p:cNvGraphicFramePr>
            <a:graphicFrameLocks noGrp="1"/>
          </p:cNvGraphicFramePr>
          <p:nvPr>
            <p:extLst>
              <p:ext uri="{D42A27DB-BD31-4B8C-83A1-F6EECF244321}">
                <p14:modId xmlns:p14="http://schemas.microsoft.com/office/powerpoint/2010/main" val="433629973"/>
              </p:ext>
            </p:extLst>
          </p:nvPr>
        </p:nvGraphicFramePr>
        <p:xfrm>
          <a:off x="4175173" y="3198047"/>
          <a:ext cx="2062293" cy="640080"/>
        </p:xfrm>
        <a:graphic>
          <a:graphicData uri="http://schemas.openxmlformats.org/drawingml/2006/table">
            <a:tbl>
              <a:tblPr firstRow="1" bandRow="1">
                <a:tableStyleId>{93296810-A885-4BE3-A3E7-6D5BEEA58F35}</a:tableStyleId>
              </a:tblPr>
              <a:tblGrid>
                <a:gridCol w="687431">
                  <a:extLst>
                    <a:ext uri="{9D8B030D-6E8A-4147-A177-3AD203B41FA5}">
                      <a16:colId xmlns:a16="http://schemas.microsoft.com/office/drawing/2014/main" val="1580174132"/>
                    </a:ext>
                  </a:extLst>
                </a:gridCol>
                <a:gridCol w="687431">
                  <a:extLst>
                    <a:ext uri="{9D8B030D-6E8A-4147-A177-3AD203B41FA5}">
                      <a16:colId xmlns:a16="http://schemas.microsoft.com/office/drawing/2014/main" val="3648821548"/>
                    </a:ext>
                  </a:extLst>
                </a:gridCol>
                <a:gridCol w="687431">
                  <a:extLst>
                    <a:ext uri="{9D8B030D-6E8A-4147-A177-3AD203B41FA5}">
                      <a16:colId xmlns:a16="http://schemas.microsoft.com/office/drawing/2014/main" val="2409263459"/>
                    </a:ext>
                  </a:extLst>
                </a:gridCol>
              </a:tblGrid>
              <a:tr h="0">
                <a:tc gridSpan="3">
                  <a:txBody>
                    <a:bodyPr/>
                    <a:lstStyle/>
                    <a:p>
                      <a:pPr algn="ctr"/>
                      <a:r>
                        <a:rPr kumimoji="1" lang="ja-JP" altLang="en-US" sz="1000" b="0" dirty="0"/>
                        <a:t>チーム長</a:t>
                      </a:r>
                      <a:r>
                        <a:rPr kumimoji="1" lang="en-US" altLang="ja-JP" sz="1000" b="0" dirty="0"/>
                        <a:t>BA</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人）</a:t>
                      </a:r>
                      <a:endParaRPr kumimoji="1" lang="ja-JP" altLang="en-US" sz="1000" b="0"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51999962"/>
                  </a:ext>
                </a:extLst>
              </a:tr>
              <a:tr h="172673">
                <a:tc>
                  <a:txBody>
                    <a:bodyPr/>
                    <a:lstStyle/>
                    <a:p>
                      <a:pPr algn="ctr"/>
                      <a:r>
                        <a:rPr kumimoji="1" lang="ja-JP" altLang="en-US" sz="1000" b="0" dirty="0"/>
                        <a:t>スタッフ</a:t>
                      </a:r>
                      <a:r>
                        <a:rPr kumimoji="1" lang="en-US" altLang="ja-JP" sz="1000" b="0" dirty="0"/>
                        <a:t>BAA</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BAB</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BAC</a:t>
                      </a:r>
                      <a:endParaRPr kumimoji="1" lang="ja-JP" altLang="en-US" sz="1000" b="0" dirty="0"/>
                    </a:p>
                  </a:txBody>
                  <a:tcPr/>
                </a:tc>
                <a:extLst>
                  <a:ext uri="{0D108BD9-81ED-4DB2-BD59-A6C34878D82A}">
                    <a16:rowId xmlns:a16="http://schemas.microsoft.com/office/drawing/2014/main" val="2816439715"/>
                  </a:ext>
                </a:extLst>
              </a:tr>
            </a:tbl>
          </a:graphicData>
        </a:graphic>
      </p:graphicFrame>
      <p:graphicFrame>
        <p:nvGraphicFramePr>
          <p:cNvPr id="9" name="表 8">
            <a:extLst>
              <a:ext uri="{FF2B5EF4-FFF2-40B4-BE49-F238E27FC236}">
                <a16:creationId xmlns:a16="http://schemas.microsoft.com/office/drawing/2014/main" id="{22337C2B-B1EF-C364-ADFD-169E2E26D005}"/>
              </a:ext>
            </a:extLst>
          </p:cNvPr>
          <p:cNvGraphicFramePr>
            <a:graphicFrameLocks noGrp="1"/>
          </p:cNvGraphicFramePr>
          <p:nvPr>
            <p:extLst>
              <p:ext uri="{D42A27DB-BD31-4B8C-83A1-F6EECF244321}">
                <p14:modId xmlns:p14="http://schemas.microsoft.com/office/powerpoint/2010/main" val="3316081862"/>
              </p:ext>
            </p:extLst>
          </p:nvPr>
        </p:nvGraphicFramePr>
        <p:xfrm>
          <a:off x="6336438" y="3197062"/>
          <a:ext cx="2062293" cy="640080"/>
        </p:xfrm>
        <a:graphic>
          <a:graphicData uri="http://schemas.openxmlformats.org/drawingml/2006/table">
            <a:tbl>
              <a:tblPr firstRow="1" bandRow="1">
                <a:tableStyleId>{93296810-A885-4BE3-A3E7-6D5BEEA58F35}</a:tableStyleId>
              </a:tblPr>
              <a:tblGrid>
                <a:gridCol w="687431">
                  <a:extLst>
                    <a:ext uri="{9D8B030D-6E8A-4147-A177-3AD203B41FA5}">
                      <a16:colId xmlns:a16="http://schemas.microsoft.com/office/drawing/2014/main" val="1580174132"/>
                    </a:ext>
                  </a:extLst>
                </a:gridCol>
                <a:gridCol w="687431">
                  <a:extLst>
                    <a:ext uri="{9D8B030D-6E8A-4147-A177-3AD203B41FA5}">
                      <a16:colId xmlns:a16="http://schemas.microsoft.com/office/drawing/2014/main" val="3648821548"/>
                    </a:ext>
                  </a:extLst>
                </a:gridCol>
                <a:gridCol w="687431">
                  <a:extLst>
                    <a:ext uri="{9D8B030D-6E8A-4147-A177-3AD203B41FA5}">
                      <a16:colId xmlns:a16="http://schemas.microsoft.com/office/drawing/2014/main" val="2409263459"/>
                    </a:ext>
                  </a:extLst>
                </a:gridCol>
              </a:tblGrid>
              <a:tr h="0">
                <a:tc gridSpan="3">
                  <a:txBody>
                    <a:bodyPr/>
                    <a:lstStyle/>
                    <a:p>
                      <a:pPr algn="ctr"/>
                      <a:r>
                        <a:rPr kumimoji="1" lang="ja-JP" altLang="en-US" sz="1000" b="0" dirty="0"/>
                        <a:t>チーム長</a:t>
                      </a:r>
                      <a:r>
                        <a:rPr kumimoji="1" lang="en-US" altLang="ja-JP" sz="1000" b="0" dirty="0"/>
                        <a:t>BB</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人）</a:t>
                      </a:r>
                      <a:endParaRPr kumimoji="1" lang="ja-JP" altLang="en-US" sz="1000" b="0"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51999962"/>
                  </a:ext>
                </a:extLst>
              </a:tr>
              <a:tr h="172673">
                <a:tc>
                  <a:txBody>
                    <a:bodyPr/>
                    <a:lstStyle/>
                    <a:p>
                      <a:pPr algn="ctr"/>
                      <a:r>
                        <a:rPr kumimoji="1" lang="ja-JP" altLang="en-US" sz="1000" b="0" dirty="0"/>
                        <a:t>スタッフ</a:t>
                      </a:r>
                      <a:r>
                        <a:rPr kumimoji="1" lang="en-US" altLang="ja-JP" sz="1000" b="0" dirty="0"/>
                        <a:t>BBA</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BBB</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BBC</a:t>
                      </a:r>
                      <a:endParaRPr kumimoji="1" lang="ja-JP" altLang="en-US" sz="1000" b="0" dirty="0"/>
                    </a:p>
                  </a:txBody>
                  <a:tcPr/>
                </a:tc>
                <a:extLst>
                  <a:ext uri="{0D108BD9-81ED-4DB2-BD59-A6C34878D82A}">
                    <a16:rowId xmlns:a16="http://schemas.microsoft.com/office/drawing/2014/main" val="2816439715"/>
                  </a:ext>
                </a:extLst>
              </a:tr>
            </a:tbl>
          </a:graphicData>
        </a:graphic>
      </p:graphicFrame>
      <p:graphicFrame>
        <p:nvGraphicFramePr>
          <p:cNvPr id="12" name="表 11">
            <a:extLst>
              <a:ext uri="{FF2B5EF4-FFF2-40B4-BE49-F238E27FC236}">
                <a16:creationId xmlns:a16="http://schemas.microsoft.com/office/drawing/2014/main" id="{4748C028-1FCD-0DF6-5E5F-D8BC4A412ECB}"/>
              </a:ext>
            </a:extLst>
          </p:cNvPr>
          <p:cNvGraphicFramePr>
            <a:graphicFrameLocks noGrp="1"/>
          </p:cNvGraphicFramePr>
          <p:nvPr>
            <p:extLst>
              <p:ext uri="{D42A27DB-BD31-4B8C-83A1-F6EECF244321}">
                <p14:modId xmlns:p14="http://schemas.microsoft.com/office/powerpoint/2010/main" val="2977345181"/>
              </p:ext>
            </p:extLst>
          </p:nvPr>
        </p:nvGraphicFramePr>
        <p:xfrm>
          <a:off x="184650" y="2475561"/>
          <a:ext cx="2062293" cy="640080"/>
        </p:xfrm>
        <a:graphic>
          <a:graphicData uri="http://schemas.openxmlformats.org/drawingml/2006/table">
            <a:tbl>
              <a:tblPr firstRow="1" bandRow="1">
                <a:tableStyleId>{93296810-A885-4BE3-A3E7-6D5BEEA58F35}</a:tableStyleId>
              </a:tblPr>
              <a:tblGrid>
                <a:gridCol w="687431">
                  <a:extLst>
                    <a:ext uri="{9D8B030D-6E8A-4147-A177-3AD203B41FA5}">
                      <a16:colId xmlns:a16="http://schemas.microsoft.com/office/drawing/2014/main" val="1580174132"/>
                    </a:ext>
                  </a:extLst>
                </a:gridCol>
                <a:gridCol w="687431">
                  <a:extLst>
                    <a:ext uri="{9D8B030D-6E8A-4147-A177-3AD203B41FA5}">
                      <a16:colId xmlns:a16="http://schemas.microsoft.com/office/drawing/2014/main" val="3648821548"/>
                    </a:ext>
                  </a:extLst>
                </a:gridCol>
                <a:gridCol w="687431">
                  <a:extLst>
                    <a:ext uri="{9D8B030D-6E8A-4147-A177-3AD203B41FA5}">
                      <a16:colId xmlns:a16="http://schemas.microsoft.com/office/drawing/2014/main" val="2409263459"/>
                    </a:ext>
                  </a:extLst>
                </a:gridCol>
              </a:tblGrid>
              <a:tr h="0">
                <a:tc gridSpan="3">
                  <a:txBody>
                    <a:bodyPr/>
                    <a:lstStyle/>
                    <a:p>
                      <a:pPr algn="ctr"/>
                      <a:r>
                        <a:rPr kumimoji="1" lang="ja-JP" altLang="en-US" sz="1000" b="0" dirty="0"/>
                        <a:t>チーム長</a:t>
                      </a:r>
                      <a:r>
                        <a:rPr kumimoji="1" lang="en-US" altLang="ja-JP" sz="1000" b="0" dirty="0"/>
                        <a:t>AA</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人）</a:t>
                      </a:r>
                      <a:endParaRPr kumimoji="1" lang="ja-JP" altLang="en-US" sz="1000" b="0"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51999962"/>
                  </a:ext>
                </a:extLst>
              </a:tr>
              <a:tr h="172673">
                <a:tc>
                  <a:txBody>
                    <a:bodyPr/>
                    <a:lstStyle/>
                    <a:p>
                      <a:pPr algn="ctr"/>
                      <a:r>
                        <a:rPr kumimoji="1" lang="ja-JP" altLang="en-US" sz="1000" b="0" dirty="0"/>
                        <a:t>スタッフ</a:t>
                      </a:r>
                      <a:r>
                        <a:rPr kumimoji="1" lang="en-US" altLang="ja-JP" sz="1000" b="0" dirty="0"/>
                        <a:t>AAA</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AAB</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AAC</a:t>
                      </a:r>
                      <a:endParaRPr kumimoji="1" lang="ja-JP" altLang="en-US" sz="1000" b="0" dirty="0"/>
                    </a:p>
                  </a:txBody>
                  <a:tcPr/>
                </a:tc>
                <a:extLst>
                  <a:ext uri="{0D108BD9-81ED-4DB2-BD59-A6C34878D82A}">
                    <a16:rowId xmlns:a16="http://schemas.microsoft.com/office/drawing/2014/main" val="2816439715"/>
                  </a:ext>
                </a:extLst>
              </a:tr>
            </a:tbl>
          </a:graphicData>
        </a:graphic>
      </p:graphicFrame>
      <p:graphicFrame>
        <p:nvGraphicFramePr>
          <p:cNvPr id="13" name="表 12">
            <a:extLst>
              <a:ext uri="{FF2B5EF4-FFF2-40B4-BE49-F238E27FC236}">
                <a16:creationId xmlns:a16="http://schemas.microsoft.com/office/drawing/2014/main" id="{1CF8BE5F-A26A-4BEF-A8A0-3BACDAE0B8E9}"/>
              </a:ext>
            </a:extLst>
          </p:cNvPr>
          <p:cNvGraphicFramePr>
            <a:graphicFrameLocks noGrp="1"/>
          </p:cNvGraphicFramePr>
          <p:nvPr>
            <p:extLst>
              <p:ext uri="{D42A27DB-BD31-4B8C-83A1-F6EECF244321}">
                <p14:modId xmlns:p14="http://schemas.microsoft.com/office/powerpoint/2010/main" val="1773564663"/>
              </p:ext>
            </p:extLst>
          </p:nvPr>
        </p:nvGraphicFramePr>
        <p:xfrm>
          <a:off x="2364509" y="2468492"/>
          <a:ext cx="2062293" cy="640080"/>
        </p:xfrm>
        <a:graphic>
          <a:graphicData uri="http://schemas.openxmlformats.org/drawingml/2006/table">
            <a:tbl>
              <a:tblPr firstRow="1" bandRow="1">
                <a:tableStyleId>{93296810-A885-4BE3-A3E7-6D5BEEA58F35}</a:tableStyleId>
              </a:tblPr>
              <a:tblGrid>
                <a:gridCol w="687431">
                  <a:extLst>
                    <a:ext uri="{9D8B030D-6E8A-4147-A177-3AD203B41FA5}">
                      <a16:colId xmlns:a16="http://schemas.microsoft.com/office/drawing/2014/main" val="1580174132"/>
                    </a:ext>
                  </a:extLst>
                </a:gridCol>
                <a:gridCol w="687431">
                  <a:extLst>
                    <a:ext uri="{9D8B030D-6E8A-4147-A177-3AD203B41FA5}">
                      <a16:colId xmlns:a16="http://schemas.microsoft.com/office/drawing/2014/main" val="3648821548"/>
                    </a:ext>
                  </a:extLst>
                </a:gridCol>
                <a:gridCol w="687431">
                  <a:extLst>
                    <a:ext uri="{9D8B030D-6E8A-4147-A177-3AD203B41FA5}">
                      <a16:colId xmlns:a16="http://schemas.microsoft.com/office/drawing/2014/main" val="2409263459"/>
                    </a:ext>
                  </a:extLst>
                </a:gridCol>
              </a:tblGrid>
              <a:tr h="0">
                <a:tc gridSpan="3">
                  <a:txBody>
                    <a:bodyPr/>
                    <a:lstStyle/>
                    <a:p>
                      <a:pPr algn="ctr"/>
                      <a:r>
                        <a:rPr kumimoji="1" lang="ja-JP" altLang="en-US" sz="1000" b="0" dirty="0"/>
                        <a:t>チーム長</a:t>
                      </a:r>
                      <a:r>
                        <a:rPr kumimoji="1" lang="en-US" altLang="ja-JP" sz="1000" b="0" dirty="0"/>
                        <a:t>AB</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人）</a:t>
                      </a:r>
                      <a:endParaRPr kumimoji="1" lang="ja-JP" altLang="en-US" sz="1000" b="0"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51999962"/>
                  </a:ext>
                </a:extLst>
              </a:tr>
              <a:tr h="172673">
                <a:tc>
                  <a:txBody>
                    <a:bodyPr/>
                    <a:lstStyle/>
                    <a:p>
                      <a:pPr algn="ctr"/>
                      <a:r>
                        <a:rPr kumimoji="1" lang="ja-JP" altLang="en-US" sz="1000" b="0" dirty="0"/>
                        <a:t>スタッフ</a:t>
                      </a:r>
                      <a:r>
                        <a:rPr kumimoji="1" lang="en-US" altLang="ja-JP" sz="1000" b="0" dirty="0"/>
                        <a:t>ABA</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ABB</a:t>
                      </a:r>
                      <a:endParaRPr kumimoji="1" lang="ja-JP" altLang="en-US" sz="1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t>スタッフ</a:t>
                      </a:r>
                      <a:r>
                        <a:rPr kumimoji="1" lang="en-US" altLang="ja-JP" sz="1000" b="0" dirty="0"/>
                        <a:t>ABC</a:t>
                      </a:r>
                      <a:endParaRPr kumimoji="1" lang="ja-JP" altLang="en-US" sz="1000" b="0" dirty="0"/>
                    </a:p>
                  </a:txBody>
                  <a:tcPr/>
                </a:tc>
                <a:extLst>
                  <a:ext uri="{0D108BD9-81ED-4DB2-BD59-A6C34878D82A}">
                    <a16:rowId xmlns:a16="http://schemas.microsoft.com/office/drawing/2014/main" val="2816439715"/>
                  </a:ext>
                </a:extLst>
              </a:tr>
            </a:tbl>
          </a:graphicData>
        </a:graphic>
      </p:graphicFrame>
      <p:graphicFrame>
        <p:nvGraphicFramePr>
          <p:cNvPr id="17" name="表 16">
            <a:extLst>
              <a:ext uri="{FF2B5EF4-FFF2-40B4-BE49-F238E27FC236}">
                <a16:creationId xmlns:a16="http://schemas.microsoft.com/office/drawing/2014/main" id="{F42C4C51-098E-0136-F43E-9639FC88817A}"/>
              </a:ext>
            </a:extLst>
          </p:cNvPr>
          <p:cNvGraphicFramePr>
            <a:graphicFrameLocks noGrp="1"/>
          </p:cNvGraphicFramePr>
          <p:nvPr>
            <p:extLst>
              <p:ext uri="{D42A27DB-BD31-4B8C-83A1-F6EECF244321}">
                <p14:modId xmlns:p14="http://schemas.microsoft.com/office/powerpoint/2010/main" val="3161729492"/>
              </p:ext>
            </p:extLst>
          </p:nvPr>
        </p:nvGraphicFramePr>
        <p:xfrm>
          <a:off x="971053" y="1973973"/>
          <a:ext cx="2749724" cy="243840"/>
        </p:xfrm>
        <a:graphic>
          <a:graphicData uri="http://schemas.openxmlformats.org/drawingml/2006/table">
            <a:tbl>
              <a:tblPr firstRow="1" bandRow="1">
                <a:tableStyleId>{93296810-A885-4BE3-A3E7-6D5BEEA58F35}</a:tableStyleId>
              </a:tblPr>
              <a:tblGrid>
                <a:gridCol w="2749724">
                  <a:extLst>
                    <a:ext uri="{9D8B030D-6E8A-4147-A177-3AD203B41FA5}">
                      <a16:colId xmlns:a16="http://schemas.microsoft.com/office/drawing/2014/main" val="1580174132"/>
                    </a:ext>
                  </a:extLst>
                </a:gridCol>
              </a:tblGrid>
              <a:tr h="172673">
                <a:tc>
                  <a:txBody>
                    <a:bodyPr/>
                    <a:lstStyle/>
                    <a:p>
                      <a:pPr algn="ctr"/>
                      <a:r>
                        <a:rPr kumimoji="1" lang="ja-JP" altLang="en-US" sz="1000" b="0" dirty="0"/>
                        <a:t>支店長</a:t>
                      </a:r>
                      <a:r>
                        <a:rPr kumimoji="1" lang="en-US" altLang="ja-JP" sz="1000" b="0" dirty="0"/>
                        <a:t>A</a:t>
                      </a:r>
                      <a:r>
                        <a:rPr kumimoji="1" lang="ja-JP" altLang="en-US" sz="1000" b="0" dirty="0"/>
                        <a:t>（さいたま市）</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9</a:t>
                      </a:r>
                      <a:r>
                        <a:rPr kumimoji="1" lang="ja-JP" altLang="en-US" sz="1000" b="0" dirty="0">
                          <a:solidFill>
                            <a:schemeClr val="tx1"/>
                          </a:solidFill>
                          <a:latin typeface="+mn-ea"/>
                          <a:ea typeface="+mn-ea"/>
                        </a:rPr>
                        <a:t>人）</a:t>
                      </a:r>
                    </a:p>
                  </a:txBody>
                  <a:tcPr/>
                </a:tc>
                <a:extLst>
                  <a:ext uri="{0D108BD9-81ED-4DB2-BD59-A6C34878D82A}">
                    <a16:rowId xmlns:a16="http://schemas.microsoft.com/office/drawing/2014/main" val="2451999962"/>
                  </a:ext>
                </a:extLst>
              </a:tr>
            </a:tbl>
          </a:graphicData>
        </a:graphic>
      </p:graphicFrame>
      <p:graphicFrame>
        <p:nvGraphicFramePr>
          <p:cNvPr id="18" name="表 17">
            <a:extLst>
              <a:ext uri="{FF2B5EF4-FFF2-40B4-BE49-F238E27FC236}">
                <a16:creationId xmlns:a16="http://schemas.microsoft.com/office/drawing/2014/main" id="{46670A69-ECE5-38E1-64BC-A8800338FA6A}"/>
              </a:ext>
            </a:extLst>
          </p:cNvPr>
          <p:cNvGraphicFramePr>
            <a:graphicFrameLocks noGrp="1"/>
          </p:cNvGraphicFramePr>
          <p:nvPr>
            <p:extLst>
              <p:ext uri="{D42A27DB-BD31-4B8C-83A1-F6EECF244321}">
                <p14:modId xmlns:p14="http://schemas.microsoft.com/office/powerpoint/2010/main" val="2482835858"/>
              </p:ext>
            </p:extLst>
          </p:nvPr>
        </p:nvGraphicFramePr>
        <p:xfrm>
          <a:off x="4961575" y="2673681"/>
          <a:ext cx="2749724" cy="243840"/>
        </p:xfrm>
        <a:graphic>
          <a:graphicData uri="http://schemas.openxmlformats.org/drawingml/2006/table">
            <a:tbl>
              <a:tblPr firstRow="1" bandRow="1">
                <a:tableStyleId>{93296810-A885-4BE3-A3E7-6D5BEEA58F35}</a:tableStyleId>
              </a:tblPr>
              <a:tblGrid>
                <a:gridCol w="2749724">
                  <a:extLst>
                    <a:ext uri="{9D8B030D-6E8A-4147-A177-3AD203B41FA5}">
                      <a16:colId xmlns:a16="http://schemas.microsoft.com/office/drawing/2014/main" val="1580174132"/>
                    </a:ext>
                  </a:extLst>
                </a:gridCol>
              </a:tblGrid>
              <a:tr h="0">
                <a:tc>
                  <a:txBody>
                    <a:bodyPr/>
                    <a:lstStyle/>
                    <a:p>
                      <a:pPr algn="ctr"/>
                      <a:r>
                        <a:rPr kumimoji="1" lang="ja-JP" altLang="en-US" sz="1000" b="0" dirty="0"/>
                        <a:t>支店長</a:t>
                      </a:r>
                      <a:r>
                        <a:rPr kumimoji="1" lang="en-US" altLang="ja-JP" sz="1000" b="0" dirty="0"/>
                        <a:t>B</a:t>
                      </a:r>
                      <a:r>
                        <a:rPr kumimoji="1" lang="ja-JP" altLang="en-US" sz="1000" b="0" dirty="0"/>
                        <a:t>（熊谷市）</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9</a:t>
                      </a:r>
                      <a:r>
                        <a:rPr kumimoji="1" lang="ja-JP" altLang="en-US" sz="1000" b="0" dirty="0">
                          <a:solidFill>
                            <a:schemeClr val="tx1"/>
                          </a:solidFill>
                          <a:latin typeface="+mn-ea"/>
                          <a:ea typeface="+mn-ea"/>
                        </a:rPr>
                        <a:t>人）</a:t>
                      </a:r>
                      <a:endParaRPr kumimoji="1" lang="ja-JP" altLang="en-US" sz="1000" b="0" dirty="0"/>
                    </a:p>
                  </a:txBody>
                  <a:tcPr/>
                </a:tc>
                <a:extLst>
                  <a:ext uri="{0D108BD9-81ED-4DB2-BD59-A6C34878D82A}">
                    <a16:rowId xmlns:a16="http://schemas.microsoft.com/office/drawing/2014/main" val="2451999962"/>
                  </a:ext>
                </a:extLst>
              </a:tr>
            </a:tbl>
          </a:graphicData>
        </a:graphic>
      </p:graphicFrame>
      <p:graphicFrame>
        <p:nvGraphicFramePr>
          <p:cNvPr id="19" name="表 18">
            <a:extLst>
              <a:ext uri="{FF2B5EF4-FFF2-40B4-BE49-F238E27FC236}">
                <a16:creationId xmlns:a16="http://schemas.microsoft.com/office/drawing/2014/main" id="{D9876452-84D4-ED79-FFA4-37D3C11484DA}"/>
              </a:ext>
            </a:extLst>
          </p:cNvPr>
          <p:cNvGraphicFramePr>
            <a:graphicFrameLocks noGrp="1"/>
          </p:cNvGraphicFramePr>
          <p:nvPr>
            <p:extLst>
              <p:ext uri="{D42A27DB-BD31-4B8C-83A1-F6EECF244321}">
                <p14:modId xmlns:p14="http://schemas.microsoft.com/office/powerpoint/2010/main" val="3586583494"/>
              </p:ext>
            </p:extLst>
          </p:nvPr>
        </p:nvGraphicFramePr>
        <p:xfrm>
          <a:off x="8633863" y="3461933"/>
          <a:ext cx="2749724" cy="243840"/>
        </p:xfrm>
        <a:graphic>
          <a:graphicData uri="http://schemas.openxmlformats.org/drawingml/2006/table">
            <a:tbl>
              <a:tblPr firstRow="1" bandRow="1">
                <a:tableStyleId>{93296810-A885-4BE3-A3E7-6D5BEEA58F35}</a:tableStyleId>
              </a:tblPr>
              <a:tblGrid>
                <a:gridCol w="2749724">
                  <a:extLst>
                    <a:ext uri="{9D8B030D-6E8A-4147-A177-3AD203B41FA5}">
                      <a16:colId xmlns:a16="http://schemas.microsoft.com/office/drawing/2014/main" val="1580174132"/>
                    </a:ext>
                  </a:extLst>
                </a:gridCol>
              </a:tblGrid>
              <a:tr h="0">
                <a:tc>
                  <a:txBody>
                    <a:bodyPr/>
                    <a:lstStyle/>
                    <a:p>
                      <a:pPr algn="ctr"/>
                      <a:r>
                        <a:rPr kumimoji="1" lang="ja-JP" altLang="en-US" sz="1000" b="0" dirty="0"/>
                        <a:t>支店長</a:t>
                      </a:r>
                      <a:r>
                        <a:rPr kumimoji="1" lang="en-US" altLang="ja-JP" sz="1000" b="0" dirty="0"/>
                        <a:t>C</a:t>
                      </a:r>
                      <a:r>
                        <a:rPr kumimoji="1" lang="ja-JP" altLang="en-US" sz="1000" b="0" dirty="0"/>
                        <a:t>（所沢市）</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9</a:t>
                      </a:r>
                      <a:r>
                        <a:rPr kumimoji="1" lang="ja-JP" altLang="en-US" sz="1000" b="0" dirty="0">
                          <a:solidFill>
                            <a:schemeClr val="tx1"/>
                          </a:solidFill>
                          <a:latin typeface="+mn-ea"/>
                          <a:ea typeface="+mn-ea"/>
                        </a:rPr>
                        <a:t>人）</a:t>
                      </a:r>
                      <a:endParaRPr kumimoji="1" lang="ja-JP" altLang="en-US" sz="1000" b="0" dirty="0"/>
                    </a:p>
                  </a:txBody>
                  <a:tcPr/>
                </a:tc>
                <a:extLst>
                  <a:ext uri="{0D108BD9-81ED-4DB2-BD59-A6C34878D82A}">
                    <a16:rowId xmlns:a16="http://schemas.microsoft.com/office/drawing/2014/main" val="2451999962"/>
                  </a:ext>
                </a:extLst>
              </a:tr>
            </a:tbl>
          </a:graphicData>
        </a:graphic>
      </p:graphicFrame>
      <p:graphicFrame>
        <p:nvGraphicFramePr>
          <p:cNvPr id="20" name="表 19">
            <a:extLst>
              <a:ext uri="{FF2B5EF4-FFF2-40B4-BE49-F238E27FC236}">
                <a16:creationId xmlns:a16="http://schemas.microsoft.com/office/drawing/2014/main" id="{95D1196B-4789-84DA-8EB7-E7B36E2006FA}"/>
              </a:ext>
            </a:extLst>
          </p:cNvPr>
          <p:cNvGraphicFramePr>
            <a:graphicFrameLocks noGrp="1"/>
          </p:cNvGraphicFramePr>
          <p:nvPr>
            <p:extLst>
              <p:ext uri="{D42A27DB-BD31-4B8C-83A1-F6EECF244321}">
                <p14:modId xmlns:p14="http://schemas.microsoft.com/office/powerpoint/2010/main" val="2508867671"/>
              </p:ext>
            </p:extLst>
          </p:nvPr>
        </p:nvGraphicFramePr>
        <p:xfrm>
          <a:off x="4721121" y="1292176"/>
          <a:ext cx="2749724" cy="243840"/>
        </p:xfrm>
        <a:graphic>
          <a:graphicData uri="http://schemas.openxmlformats.org/drawingml/2006/table">
            <a:tbl>
              <a:tblPr firstRow="1" bandRow="1">
                <a:tableStyleId>{93296810-A885-4BE3-A3E7-6D5BEEA58F35}</a:tableStyleId>
              </a:tblPr>
              <a:tblGrid>
                <a:gridCol w="2749724">
                  <a:extLst>
                    <a:ext uri="{9D8B030D-6E8A-4147-A177-3AD203B41FA5}">
                      <a16:colId xmlns:a16="http://schemas.microsoft.com/office/drawing/2014/main" val="1580174132"/>
                    </a:ext>
                  </a:extLst>
                </a:gridCol>
              </a:tblGrid>
              <a:tr h="172673">
                <a:tc>
                  <a:txBody>
                    <a:bodyPr/>
                    <a:lstStyle/>
                    <a:p>
                      <a:pPr algn="ctr"/>
                      <a:r>
                        <a:rPr kumimoji="1" lang="ja-JP" altLang="en-US" sz="1000" b="0" dirty="0"/>
                        <a:t>支社長（埼玉県）</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28</a:t>
                      </a:r>
                      <a:r>
                        <a:rPr kumimoji="1" lang="ja-JP" altLang="en-US" sz="1000" b="0" dirty="0">
                          <a:solidFill>
                            <a:schemeClr val="tx1"/>
                          </a:solidFill>
                          <a:latin typeface="+mn-ea"/>
                          <a:ea typeface="+mn-ea"/>
                        </a:rPr>
                        <a:t>人）</a:t>
                      </a:r>
                      <a:endParaRPr kumimoji="1" lang="ja-JP" altLang="en-US" sz="1000" b="0" dirty="0"/>
                    </a:p>
                  </a:txBody>
                  <a:tcPr/>
                </a:tc>
                <a:extLst>
                  <a:ext uri="{0D108BD9-81ED-4DB2-BD59-A6C34878D82A}">
                    <a16:rowId xmlns:a16="http://schemas.microsoft.com/office/drawing/2014/main" val="2451999962"/>
                  </a:ext>
                </a:extLst>
              </a:tr>
            </a:tbl>
          </a:graphicData>
        </a:graphic>
      </p:graphicFrame>
      <p:graphicFrame>
        <p:nvGraphicFramePr>
          <p:cNvPr id="28" name="表 27">
            <a:extLst>
              <a:ext uri="{FF2B5EF4-FFF2-40B4-BE49-F238E27FC236}">
                <a16:creationId xmlns:a16="http://schemas.microsoft.com/office/drawing/2014/main" id="{79648620-9A74-3653-6489-3B9590FAC889}"/>
              </a:ext>
            </a:extLst>
          </p:cNvPr>
          <p:cNvGraphicFramePr>
            <a:graphicFrameLocks noGrp="1"/>
          </p:cNvGraphicFramePr>
          <p:nvPr>
            <p:extLst>
              <p:ext uri="{D42A27DB-BD31-4B8C-83A1-F6EECF244321}">
                <p14:modId xmlns:p14="http://schemas.microsoft.com/office/powerpoint/2010/main" val="3183252010"/>
              </p:ext>
            </p:extLst>
          </p:nvPr>
        </p:nvGraphicFramePr>
        <p:xfrm>
          <a:off x="1478258" y="4997949"/>
          <a:ext cx="8907600" cy="1829569"/>
        </p:xfrm>
        <a:graphic>
          <a:graphicData uri="http://schemas.openxmlformats.org/drawingml/2006/table">
            <a:tbl>
              <a:tblPr firstRow="1" bandRow="1">
                <a:tableStyleId>{21E4AEA4-8DFA-4A89-87EB-49C32662AFE0}</a:tableStyleId>
              </a:tblPr>
              <a:tblGrid>
                <a:gridCol w="2969200">
                  <a:extLst>
                    <a:ext uri="{9D8B030D-6E8A-4147-A177-3AD203B41FA5}">
                      <a16:colId xmlns:a16="http://schemas.microsoft.com/office/drawing/2014/main" val="1513231419"/>
                    </a:ext>
                  </a:extLst>
                </a:gridCol>
                <a:gridCol w="2969200">
                  <a:extLst>
                    <a:ext uri="{9D8B030D-6E8A-4147-A177-3AD203B41FA5}">
                      <a16:colId xmlns:a16="http://schemas.microsoft.com/office/drawing/2014/main" val="4021371204"/>
                    </a:ext>
                  </a:extLst>
                </a:gridCol>
                <a:gridCol w="2969200">
                  <a:extLst>
                    <a:ext uri="{9D8B030D-6E8A-4147-A177-3AD203B41FA5}">
                      <a16:colId xmlns:a16="http://schemas.microsoft.com/office/drawing/2014/main" val="3185214100"/>
                    </a:ext>
                  </a:extLst>
                </a:gridCol>
              </a:tblGrid>
              <a:tr h="261367">
                <a:tc>
                  <a:txBody>
                    <a:bodyPr/>
                    <a:lstStyle/>
                    <a:p>
                      <a:pPr algn="ctr"/>
                      <a:r>
                        <a:rPr kumimoji="1" lang="ja-JP" altLang="en-US" sz="1050" dirty="0"/>
                        <a:t>役職</a:t>
                      </a:r>
                    </a:p>
                  </a:txBody>
                  <a:tcPr/>
                </a:tc>
                <a:tc>
                  <a:txBody>
                    <a:bodyPr/>
                    <a:lstStyle/>
                    <a:p>
                      <a:pPr algn="ctr"/>
                      <a:r>
                        <a:rPr kumimoji="1" lang="ja-JP" altLang="en-US" sz="1050" dirty="0"/>
                        <a:t>昇格ルール</a:t>
                      </a:r>
                    </a:p>
                  </a:txBody>
                  <a:tcPr/>
                </a:tc>
                <a:tc>
                  <a:txBody>
                    <a:bodyPr/>
                    <a:lstStyle/>
                    <a:p>
                      <a:pPr algn="ctr"/>
                      <a:r>
                        <a:rPr kumimoji="1" lang="ja-JP" altLang="en-US" sz="1050" dirty="0"/>
                        <a:t>最短昇格期間</a:t>
                      </a:r>
                    </a:p>
                  </a:txBody>
                  <a:tcPr/>
                </a:tc>
                <a:extLst>
                  <a:ext uri="{0D108BD9-81ED-4DB2-BD59-A6C34878D82A}">
                    <a16:rowId xmlns:a16="http://schemas.microsoft.com/office/drawing/2014/main" val="290691041"/>
                  </a:ext>
                </a:extLst>
              </a:tr>
              <a:tr h="261367">
                <a:tc>
                  <a:txBody>
                    <a:bodyPr/>
                    <a:lstStyle/>
                    <a:p>
                      <a:pPr algn="ctr"/>
                      <a:r>
                        <a:rPr kumimoji="1" lang="ja-JP" altLang="en-US" sz="1050" dirty="0"/>
                        <a:t>アルバイト</a:t>
                      </a:r>
                      <a:endParaRPr kumimoji="1" lang="en-US" altLang="ja-JP" sz="1050" dirty="0"/>
                    </a:p>
                  </a:txBody>
                  <a:tcPr/>
                </a:tc>
                <a:tc>
                  <a:txBody>
                    <a:bodyPr/>
                    <a:lstStyle/>
                    <a:p>
                      <a:pPr algn="ctr"/>
                      <a:r>
                        <a:rPr kumimoji="1" lang="ja-JP" altLang="en-US" sz="1050" dirty="0"/>
                        <a:t>随時</a:t>
                      </a:r>
                    </a:p>
                  </a:txBody>
                  <a:tcPr/>
                </a:tc>
                <a:tc>
                  <a:txBody>
                    <a:bodyPr/>
                    <a:lstStyle/>
                    <a:p>
                      <a:pPr algn="ctr"/>
                      <a:r>
                        <a:rPr kumimoji="1" lang="en-US" altLang="ja-JP" sz="1050" dirty="0"/>
                        <a:t>6</a:t>
                      </a:r>
                      <a:r>
                        <a:rPr kumimoji="1" lang="ja-JP" altLang="en-US" sz="1050" dirty="0"/>
                        <a:t>カ月</a:t>
                      </a:r>
                    </a:p>
                  </a:txBody>
                  <a:tcPr/>
                </a:tc>
                <a:extLst>
                  <a:ext uri="{0D108BD9-81ED-4DB2-BD59-A6C34878D82A}">
                    <a16:rowId xmlns:a16="http://schemas.microsoft.com/office/drawing/2014/main" val="562539067"/>
                  </a:ext>
                </a:extLst>
              </a:tr>
              <a:tr h="261367">
                <a:tc>
                  <a:txBody>
                    <a:bodyPr/>
                    <a:lstStyle/>
                    <a:p>
                      <a:pPr algn="ctr"/>
                      <a:r>
                        <a:rPr kumimoji="1" lang="ja-JP" altLang="en-US" sz="1050" dirty="0"/>
                        <a:t>期間契約社員</a:t>
                      </a:r>
                      <a:endParaRPr kumimoji="1" lang="en-US" altLang="ja-JP" sz="1050" dirty="0"/>
                    </a:p>
                  </a:txBody>
                  <a:tcPr/>
                </a:tc>
                <a:tc>
                  <a:txBody>
                    <a:bodyPr/>
                    <a:lstStyle/>
                    <a:p>
                      <a:pPr algn="ctr"/>
                      <a:r>
                        <a:rPr kumimoji="1" lang="ja-JP" altLang="en-US" sz="1050" dirty="0"/>
                        <a:t>就職面接合格、もしくはアルバイト６カ月以上</a:t>
                      </a:r>
                    </a:p>
                  </a:txBody>
                  <a:tcPr/>
                </a:tc>
                <a:tc>
                  <a:txBody>
                    <a:bodyPr/>
                    <a:lstStyle/>
                    <a:p>
                      <a:pPr algn="ctr"/>
                      <a:r>
                        <a:rPr kumimoji="1" lang="en-US" altLang="ja-JP" sz="1050" dirty="0"/>
                        <a:t>3</a:t>
                      </a:r>
                      <a:r>
                        <a:rPr kumimoji="1" lang="ja-JP" altLang="en-US" sz="1050" dirty="0"/>
                        <a:t>カ月</a:t>
                      </a:r>
                      <a:r>
                        <a:rPr kumimoji="1" lang="en-US" altLang="ja-JP" sz="1050" dirty="0"/>
                        <a:t>×2</a:t>
                      </a:r>
                      <a:r>
                        <a:rPr kumimoji="1" lang="ja-JP" altLang="en-US" sz="1050" dirty="0"/>
                        <a:t>回＝</a:t>
                      </a:r>
                      <a:r>
                        <a:rPr kumimoji="1" lang="en-US" altLang="ja-JP" sz="1050" dirty="0"/>
                        <a:t>6</a:t>
                      </a:r>
                      <a:r>
                        <a:rPr kumimoji="1" lang="ja-JP" altLang="en-US" sz="1050" dirty="0"/>
                        <a:t>カ月</a:t>
                      </a:r>
                    </a:p>
                  </a:txBody>
                  <a:tcPr/>
                </a:tc>
                <a:extLst>
                  <a:ext uri="{0D108BD9-81ED-4DB2-BD59-A6C34878D82A}">
                    <a16:rowId xmlns:a16="http://schemas.microsoft.com/office/drawing/2014/main" val="1316404971"/>
                  </a:ext>
                </a:extLst>
              </a:tr>
              <a:tr h="261367">
                <a:tc>
                  <a:txBody>
                    <a:bodyPr/>
                    <a:lstStyle/>
                    <a:p>
                      <a:pPr algn="ctr"/>
                      <a:r>
                        <a:rPr kumimoji="1" lang="ja-JP" altLang="en-US" sz="1050" dirty="0"/>
                        <a:t>スタッフ</a:t>
                      </a:r>
                      <a:endParaRPr kumimoji="1" lang="en-US" altLang="ja-JP" sz="1050" dirty="0"/>
                    </a:p>
                  </a:txBody>
                  <a:tcPr/>
                </a:tc>
                <a:tc>
                  <a:txBody>
                    <a:bodyPr/>
                    <a:lstStyle/>
                    <a:p>
                      <a:pPr algn="ctr"/>
                      <a:r>
                        <a:rPr kumimoji="1" lang="ja-JP" altLang="en-US" sz="1050" dirty="0"/>
                        <a:t>期間契約社員</a:t>
                      </a:r>
                      <a:r>
                        <a:rPr kumimoji="1" lang="en-US" altLang="ja-JP" sz="1050" dirty="0"/>
                        <a:t>3</a:t>
                      </a:r>
                      <a:r>
                        <a:rPr kumimoji="1" lang="ja-JP" altLang="en-US" sz="1050" dirty="0"/>
                        <a:t>カ月</a:t>
                      </a:r>
                      <a:r>
                        <a:rPr kumimoji="1" lang="en-US" altLang="ja-JP" sz="1050" dirty="0"/>
                        <a:t>×2</a:t>
                      </a:r>
                      <a:r>
                        <a:rPr kumimoji="1" lang="ja-JP" altLang="en-US" sz="1050" dirty="0"/>
                        <a:t>回更新＝６カ月</a:t>
                      </a:r>
                    </a:p>
                  </a:txBody>
                  <a:tcPr/>
                </a:tc>
                <a:tc>
                  <a:txBody>
                    <a:bodyPr/>
                    <a:lstStyle/>
                    <a:p>
                      <a:pPr algn="ctr"/>
                      <a:r>
                        <a:rPr kumimoji="1" lang="en-US" altLang="ja-JP" sz="1050" dirty="0"/>
                        <a:t>6</a:t>
                      </a:r>
                      <a:r>
                        <a:rPr kumimoji="1" lang="ja-JP" altLang="en-US" sz="1050" dirty="0"/>
                        <a:t>カ月</a:t>
                      </a:r>
                    </a:p>
                  </a:txBody>
                  <a:tcPr/>
                </a:tc>
                <a:extLst>
                  <a:ext uri="{0D108BD9-81ED-4DB2-BD59-A6C34878D82A}">
                    <a16:rowId xmlns:a16="http://schemas.microsoft.com/office/drawing/2014/main" val="2184362458"/>
                  </a:ext>
                </a:extLst>
              </a:tr>
              <a:tr h="261367">
                <a:tc>
                  <a:txBody>
                    <a:bodyPr/>
                    <a:lstStyle/>
                    <a:p>
                      <a:pPr algn="ctr"/>
                      <a:r>
                        <a:rPr kumimoji="1" lang="ja-JP" altLang="en-US" sz="1050" dirty="0"/>
                        <a:t>チーム長</a:t>
                      </a:r>
                    </a:p>
                  </a:txBody>
                  <a:tcPr/>
                </a:tc>
                <a:tc>
                  <a:txBody>
                    <a:bodyPr/>
                    <a:lstStyle/>
                    <a:p>
                      <a:pPr algn="ctr"/>
                      <a:r>
                        <a:rPr kumimoji="1" lang="ja-JP" altLang="en-US" sz="1050" dirty="0"/>
                        <a:t>スタッフを</a:t>
                      </a:r>
                      <a:r>
                        <a:rPr kumimoji="1" lang="en-US" altLang="ja-JP" sz="1050" dirty="0"/>
                        <a:t>6</a:t>
                      </a:r>
                      <a:r>
                        <a:rPr kumimoji="1" lang="ja-JP" altLang="en-US" sz="1050" dirty="0"/>
                        <a:t>カ月以上</a:t>
                      </a:r>
                    </a:p>
                  </a:txBody>
                  <a:tcPr/>
                </a:tc>
                <a:tc>
                  <a:txBody>
                    <a:bodyPr/>
                    <a:lstStyle/>
                    <a:p>
                      <a:pPr algn="ctr"/>
                      <a:r>
                        <a:rPr kumimoji="1" lang="en-US" altLang="ja-JP" sz="1050" dirty="0"/>
                        <a:t>1</a:t>
                      </a:r>
                      <a:r>
                        <a:rPr kumimoji="1" lang="ja-JP" altLang="en-US" sz="1050" dirty="0"/>
                        <a:t>年</a:t>
                      </a:r>
                    </a:p>
                  </a:txBody>
                  <a:tcPr/>
                </a:tc>
                <a:extLst>
                  <a:ext uri="{0D108BD9-81ED-4DB2-BD59-A6C34878D82A}">
                    <a16:rowId xmlns:a16="http://schemas.microsoft.com/office/drawing/2014/main" val="3444467394"/>
                  </a:ext>
                </a:extLst>
              </a:tr>
              <a:tr h="261367">
                <a:tc>
                  <a:txBody>
                    <a:bodyPr/>
                    <a:lstStyle/>
                    <a:p>
                      <a:pPr algn="ctr"/>
                      <a:r>
                        <a:rPr kumimoji="1" lang="ja-JP" altLang="en-US" sz="1050" dirty="0"/>
                        <a:t>支店長</a:t>
                      </a:r>
                    </a:p>
                  </a:txBody>
                  <a:tcPr/>
                </a:tc>
                <a:tc>
                  <a:txBody>
                    <a:bodyPr/>
                    <a:lstStyle/>
                    <a:p>
                      <a:pPr algn="ctr"/>
                      <a:r>
                        <a:rPr kumimoji="1" lang="ja-JP" altLang="en-US" sz="1050" dirty="0"/>
                        <a:t>チーム長を</a:t>
                      </a:r>
                      <a:r>
                        <a:rPr kumimoji="1" lang="en-US" altLang="ja-JP" sz="1050" dirty="0"/>
                        <a:t>1</a:t>
                      </a:r>
                      <a:r>
                        <a:rPr kumimoji="1" lang="ja-JP" altLang="en-US" sz="1050" dirty="0"/>
                        <a:t>年以上</a:t>
                      </a:r>
                    </a:p>
                  </a:txBody>
                  <a:tcPr/>
                </a:tc>
                <a:tc>
                  <a:txBody>
                    <a:bodyPr/>
                    <a:lstStyle/>
                    <a:p>
                      <a:pPr algn="ctr"/>
                      <a:r>
                        <a:rPr kumimoji="1" lang="en-US" altLang="ja-JP" sz="1050" dirty="0"/>
                        <a:t>2</a:t>
                      </a:r>
                      <a:r>
                        <a:rPr kumimoji="1" lang="ja-JP" altLang="en-US" sz="1050" dirty="0"/>
                        <a:t>年</a:t>
                      </a:r>
                    </a:p>
                  </a:txBody>
                  <a:tcPr/>
                </a:tc>
                <a:extLst>
                  <a:ext uri="{0D108BD9-81ED-4DB2-BD59-A6C34878D82A}">
                    <a16:rowId xmlns:a16="http://schemas.microsoft.com/office/drawing/2014/main" val="3148533096"/>
                  </a:ext>
                </a:extLst>
              </a:tr>
              <a:tr h="261367">
                <a:tc>
                  <a:txBody>
                    <a:bodyPr/>
                    <a:lstStyle/>
                    <a:p>
                      <a:pPr algn="ctr"/>
                      <a:r>
                        <a:rPr kumimoji="1" lang="ja-JP" altLang="en-US" sz="1050" dirty="0"/>
                        <a:t>支社長</a:t>
                      </a:r>
                    </a:p>
                  </a:txBody>
                  <a:tcPr/>
                </a:tc>
                <a:tc>
                  <a:txBody>
                    <a:bodyPr/>
                    <a:lstStyle/>
                    <a:p>
                      <a:pPr algn="ctr"/>
                      <a:r>
                        <a:rPr kumimoji="1" lang="ja-JP" altLang="en-US" sz="1050" dirty="0"/>
                        <a:t>支店長を</a:t>
                      </a:r>
                      <a:r>
                        <a:rPr kumimoji="1" lang="en-US" altLang="ja-JP" sz="1050" dirty="0"/>
                        <a:t>3</a:t>
                      </a:r>
                      <a:r>
                        <a:rPr kumimoji="1" lang="ja-JP" altLang="en-US" sz="1050" dirty="0"/>
                        <a:t>年以上</a:t>
                      </a:r>
                    </a:p>
                  </a:txBody>
                  <a:tcPr/>
                </a:tc>
                <a:tc>
                  <a:txBody>
                    <a:bodyPr/>
                    <a:lstStyle/>
                    <a:p>
                      <a:pPr algn="ctr"/>
                      <a:r>
                        <a:rPr kumimoji="1" lang="en-US" altLang="ja-JP" sz="1050" dirty="0"/>
                        <a:t>5</a:t>
                      </a:r>
                      <a:r>
                        <a:rPr kumimoji="1" lang="ja-JP" altLang="en-US" sz="1050" dirty="0"/>
                        <a:t>年</a:t>
                      </a:r>
                    </a:p>
                  </a:txBody>
                  <a:tcPr/>
                </a:tc>
                <a:extLst>
                  <a:ext uri="{0D108BD9-81ED-4DB2-BD59-A6C34878D82A}">
                    <a16:rowId xmlns:a16="http://schemas.microsoft.com/office/drawing/2014/main" val="1315440720"/>
                  </a:ext>
                </a:extLst>
              </a:tr>
            </a:tbl>
          </a:graphicData>
        </a:graphic>
      </p:graphicFrame>
      <p:graphicFrame>
        <p:nvGraphicFramePr>
          <p:cNvPr id="29" name="表 28">
            <a:extLst>
              <a:ext uri="{FF2B5EF4-FFF2-40B4-BE49-F238E27FC236}">
                <a16:creationId xmlns:a16="http://schemas.microsoft.com/office/drawing/2014/main" id="{F994A31F-7938-130A-D0F6-937B8BD13B06}"/>
              </a:ext>
            </a:extLst>
          </p:cNvPr>
          <p:cNvGraphicFramePr>
            <a:graphicFrameLocks noGrp="1"/>
          </p:cNvGraphicFramePr>
          <p:nvPr>
            <p:extLst>
              <p:ext uri="{D42A27DB-BD31-4B8C-83A1-F6EECF244321}">
                <p14:modId xmlns:p14="http://schemas.microsoft.com/office/powerpoint/2010/main" val="1945963083"/>
              </p:ext>
            </p:extLst>
          </p:nvPr>
        </p:nvGraphicFramePr>
        <p:xfrm>
          <a:off x="1478258" y="4291024"/>
          <a:ext cx="3970210" cy="487680"/>
        </p:xfrm>
        <a:graphic>
          <a:graphicData uri="http://schemas.openxmlformats.org/drawingml/2006/table">
            <a:tbl>
              <a:tblPr firstRow="1" bandRow="1">
                <a:tableStyleId>{93296810-A885-4BE3-A3E7-6D5BEEA58F35}</a:tableStyleId>
              </a:tblPr>
              <a:tblGrid>
                <a:gridCol w="794042">
                  <a:extLst>
                    <a:ext uri="{9D8B030D-6E8A-4147-A177-3AD203B41FA5}">
                      <a16:colId xmlns:a16="http://schemas.microsoft.com/office/drawing/2014/main" val="1580174132"/>
                    </a:ext>
                  </a:extLst>
                </a:gridCol>
                <a:gridCol w="794042">
                  <a:extLst>
                    <a:ext uri="{9D8B030D-6E8A-4147-A177-3AD203B41FA5}">
                      <a16:colId xmlns:a16="http://schemas.microsoft.com/office/drawing/2014/main" val="3648821548"/>
                    </a:ext>
                  </a:extLst>
                </a:gridCol>
                <a:gridCol w="794042">
                  <a:extLst>
                    <a:ext uri="{9D8B030D-6E8A-4147-A177-3AD203B41FA5}">
                      <a16:colId xmlns:a16="http://schemas.microsoft.com/office/drawing/2014/main" val="2409263459"/>
                    </a:ext>
                  </a:extLst>
                </a:gridCol>
                <a:gridCol w="794042">
                  <a:extLst>
                    <a:ext uri="{9D8B030D-6E8A-4147-A177-3AD203B41FA5}">
                      <a16:colId xmlns:a16="http://schemas.microsoft.com/office/drawing/2014/main" val="4010947419"/>
                    </a:ext>
                  </a:extLst>
                </a:gridCol>
                <a:gridCol w="794042">
                  <a:extLst>
                    <a:ext uri="{9D8B030D-6E8A-4147-A177-3AD203B41FA5}">
                      <a16:colId xmlns:a16="http://schemas.microsoft.com/office/drawing/2014/main" val="1850392949"/>
                    </a:ext>
                  </a:extLst>
                </a:gridCol>
              </a:tblGrid>
              <a:tr h="0">
                <a:tc>
                  <a:txBody>
                    <a:bodyPr/>
                    <a:lstStyle/>
                    <a:p>
                      <a:pPr algn="ctr"/>
                      <a:r>
                        <a:rPr kumimoji="1" lang="ja-JP" altLang="en-US" sz="1000" b="0" dirty="0"/>
                        <a:t>支社長</a:t>
                      </a:r>
                    </a:p>
                  </a:txBody>
                  <a:tcPr/>
                </a:tc>
                <a:tc>
                  <a:txBody>
                    <a:bodyPr/>
                    <a:lstStyle/>
                    <a:p>
                      <a:pPr algn="ctr"/>
                      <a:r>
                        <a:rPr kumimoji="1" lang="ja-JP" altLang="en-US" sz="1000" b="0" dirty="0"/>
                        <a:t>支店長</a:t>
                      </a:r>
                    </a:p>
                  </a:txBody>
                  <a:tcPr/>
                </a:tc>
                <a:tc>
                  <a:txBody>
                    <a:bodyPr/>
                    <a:lstStyle/>
                    <a:p>
                      <a:pPr algn="ctr"/>
                      <a:r>
                        <a:rPr kumimoji="1" lang="ja-JP" altLang="en-US" sz="1000" b="0" dirty="0"/>
                        <a:t>チーム長</a:t>
                      </a:r>
                    </a:p>
                  </a:txBody>
                  <a:tcPr/>
                </a:tc>
                <a:tc>
                  <a:txBody>
                    <a:bodyPr/>
                    <a:lstStyle/>
                    <a:p>
                      <a:pPr algn="ctr"/>
                      <a:r>
                        <a:rPr kumimoji="1" lang="ja-JP" altLang="en-US" sz="1000" b="0" dirty="0"/>
                        <a:t>スタッフ</a:t>
                      </a:r>
                    </a:p>
                  </a:txBody>
                  <a:tcPr/>
                </a:tc>
                <a:tc>
                  <a:txBody>
                    <a:bodyPr/>
                    <a:lstStyle/>
                    <a:p>
                      <a:pPr algn="ctr"/>
                      <a:r>
                        <a:rPr kumimoji="1" lang="ja-JP" altLang="en-US" sz="1000" b="0" dirty="0"/>
                        <a:t>合計</a:t>
                      </a:r>
                    </a:p>
                  </a:txBody>
                  <a:tcPr/>
                </a:tc>
                <a:extLst>
                  <a:ext uri="{0D108BD9-81ED-4DB2-BD59-A6C34878D82A}">
                    <a16:rowId xmlns:a16="http://schemas.microsoft.com/office/drawing/2014/main" val="2451999962"/>
                  </a:ext>
                </a:extLst>
              </a:tr>
              <a:tr h="172673">
                <a:tc>
                  <a:txBody>
                    <a:bodyPr/>
                    <a:lstStyle/>
                    <a:p>
                      <a:pPr algn="ctr"/>
                      <a:r>
                        <a:rPr kumimoji="1" lang="en-US" altLang="ja-JP" sz="1000" b="0" dirty="0"/>
                        <a:t>1</a:t>
                      </a:r>
                      <a:r>
                        <a:rPr kumimoji="1" lang="ja-JP" altLang="en-US" sz="1000" b="0" dirty="0"/>
                        <a:t>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t>3</a:t>
                      </a:r>
                      <a:r>
                        <a:rPr kumimoji="1" lang="ja-JP" altLang="en-US" sz="1000" b="0" dirty="0"/>
                        <a:t>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t>6</a:t>
                      </a:r>
                      <a:r>
                        <a:rPr kumimoji="1" lang="ja-JP" altLang="en-US" sz="1000" b="0" dirty="0"/>
                        <a:t>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t>18</a:t>
                      </a:r>
                      <a:r>
                        <a:rPr kumimoji="1" lang="ja-JP" altLang="en-US" sz="1000" b="0" dirty="0"/>
                        <a:t>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t>28</a:t>
                      </a:r>
                      <a:r>
                        <a:rPr kumimoji="1" lang="ja-JP" altLang="en-US" sz="1000" b="0" dirty="0"/>
                        <a:t>人</a:t>
                      </a:r>
                    </a:p>
                  </a:txBody>
                  <a:tcPr/>
                </a:tc>
                <a:extLst>
                  <a:ext uri="{0D108BD9-81ED-4DB2-BD59-A6C34878D82A}">
                    <a16:rowId xmlns:a16="http://schemas.microsoft.com/office/drawing/2014/main" val="2816439715"/>
                  </a:ext>
                </a:extLst>
              </a:tr>
            </a:tbl>
          </a:graphicData>
        </a:graphic>
      </p:graphicFrame>
      <p:cxnSp>
        <p:nvCxnSpPr>
          <p:cNvPr id="4" name="コネクタ: カギ線 3">
            <a:extLst>
              <a:ext uri="{FF2B5EF4-FFF2-40B4-BE49-F238E27FC236}">
                <a16:creationId xmlns:a16="http://schemas.microsoft.com/office/drawing/2014/main" id="{83A4A6CD-9B27-6A87-9EC4-647B39FFC2D6}"/>
              </a:ext>
            </a:extLst>
          </p:cNvPr>
          <p:cNvCxnSpPr>
            <a:cxnSpLocks/>
            <a:stCxn id="20" idx="2"/>
            <a:endCxn id="17" idx="0"/>
          </p:cNvCxnSpPr>
          <p:nvPr/>
        </p:nvCxnSpPr>
        <p:spPr>
          <a:xfrm rot="5400000">
            <a:off x="4001971" y="-120040"/>
            <a:ext cx="437957" cy="375006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4" name="コネクタ: カギ線 13">
            <a:extLst>
              <a:ext uri="{FF2B5EF4-FFF2-40B4-BE49-F238E27FC236}">
                <a16:creationId xmlns:a16="http://schemas.microsoft.com/office/drawing/2014/main" id="{D09C0DA4-E9FC-6571-DF8B-F3D4DC575BA2}"/>
              </a:ext>
            </a:extLst>
          </p:cNvPr>
          <p:cNvCxnSpPr>
            <a:endCxn id="18" idx="0"/>
          </p:cNvCxnSpPr>
          <p:nvPr/>
        </p:nvCxnSpPr>
        <p:spPr>
          <a:xfrm rot="16200000" flipH="1">
            <a:off x="5756867" y="2094110"/>
            <a:ext cx="918687" cy="24045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6" name="コネクタ: カギ線 15">
            <a:extLst>
              <a:ext uri="{FF2B5EF4-FFF2-40B4-BE49-F238E27FC236}">
                <a16:creationId xmlns:a16="http://schemas.microsoft.com/office/drawing/2014/main" id="{E89D447E-EF8F-F394-7AB6-DE5CA6D5B8D2}"/>
              </a:ext>
            </a:extLst>
          </p:cNvPr>
          <p:cNvCxnSpPr>
            <a:endCxn id="19" idx="0"/>
          </p:cNvCxnSpPr>
          <p:nvPr/>
        </p:nvCxnSpPr>
        <p:spPr>
          <a:xfrm>
            <a:off x="6095983" y="1754993"/>
            <a:ext cx="3912742" cy="170694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 name="コネクタ: カギ線 6">
            <a:extLst>
              <a:ext uri="{FF2B5EF4-FFF2-40B4-BE49-F238E27FC236}">
                <a16:creationId xmlns:a16="http://schemas.microsoft.com/office/drawing/2014/main" id="{8FEB48A0-FCF1-0E4D-1538-DF1576BB39FF}"/>
              </a:ext>
            </a:extLst>
          </p:cNvPr>
          <p:cNvCxnSpPr>
            <a:endCxn id="12" idx="0"/>
          </p:cNvCxnSpPr>
          <p:nvPr/>
        </p:nvCxnSpPr>
        <p:spPr>
          <a:xfrm rot="10800000" flipV="1">
            <a:off x="1215797" y="2243293"/>
            <a:ext cx="1130119" cy="2322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コネクタ: カギ線 14">
            <a:extLst>
              <a:ext uri="{FF2B5EF4-FFF2-40B4-BE49-F238E27FC236}">
                <a16:creationId xmlns:a16="http://schemas.microsoft.com/office/drawing/2014/main" id="{3E8C54DB-7E03-F688-ED41-4E20AE4B1B3C}"/>
              </a:ext>
            </a:extLst>
          </p:cNvPr>
          <p:cNvCxnSpPr>
            <a:cxnSpLocks/>
          </p:cNvCxnSpPr>
          <p:nvPr/>
        </p:nvCxnSpPr>
        <p:spPr>
          <a:xfrm rot="5400000">
            <a:off x="2044172" y="2225469"/>
            <a:ext cx="254157" cy="23189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3" name="コネクタ: カギ線 22">
            <a:extLst>
              <a:ext uri="{FF2B5EF4-FFF2-40B4-BE49-F238E27FC236}">
                <a16:creationId xmlns:a16="http://schemas.microsoft.com/office/drawing/2014/main" id="{7D186810-A51D-BE71-7032-59BA1E532BE0}"/>
              </a:ext>
            </a:extLst>
          </p:cNvPr>
          <p:cNvCxnSpPr>
            <a:cxnSpLocks/>
            <a:stCxn id="17" idx="2"/>
          </p:cNvCxnSpPr>
          <p:nvPr/>
        </p:nvCxnSpPr>
        <p:spPr>
          <a:xfrm rot="16200000" flipH="1">
            <a:off x="2331793" y="2231934"/>
            <a:ext cx="257748" cy="22950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1" name="コネクタ: カギ線 30">
            <a:extLst>
              <a:ext uri="{FF2B5EF4-FFF2-40B4-BE49-F238E27FC236}">
                <a16:creationId xmlns:a16="http://schemas.microsoft.com/office/drawing/2014/main" id="{7C1E680E-2250-66A2-648D-EC8892F9003B}"/>
              </a:ext>
            </a:extLst>
          </p:cNvPr>
          <p:cNvCxnSpPr>
            <a:cxnSpLocks/>
          </p:cNvCxnSpPr>
          <p:nvPr/>
        </p:nvCxnSpPr>
        <p:spPr>
          <a:xfrm rot="16200000" flipH="1">
            <a:off x="6322316" y="2948421"/>
            <a:ext cx="257748" cy="22950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4" name="コネクタ: カギ線 33">
            <a:extLst>
              <a:ext uri="{FF2B5EF4-FFF2-40B4-BE49-F238E27FC236}">
                <a16:creationId xmlns:a16="http://schemas.microsoft.com/office/drawing/2014/main" id="{A4F77610-EAFE-A21F-92B8-B4845AF10A7A}"/>
              </a:ext>
            </a:extLst>
          </p:cNvPr>
          <p:cNvCxnSpPr>
            <a:cxnSpLocks/>
          </p:cNvCxnSpPr>
          <p:nvPr/>
        </p:nvCxnSpPr>
        <p:spPr>
          <a:xfrm rot="5400000">
            <a:off x="5993719" y="2946701"/>
            <a:ext cx="254157" cy="23189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コネクタ: カギ線 34">
            <a:extLst>
              <a:ext uri="{FF2B5EF4-FFF2-40B4-BE49-F238E27FC236}">
                <a16:creationId xmlns:a16="http://schemas.microsoft.com/office/drawing/2014/main" id="{507A9A34-097B-9CC4-C400-4F0BAC900A53}"/>
              </a:ext>
            </a:extLst>
          </p:cNvPr>
          <p:cNvCxnSpPr>
            <a:cxnSpLocks/>
          </p:cNvCxnSpPr>
          <p:nvPr/>
        </p:nvCxnSpPr>
        <p:spPr>
          <a:xfrm rot="16200000" flipH="1">
            <a:off x="10024523" y="3747428"/>
            <a:ext cx="257748" cy="22950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6" name="コネクタ: カギ線 35">
            <a:extLst>
              <a:ext uri="{FF2B5EF4-FFF2-40B4-BE49-F238E27FC236}">
                <a16:creationId xmlns:a16="http://schemas.microsoft.com/office/drawing/2014/main" id="{7649221C-2F0B-2C1C-F8C3-CFAE97CEAB79}"/>
              </a:ext>
            </a:extLst>
          </p:cNvPr>
          <p:cNvCxnSpPr>
            <a:cxnSpLocks/>
          </p:cNvCxnSpPr>
          <p:nvPr/>
        </p:nvCxnSpPr>
        <p:spPr>
          <a:xfrm rot="5400000">
            <a:off x="9695926" y="3745708"/>
            <a:ext cx="254157" cy="23189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327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003" y="1721347"/>
            <a:ext cx="10058400" cy="41282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tx1"/>
                </a:solidFill>
                <a:effectLst/>
                <a:latin typeface="+mn-ea"/>
                <a:ea typeface="+mn-ea"/>
                <a:cs typeface="Helvetica" panose="020B0604020202020204" pitchFamily="34" charset="0"/>
              </a:rPr>
              <a:t>　遅くても</a:t>
            </a:r>
            <a:r>
              <a:rPr lang="en-US" altLang="ja-JP" sz="1800" kern="0" dirty="0">
                <a:solidFill>
                  <a:schemeClr val="tx1"/>
                </a:solidFill>
                <a:effectLst/>
                <a:latin typeface="+mn-ea"/>
                <a:ea typeface="+mn-ea"/>
                <a:cs typeface="Helvetica" panose="020B0604020202020204" pitchFamily="34" charset="0"/>
              </a:rPr>
              <a:t>2033.12</a:t>
            </a:r>
            <a:r>
              <a:rPr lang="ja-JP" altLang="en-US" sz="1800" kern="0" dirty="0">
                <a:solidFill>
                  <a:schemeClr val="tx1"/>
                </a:solidFill>
                <a:effectLst/>
                <a:latin typeface="+mn-ea"/>
                <a:ea typeface="+mn-ea"/>
                <a:cs typeface="Helvetica" panose="020B0604020202020204" pitchFamily="34" charset="0"/>
              </a:rPr>
              <a:t>までに</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県で市場シェア</a:t>
            </a:r>
            <a:r>
              <a:rPr lang="en-US" altLang="ja-JP" sz="1800" kern="0" dirty="0">
                <a:solidFill>
                  <a:schemeClr val="tx1"/>
                </a:solidFill>
                <a:effectLst/>
                <a:latin typeface="+mn-ea"/>
                <a:ea typeface="+mn-ea"/>
                <a:cs typeface="Helvetica" panose="020B0604020202020204" pitchFamily="34" charset="0"/>
              </a:rPr>
              <a:t>73.9</a:t>
            </a:r>
            <a:r>
              <a:rPr lang="ja-JP" altLang="en-US" sz="1800" kern="0" dirty="0">
                <a:solidFill>
                  <a:schemeClr val="tx1"/>
                </a:solidFill>
                <a:effectLst/>
                <a:latin typeface="+mn-ea"/>
                <a:ea typeface="+mn-ea"/>
                <a:cs typeface="Helvetica" panose="020B0604020202020204" pitchFamily="34" charset="0"/>
              </a:rPr>
              <a:t>％を達成することを目標とします。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経営目標である</a:t>
            </a:r>
            <a:r>
              <a:rPr lang="en-US" altLang="ja-JP" sz="1800" kern="0" dirty="0">
                <a:solidFill>
                  <a:schemeClr val="tx1"/>
                </a:solidFill>
                <a:effectLst/>
                <a:latin typeface="+mn-ea"/>
                <a:ea typeface="+mn-ea"/>
                <a:cs typeface="Helvetica" panose="020B0604020202020204" pitchFamily="34" charset="0"/>
              </a:rPr>
              <a:t>2026</a:t>
            </a:r>
            <a:r>
              <a:rPr lang="ja-JP" altLang="en-US" sz="1800" kern="0" dirty="0">
                <a:solidFill>
                  <a:schemeClr val="tx1"/>
                </a:solidFill>
                <a:effectLst/>
                <a:latin typeface="+mn-ea"/>
                <a:ea typeface="+mn-ea"/>
                <a:cs typeface="Helvetica" panose="020B0604020202020204" pitchFamily="34" charset="0"/>
              </a:rPr>
              <a:t>年</a:t>
            </a:r>
            <a:r>
              <a:rPr lang="en-US" altLang="ja-JP" sz="1800" kern="0" dirty="0">
                <a:solidFill>
                  <a:schemeClr val="tx1"/>
                </a:solidFill>
                <a:effectLst/>
                <a:latin typeface="+mn-ea"/>
                <a:ea typeface="+mn-ea"/>
                <a:cs typeface="Helvetica" panose="020B0604020202020204" pitchFamily="34" charset="0"/>
              </a:rPr>
              <a:t>12</a:t>
            </a:r>
            <a:r>
              <a:rPr lang="ja-JP" altLang="en-US" sz="1800" kern="0" dirty="0">
                <a:solidFill>
                  <a:schemeClr val="tx1"/>
                </a:solidFill>
                <a:effectLst/>
                <a:latin typeface="+mn-ea"/>
                <a:ea typeface="+mn-ea"/>
                <a:cs typeface="Helvetica" panose="020B0604020202020204" pitchFamily="34" charset="0"/>
              </a:rPr>
              <a:t>月までに市場シェア</a:t>
            </a:r>
            <a:r>
              <a:rPr lang="en-US" altLang="ja-JP" sz="1800" kern="0" dirty="0">
                <a:solidFill>
                  <a:schemeClr val="tx1"/>
                </a:solidFill>
                <a:effectLst/>
                <a:latin typeface="+mn-ea"/>
                <a:ea typeface="+mn-ea"/>
                <a:cs typeface="Helvetica" panose="020B0604020202020204" pitchFamily="34" charset="0"/>
              </a:rPr>
              <a:t>19.3</a:t>
            </a:r>
            <a:r>
              <a:rPr lang="ja-JP" altLang="en-US" sz="1800" kern="0" dirty="0">
                <a:solidFill>
                  <a:schemeClr val="tx1"/>
                </a:solidFill>
                <a:effectLst/>
                <a:latin typeface="+mn-ea"/>
                <a:ea typeface="+mn-ea"/>
                <a:cs typeface="Helvetica" panose="020B0604020202020204" pitchFamily="34" charset="0"/>
              </a:rPr>
              <a:t>％を達成することで年商</a:t>
            </a:r>
            <a:r>
              <a:rPr lang="en-US" altLang="ja-JP" sz="1800" kern="0" dirty="0">
                <a:solidFill>
                  <a:schemeClr val="tx1"/>
                </a:solidFill>
                <a:effectLst/>
                <a:latin typeface="+mn-ea"/>
                <a:ea typeface="+mn-ea"/>
                <a:cs typeface="Helvetica" panose="020B0604020202020204" pitchFamily="34" charset="0"/>
              </a:rPr>
              <a:t>1.68</a:t>
            </a:r>
            <a:r>
              <a:rPr lang="ja-JP" altLang="en-US" sz="1800" kern="0" dirty="0">
                <a:solidFill>
                  <a:schemeClr val="tx1"/>
                </a:solidFill>
                <a:effectLst/>
                <a:latin typeface="+mn-ea"/>
                <a:ea typeface="+mn-ea"/>
                <a:cs typeface="Helvetica" panose="020B0604020202020204" pitchFamily="34" charset="0"/>
              </a:rPr>
              <a:t>億になります。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　平均月商</a:t>
            </a:r>
            <a:r>
              <a:rPr lang="en-US" altLang="ja-JP" sz="1800" kern="0" dirty="0">
                <a:solidFill>
                  <a:schemeClr val="tx1"/>
                </a:solidFill>
                <a:latin typeface="+mn-ea"/>
                <a:ea typeface="+mn-ea"/>
                <a:cs typeface="Helvetica" panose="020B0604020202020204" pitchFamily="34" charset="0"/>
              </a:rPr>
              <a:t>1</a:t>
            </a:r>
            <a:r>
              <a:rPr lang="ja-JP" altLang="en-US" sz="1800" kern="0" dirty="0">
                <a:solidFill>
                  <a:schemeClr val="tx1"/>
                </a:solidFill>
                <a:latin typeface="+mn-ea"/>
                <a:ea typeface="+mn-ea"/>
                <a:cs typeface="Helvetica" panose="020B0604020202020204" pitchFamily="34" charset="0"/>
              </a:rPr>
              <a:t>千万を超えるようになったら（計画では</a:t>
            </a:r>
            <a:r>
              <a:rPr lang="en-US" altLang="ja-JP" sz="1800" kern="0" dirty="0">
                <a:solidFill>
                  <a:schemeClr val="tx1"/>
                </a:solidFill>
                <a:latin typeface="+mn-ea"/>
                <a:ea typeface="+mn-ea"/>
                <a:cs typeface="Helvetica" panose="020B0604020202020204" pitchFamily="34" charset="0"/>
              </a:rPr>
              <a:t>2026</a:t>
            </a:r>
            <a:r>
              <a:rPr lang="ja-JP" altLang="en-US" sz="1800" kern="0" dirty="0">
                <a:solidFill>
                  <a:schemeClr val="tx1"/>
                </a:solidFill>
                <a:latin typeface="+mn-ea"/>
                <a:ea typeface="+mn-ea"/>
                <a:cs typeface="Helvetica" panose="020B0604020202020204" pitchFamily="34" charset="0"/>
              </a:rPr>
              <a:t>年</a:t>
            </a:r>
            <a:r>
              <a:rPr lang="en-US" altLang="ja-JP" sz="1800" kern="0" dirty="0">
                <a:solidFill>
                  <a:schemeClr val="tx1"/>
                </a:solidFill>
                <a:latin typeface="+mn-ea"/>
                <a:ea typeface="+mn-ea"/>
                <a:cs typeface="Helvetica" panose="020B0604020202020204" pitchFamily="34" charset="0"/>
              </a:rPr>
              <a:t>4</a:t>
            </a:r>
            <a:r>
              <a:rPr lang="ja-JP" altLang="en-US" sz="1800" kern="0" dirty="0">
                <a:solidFill>
                  <a:schemeClr val="tx1"/>
                </a:solidFill>
                <a:latin typeface="+mn-ea"/>
                <a:ea typeface="+mn-ea"/>
                <a:cs typeface="Helvetica" panose="020B0604020202020204" pitchFamily="34" charset="0"/>
              </a:rPr>
              <a:t>月～）不動産賃貸業に参入します。</a:t>
            </a:r>
            <a:endParaRPr lang="en-US" altLang="ja-JP" sz="1800" kern="0" dirty="0">
              <a:solidFill>
                <a:schemeClr val="tx1"/>
              </a:solidFill>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自己資金</a:t>
            </a:r>
            <a:r>
              <a:rPr lang="en-US" altLang="ja-JP" sz="1800" kern="0" dirty="0">
                <a:solidFill>
                  <a:schemeClr val="tx1"/>
                </a:solidFill>
                <a:effectLst/>
                <a:latin typeface="+mn-ea"/>
                <a:ea typeface="+mn-ea"/>
                <a:cs typeface="Helvetica" panose="020B0604020202020204" pitchFamily="34" charset="0"/>
              </a:rPr>
              <a:t>30</a:t>
            </a:r>
            <a:r>
              <a:rPr lang="ja-JP" altLang="en-US" sz="1800" kern="0" dirty="0">
                <a:solidFill>
                  <a:schemeClr val="tx1"/>
                </a:solidFill>
                <a:effectLst/>
                <a:latin typeface="+mn-ea"/>
                <a:ea typeface="+mn-ea"/>
                <a:cs typeface="Helvetica" panose="020B0604020202020204" pitchFamily="34" charset="0"/>
              </a:rPr>
              <a:t>％で残りを銀行融資で築古戸建て（アパート含む）を営業地域範囲内で購入。</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購入件数は月間の家賃収入が在籍スタッフ人数</a:t>
            </a:r>
            <a:r>
              <a:rPr lang="en-US" altLang="ja-JP" sz="1800" kern="0" dirty="0">
                <a:solidFill>
                  <a:schemeClr val="tx1"/>
                </a:solidFill>
                <a:effectLst/>
                <a:latin typeface="+mn-ea"/>
                <a:ea typeface="+mn-ea"/>
                <a:cs typeface="Helvetica" panose="020B0604020202020204" pitchFamily="34" charset="0"/>
              </a:rPr>
              <a:t>×50</a:t>
            </a:r>
            <a:r>
              <a:rPr lang="ja-JP" altLang="en-US" sz="1800" kern="0" dirty="0">
                <a:solidFill>
                  <a:schemeClr val="tx1"/>
                </a:solidFill>
                <a:effectLst/>
                <a:latin typeface="+mn-ea"/>
                <a:ea typeface="+mn-ea"/>
                <a:cs typeface="Helvetica" panose="020B0604020202020204" pitchFamily="34" charset="0"/>
              </a:rPr>
              <a:t>万円を超えるまで。</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　例</a:t>
            </a:r>
            <a:endParaRPr lang="en-US" altLang="ja-JP" sz="1800" kern="0" dirty="0">
              <a:solidFill>
                <a:schemeClr val="tx1"/>
              </a:solidFill>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　</a:t>
            </a:r>
            <a:r>
              <a:rPr lang="en-US" altLang="ja-JP" sz="1800" kern="0" dirty="0">
                <a:solidFill>
                  <a:schemeClr val="tx1"/>
                </a:solidFill>
                <a:latin typeface="+mn-ea"/>
                <a:ea typeface="+mn-ea"/>
                <a:cs typeface="Helvetica" panose="020B0604020202020204" pitchFamily="34" charset="0"/>
              </a:rPr>
              <a:t>2026</a:t>
            </a:r>
            <a:r>
              <a:rPr lang="ja-JP" altLang="en-US" sz="1800" kern="0" dirty="0">
                <a:solidFill>
                  <a:schemeClr val="tx1"/>
                </a:solidFill>
                <a:latin typeface="+mn-ea"/>
                <a:ea typeface="+mn-ea"/>
                <a:cs typeface="Helvetica" panose="020B0604020202020204" pitchFamily="34" charset="0"/>
              </a:rPr>
              <a:t>年</a:t>
            </a:r>
            <a:r>
              <a:rPr lang="en-US" altLang="ja-JP" sz="1800" kern="0" dirty="0">
                <a:solidFill>
                  <a:schemeClr val="tx1"/>
                </a:solidFill>
                <a:latin typeface="+mn-ea"/>
                <a:ea typeface="+mn-ea"/>
                <a:cs typeface="Helvetica" panose="020B0604020202020204" pitchFamily="34" charset="0"/>
              </a:rPr>
              <a:t>4</a:t>
            </a:r>
            <a:r>
              <a:rPr lang="ja-JP" altLang="en-US" sz="1800" kern="0" dirty="0">
                <a:solidFill>
                  <a:schemeClr val="tx1"/>
                </a:solidFill>
                <a:latin typeface="+mn-ea"/>
                <a:ea typeface="+mn-ea"/>
                <a:cs typeface="Helvetica" panose="020B0604020202020204" pitchFamily="34" charset="0"/>
              </a:rPr>
              <a:t>月時点での在籍スタッフの人数は</a:t>
            </a:r>
            <a:r>
              <a:rPr lang="en-US" altLang="ja-JP" sz="1800" kern="0" dirty="0">
                <a:solidFill>
                  <a:schemeClr val="tx1"/>
                </a:solidFill>
                <a:latin typeface="+mn-ea"/>
                <a:ea typeface="+mn-ea"/>
                <a:cs typeface="Helvetica" panose="020B0604020202020204" pitchFamily="34" charset="0"/>
              </a:rPr>
              <a:t>7</a:t>
            </a:r>
            <a:r>
              <a:rPr lang="ja-JP" altLang="en-US" sz="1800" kern="0" dirty="0">
                <a:solidFill>
                  <a:schemeClr val="tx1"/>
                </a:solidFill>
                <a:latin typeface="+mn-ea"/>
                <a:ea typeface="+mn-ea"/>
                <a:cs typeface="Helvetica" panose="020B0604020202020204" pitchFamily="34" charset="0"/>
              </a:rPr>
              <a:t>人</a:t>
            </a: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月間の必要家賃収入は</a:t>
            </a:r>
            <a:r>
              <a:rPr lang="en-US" altLang="ja-JP" sz="1800" kern="0" dirty="0">
                <a:solidFill>
                  <a:schemeClr val="tx1"/>
                </a:solidFill>
                <a:latin typeface="+mn-ea"/>
                <a:ea typeface="+mn-ea"/>
                <a:cs typeface="Helvetica" panose="020B0604020202020204" pitchFamily="34" charset="0"/>
              </a:rPr>
              <a:t>7</a:t>
            </a:r>
            <a:r>
              <a:rPr lang="ja-JP" altLang="en-US" sz="1800" kern="0" dirty="0">
                <a:solidFill>
                  <a:schemeClr val="tx1"/>
                </a:solidFill>
                <a:latin typeface="+mn-ea"/>
                <a:ea typeface="+mn-ea"/>
                <a:cs typeface="Helvetica" panose="020B0604020202020204" pitchFamily="34" charset="0"/>
              </a:rPr>
              <a:t>人</a:t>
            </a:r>
            <a:r>
              <a:rPr lang="en-US" altLang="ja-JP" sz="1800" kern="0" dirty="0">
                <a:solidFill>
                  <a:schemeClr val="tx1"/>
                </a:solidFill>
                <a:latin typeface="+mn-ea"/>
                <a:ea typeface="+mn-ea"/>
                <a:cs typeface="Helvetica" panose="020B0604020202020204" pitchFamily="34" charset="0"/>
              </a:rPr>
              <a:t>×50</a:t>
            </a:r>
            <a:r>
              <a:rPr lang="ja-JP" altLang="en-US" sz="1800" kern="0" dirty="0">
                <a:solidFill>
                  <a:schemeClr val="tx1"/>
                </a:solidFill>
                <a:effectLst/>
                <a:latin typeface="+mn-ea"/>
                <a:ea typeface="+mn-ea"/>
                <a:cs typeface="Helvetica" panose="020B0604020202020204" pitchFamily="34" charset="0"/>
              </a:rPr>
              <a:t>万＝</a:t>
            </a:r>
            <a:r>
              <a:rPr lang="en-US" altLang="ja-JP" sz="1800" kern="0" dirty="0">
                <a:solidFill>
                  <a:schemeClr val="tx1"/>
                </a:solidFill>
                <a:latin typeface="+mn-ea"/>
                <a:ea typeface="+mn-ea"/>
                <a:cs typeface="Helvetica" panose="020B0604020202020204" pitchFamily="34" charset="0"/>
              </a:rPr>
              <a:t>3</a:t>
            </a:r>
            <a:r>
              <a:rPr lang="en-US" altLang="ja-JP" sz="1800" kern="0" dirty="0">
                <a:solidFill>
                  <a:schemeClr val="tx1"/>
                </a:solidFill>
                <a:effectLst/>
                <a:latin typeface="+mn-ea"/>
                <a:ea typeface="+mn-ea"/>
                <a:cs typeface="Helvetica" panose="020B0604020202020204" pitchFamily="34" charset="0"/>
              </a:rPr>
              <a:t>50</a:t>
            </a:r>
            <a:r>
              <a:rPr lang="ja-JP" altLang="en-US" sz="1800" kern="0" dirty="0">
                <a:solidFill>
                  <a:schemeClr val="tx1"/>
                </a:solidFill>
                <a:effectLst/>
                <a:latin typeface="+mn-ea"/>
                <a:ea typeface="+mn-ea"/>
                <a:cs typeface="Helvetica" panose="020B0604020202020204" pitchFamily="34" charset="0"/>
              </a:rPr>
              <a:t>万円</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想定平均家賃賃料</a:t>
            </a:r>
            <a:r>
              <a:rPr lang="en-US" altLang="ja-JP" sz="1800" kern="0" dirty="0">
                <a:solidFill>
                  <a:schemeClr val="tx1"/>
                </a:solidFill>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戸あたり</a:t>
            </a:r>
            <a:r>
              <a:rPr lang="en-US" altLang="ja-JP" sz="1800" kern="0" dirty="0">
                <a:solidFill>
                  <a:schemeClr val="tx1"/>
                </a:solidFill>
                <a:latin typeface="+mn-ea"/>
                <a:ea typeface="+mn-ea"/>
                <a:cs typeface="Helvetica" panose="020B0604020202020204" pitchFamily="34" charset="0"/>
              </a:rPr>
              <a:t>4</a:t>
            </a:r>
            <a:r>
              <a:rPr lang="ja-JP" altLang="en-US" sz="1800" kern="0" dirty="0">
                <a:solidFill>
                  <a:schemeClr val="tx1"/>
                </a:solidFill>
                <a:effectLst/>
                <a:latin typeface="+mn-ea"/>
                <a:ea typeface="+mn-ea"/>
                <a:cs typeface="Helvetica" panose="020B0604020202020204" pitchFamily="34" charset="0"/>
              </a:rPr>
              <a:t>万円として</a:t>
            </a:r>
            <a:r>
              <a:rPr lang="en-US" altLang="ja-JP" sz="1800" kern="0" dirty="0">
                <a:solidFill>
                  <a:schemeClr val="tx1"/>
                </a:solidFill>
                <a:effectLst/>
                <a:latin typeface="+mn-ea"/>
                <a:ea typeface="+mn-ea"/>
                <a:cs typeface="Helvetica" panose="020B0604020202020204" pitchFamily="34" charset="0"/>
              </a:rPr>
              <a:t>350</a:t>
            </a:r>
            <a:r>
              <a:rPr lang="ja-JP" altLang="en-US" sz="1800" kern="0" dirty="0">
                <a:solidFill>
                  <a:schemeClr val="tx1"/>
                </a:solidFill>
                <a:effectLst/>
                <a:latin typeface="+mn-ea"/>
                <a:ea typeface="+mn-ea"/>
                <a:cs typeface="Helvetica" panose="020B0604020202020204" pitchFamily="34" charset="0"/>
              </a:rPr>
              <a:t>万円</a:t>
            </a:r>
            <a:r>
              <a:rPr lang="en-US" altLang="ja-JP" sz="1800" kern="0" dirty="0">
                <a:solidFill>
                  <a:schemeClr val="tx1"/>
                </a:solidFill>
                <a:effectLst/>
                <a:latin typeface="+mn-ea"/>
                <a:ea typeface="+mn-ea"/>
                <a:cs typeface="Helvetica" panose="020B0604020202020204" pitchFamily="34" charset="0"/>
              </a:rPr>
              <a:t>÷4</a:t>
            </a:r>
            <a:r>
              <a:rPr lang="ja-JP" altLang="en-US" sz="1800" kern="0" dirty="0">
                <a:solidFill>
                  <a:schemeClr val="tx1"/>
                </a:solidFill>
                <a:effectLst/>
                <a:latin typeface="+mn-ea"/>
                <a:ea typeface="+mn-ea"/>
                <a:cs typeface="Helvetica" panose="020B0604020202020204" pitchFamily="34" charset="0"/>
              </a:rPr>
              <a:t>万円</a:t>
            </a:r>
            <a:r>
              <a:rPr lang="ja-JP" altLang="en-US" sz="1800" kern="0" dirty="0">
                <a:solidFill>
                  <a:schemeClr val="tx1"/>
                </a:solidFill>
                <a:latin typeface="+mn-ea"/>
                <a:ea typeface="+mn-ea"/>
                <a:cs typeface="Helvetica" panose="020B0604020202020204" pitchFamily="34" charset="0"/>
              </a:rPr>
              <a:t>＝</a:t>
            </a:r>
            <a:r>
              <a:rPr lang="en-US" altLang="ja-JP" sz="1800" kern="0" dirty="0">
                <a:solidFill>
                  <a:schemeClr val="tx1"/>
                </a:solidFill>
                <a:effectLst/>
                <a:latin typeface="+mn-ea"/>
                <a:ea typeface="+mn-ea"/>
                <a:cs typeface="Helvetica" panose="020B0604020202020204" pitchFamily="34" charset="0"/>
              </a:rPr>
              <a:t>88</a:t>
            </a:r>
            <a:r>
              <a:rPr lang="ja-JP" altLang="en-US" sz="1800" kern="0" dirty="0">
                <a:solidFill>
                  <a:schemeClr val="tx1"/>
                </a:solidFill>
                <a:effectLst/>
                <a:latin typeface="+mn-ea"/>
                <a:ea typeface="+mn-ea"/>
                <a:cs typeface="Helvetica" panose="020B0604020202020204" pitchFamily="34" charset="0"/>
              </a:rPr>
              <a:t>戸</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平均購入単価</a:t>
            </a:r>
            <a:r>
              <a:rPr lang="en-US" altLang="ja-JP" sz="1800" kern="0" dirty="0">
                <a:solidFill>
                  <a:schemeClr val="tx1"/>
                </a:solidFill>
                <a:effectLst/>
                <a:latin typeface="+mn-ea"/>
                <a:ea typeface="+mn-ea"/>
                <a:cs typeface="Helvetica" panose="020B0604020202020204" pitchFamily="34" charset="0"/>
              </a:rPr>
              <a:t>400</a:t>
            </a:r>
            <a:r>
              <a:rPr lang="ja-JP" altLang="en-US" sz="1800" kern="0" dirty="0">
                <a:solidFill>
                  <a:schemeClr val="tx1"/>
                </a:solidFill>
                <a:effectLst/>
                <a:latin typeface="+mn-ea"/>
                <a:ea typeface="+mn-ea"/>
                <a:cs typeface="Helvetica" panose="020B0604020202020204" pitchFamily="34" charset="0"/>
              </a:rPr>
              <a:t>万円で</a:t>
            </a:r>
            <a:r>
              <a:rPr lang="en-US" altLang="ja-JP" sz="1800" kern="0" dirty="0">
                <a:solidFill>
                  <a:schemeClr val="tx1"/>
                </a:solidFill>
                <a:effectLst/>
                <a:latin typeface="+mn-ea"/>
                <a:ea typeface="+mn-ea"/>
                <a:cs typeface="Helvetica" panose="020B0604020202020204" pitchFamily="34" charset="0"/>
              </a:rPr>
              <a:t>88</a:t>
            </a:r>
            <a:r>
              <a:rPr lang="ja-JP" altLang="en-US" sz="1800" kern="0" dirty="0">
                <a:solidFill>
                  <a:schemeClr val="tx1"/>
                </a:solidFill>
                <a:effectLst/>
                <a:latin typeface="+mn-ea"/>
                <a:ea typeface="+mn-ea"/>
                <a:cs typeface="Helvetica" panose="020B0604020202020204" pitchFamily="34" charset="0"/>
              </a:rPr>
              <a:t>戸</a:t>
            </a:r>
            <a:r>
              <a:rPr lang="en-US" altLang="ja-JP" sz="1800" kern="0" dirty="0">
                <a:solidFill>
                  <a:schemeClr val="tx1"/>
                </a:solidFill>
                <a:effectLst/>
                <a:latin typeface="+mn-ea"/>
                <a:ea typeface="+mn-ea"/>
                <a:cs typeface="Helvetica" panose="020B0604020202020204" pitchFamily="34" charset="0"/>
              </a:rPr>
              <a:t>×400</a:t>
            </a:r>
            <a:r>
              <a:rPr lang="ja-JP" altLang="en-US" sz="1800" kern="0" dirty="0">
                <a:solidFill>
                  <a:schemeClr val="tx1"/>
                </a:solidFill>
                <a:effectLst/>
                <a:latin typeface="+mn-ea"/>
                <a:ea typeface="+mn-ea"/>
                <a:cs typeface="Helvetica" panose="020B0604020202020204" pitchFamily="34" charset="0"/>
              </a:rPr>
              <a:t>万円＝約</a:t>
            </a:r>
            <a:r>
              <a:rPr lang="en-US" altLang="ja-JP" sz="1800" kern="0" dirty="0">
                <a:solidFill>
                  <a:schemeClr val="tx1"/>
                </a:solidFill>
                <a:effectLst/>
                <a:latin typeface="+mn-ea"/>
                <a:ea typeface="+mn-ea"/>
                <a:cs typeface="Helvetica" panose="020B0604020202020204" pitchFamily="34" charset="0"/>
              </a:rPr>
              <a:t>3.52</a:t>
            </a:r>
            <a:r>
              <a:rPr lang="ja-JP" altLang="en-US" sz="1800" kern="0" dirty="0">
                <a:solidFill>
                  <a:schemeClr val="tx1"/>
                </a:solidFill>
                <a:effectLst/>
                <a:latin typeface="+mn-ea"/>
                <a:ea typeface="+mn-ea"/>
                <a:cs typeface="Helvetica" panose="020B0604020202020204" pitchFamily="34" charset="0"/>
              </a:rPr>
              <a:t>億円</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latin typeface="+mn-ea"/>
              <a:ea typeface="+mn-ea"/>
              <a:cs typeface="Helvetica" panose="020B0604020202020204" pitchFamily="34" charset="0"/>
            </a:endParaRPr>
          </a:p>
          <a:p>
            <a:pPr algn="l">
              <a:lnSpc>
                <a:spcPts val="2000"/>
              </a:lnSpc>
            </a:pPr>
            <a:r>
              <a:rPr lang="ja-JP" altLang="en-US" sz="1700" kern="0" dirty="0">
                <a:solidFill>
                  <a:schemeClr val="bg1"/>
                </a:solidFill>
                <a:effectLst/>
                <a:latin typeface="+mn-ea"/>
                <a:ea typeface="+mn-ea"/>
                <a:cs typeface="Helvetica" panose="020B0604020202020204" pitchFamily="34" charset="0"/>
              </a:rPr>
              <a:t>　購入時の自己資本金額は</a:t>
            </a:r>
            <a:r>
              <a:rPr lang="en-US" altLang="ja-JP" sz="1700" kern="0" dirty="0">
                <a:solidFill>
                  <a:schemeClr val="bg1"/>
                </a:solidFill>
                <a:effectLst/>
                <a:latin typeface="+mn-ea"/>
                <a:ea typeface="+mn-ea"/>
                <a:cs typeface="Helvetica" panose="020B0604020202020204" pitchFamily="34" charset="0"/>
              </a:rPr>
              <a:t>30</a:t>
            </a:r>
            <a:r>
              <a:rPr lang="ja-JP" altLang="en-US" sz="1700" kern="0" dirty="0">
                <a:solidFill>
                  <a:schemeClr val="bg1"/>
                </a:solidFill>
                <a:effectLst/>
                <a:latin typeface="+mn-ea"/>
                <a:ea typeface="+mn-ea"/>
                <a:cs typeface="Helvetica" panose="020B0604020202020204" pitchFamily="34" charset="0"/>
              </a:rPr>
              <a:t>％で</a:t>
            </a:r>
            <a:r>
              <a:rPr lang="en-US" altLang="ja-JP" sz="1700" kern="0" dirty="0">
                <a:solidFill>
                  <a:schemeClr val="bg1"/>
                </a:solidFill>
                <a:effectLst/>
                <a:latin typeface="+mn-ea"/>
                <a:ea typeface="+mn-ea"/>
                <a:cs typeface="Helvetica" panose="020B0604020202020204" pitchFamily="34" charset="0"/>
              </a:rPr>
              <a:t>3.52</a:t>
            </a:r>
            <a:r>
              <a:rPr lang="ja-JP" altLang="en-US" sz="1700" kern="0" dirty="0">
                <a:solidFill>
                  <a:schemeClr val="bg1"/>
                </a:solidFill>
                <a:effectLst/>
                <a:latin typeface="+mn-ea"/>
                <a:ea typeface="+mn-ea"/>
                <a:cs typeface="Helvetica" panose="020B0604020202020204" pitchFamily="34" charset="0"/>
              </a:rPr>
              <a:t>億</a:t>
            </a:r>
            <a:r>
              <a:rPr lang="en-US" altLang="ja-JP" sz="1700" kern="0" dirty="0">
                <a:solidFill>
                  <a:schemeClr val="bg1"/>
                </a:solidFill>
                <a:effectLst/>
                <a:latin typeface="+mn-ea"/>
                <a:ea typeface="+mn-ea"/>
                <a:cs typeface="Helvetica" panose="020B0604020202020204" pitchFamily="34" charset="0"/>
              </a:rPr>
              <a:t>×30</a:t>
            </a:r>
            <a:r>
              <a:rPr lang="ja-JP" altLang="en-US" sz="1700" kern="0" dirty="0">
                <a:solidFill>
                  <a:schemeClr val="bg1"/>
                </a:solidFill>
                <a:effectLst/>
                <a:latin typeface="+mn-ea"/>
                <a:ea typeface="+mn-ea"/>
                <a:cs typeface="Helvetica" panose="020B0604020202020204" pitchFamily="34" charset="0"/>
              </a:rPr>
              <a:t>％＝</a:t>
            </a:r>
            <a:r>
              <a:rPr lang="en-US" altLang="ja-JP" sz="1700" kern="0" dirty="0">
                <a:solidFill>
                  <a:schemeClr val="bg1"/>
                </a:solidFill>
                <a:effectLst/>
                <a:latin typeface="+mn-ea"/>
                <a:ea typeface="+mn-ea"/>
                <a:cs typeface="Helvetica" panose="020B0604020202020204" pitchFamily="34" charset="0"/>
              </a:rPr>
              <a:t>1.06</a:t>
            </a:r>
            <a:r>
              <a:rPr lang="ja-JP" altLang="en-US" sz="1700" kern="0" dirty="0">
                <a:solidFill>
                  <a:schemeClr val="bg1"/>
                </a:solidFill>
                <a:effectLst/>
                <a:latin typeface="+mn-ea"/>
                <a:ea typeface="+mn-ea"/>
                <a:cs typeface="Helvetica" panose="020B0604020202020204" pitchFamily="34" charset="0"/>
              </a:rPr>
              <a:t>億円</a:t>
            </a:r>
            <a:r>
              <a:rPr lang="ja-JP" altLang="en-US" sz="1700" kern="0" dirty="0">
                <a:solidFill>
                  <a:schemeClr val="bg1"/>
                </a:solidFill>
                <a:latin typeface="+mn-ea"/>
                <a:ea typeface="+mn-ea"/>
                <a:cs typeface="Helvetica" panose="020B0604020202020204" pitchFamily="34" charset="0"/>
              </a:rPr>
              <a:t>≒</a:t>
            </a:r>
            <a:r>
              <a:rPr lang="en-US" altLang="ja-JP" sz="1700" kern="0" dirty="0">
                <a:solidFill>
                  <a:schemeClr val="bg1"/>
                </a:solidFill>
                <a:latin typeface="+mn-ea"/>
                <a:ea typeface="+mn-ea"/>
                <a:cs typeface="Helvetica" panose="020B0604020202020204" pitchFamily="34" charset="0"/>
              </a:rPr>
              <a:t>1</a:t>
            </a:r>
            <a:r>
              <a:rPr lang="ja-JP" altLang="en-US" sz="1700" kern="0" dirty="0">
                <a:solidFill>
                  <a:schemeClr val="bg1"/>
                </a:solidFill>
                <a:latin typeface="+mn-ea"/>
                <a:ea typeface="+mn-ea"/>
                <a:cs typeface="Helvetica" panose="020B0604020202020204" pitchFamily="34" charset="0"/>
              </a:rPr>
              <a:t>億</a:t>
            </a:r>
            <a:endParaRPr lang="en-US" altLang="ja-JP" sz="1700" kern="0" dirty="0">
              <a:solidFill>
                <a:schemeClr val="bg1"/>
              </a:solidFill>
              <a:latin typeface="+mn-ea"/>
              <a:ea typeface="+mn-ea"/>
              <a:cs typeface="Helvetica" panose="020B0604020202020204" pitchFamily="34" charset="0"/>
            </a:endParaRPr>
          </a:p>
          <a:p>
            <a:pPr algn="l">
              <a:lnSpc>
                <a:spcPts val="2000"/>
              </a:lnSpc>
            </a:pPr>
            <a:r>
              <a:rPr lang="en-US" altLang="ja-JP" sz="1700" kern="0" dirty="0">
                <a:solidFill>
                  <a:schemeClr val="bg1"/>
                </a:solidFill>
                <a:effectLst/>
                <a:latin typeface="+mn-ea"/>
                <a:ea typeface="+mn-ea"/>
                <a:cs typeface="Helvetica" panose="020B0604020202020204" pitchFamily="34" charset="0"/>
              </a:rPr>
              <a:t>1</a:t>
            </a:r>
            <a:r>
              <a:rPr lang="ja-JP" altLang="en-US" sz="1700" kern="0" dirty="0">
                <a:solidFill>
                  <a:schemeClr val="bg1"/>
                </a:solidFill>
                <a:effectLst/>
                <a:latin typeface="+mn-ea"/>
                <a:ea typeface="+mn-ea"/>
                <a:cs typeface="Helvetica" panose="020B0604020202020204" pitchFamily="34" charset="0"/>
              </a:rPr>
              <a:t>人当たり１</a:t>
            </a:r>
            <a:r>
              <a:rPr lang="en-US" altLang="ja-JP" sz="1700" kern="0" dirty="0">
                <a:solidFill>
                  <a:schemeClr val="bg1"/>
                </a:solidFill>
                <a:effectLst/>
                <a:latin typeface="+mn-ea"/>
                <a:ea typeface="+mn-ea"/>
                <a:cs typeface="Helvetica" panose="020B0604020202020204" pitchFamily="34" charset="0"/>
              </a:rPr>
              <a:t>3</a:t>
            </a:r>
            <a:r>
              <a:rPr lang="ja-JP" altLang="en-US" sz="1700" kern="0" dirty="0">
                <a:solidFill>
                  <a:schemeClr val="bg1"/>
                </a:solidFill>
                <a:effectLst/>
                <a:latin typeface="+mn-ea"/>
                <a:ea typeface="+mn-ea"/>
                <a:cs typeface="Helvetica" panose="020B0604020202020204" pitchFamily="34" charset="0"/>
              </a:rPr>
              <a:t>戸の賃貸物件を所有することを目標とします。</a:t>
            </a:r>
            <a:endParaRPr lang="en-US" altLang="ja-JP" sz="1700" kern="0" dirty="0">
              <a:solidFill>
                <a:schemeClr val="bg1"/>
              </a:solidFill>
              <a:effectLst/>
              <a:latin typeface="+mn-ea"/>
              <a:ea typeface="+mn-ea"/>
              <a:cs typeface="Helvetica" panose="020B0604020202020204" pitchFamily="34"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097003" y="216743"/>
            <a:ext cx="10058400" cy="1287861"/>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en-US" altLang="ja-JP" sz="2800" kern="0" dirty="0">
                <a:solidFill>
                  <a:srgbClr val="000000"/>
                </a:solidFill>
                <a:effectLst/>
                <a:latin typeface="+mn-ea"/>
                <a:ea typeface="+mn-ea"/>
                <a:cs typeface="Helvetica" panose="020B0604020202020204" pitchFamily="34" charset="0"/>
              </a:rPr>
              <a:t>2033</a:t>
            </a:r>
            <a:r>
              <a:rPr lang="ja-JP" altLang="en-US" sz="2800" kern="0" dirty="0">
                <a:solidFill>
                  <a:srgbClr val="000000"/>
                </a:solidFill>
                <a:effectLst/>
                <a:latin typeface="+mn-ea"/>
                <a:ea typeface="+mn-ea"/>
                <a:cs typeface="Helvetica" panose="020B0604020202020204" pitchFamily="34" charset="0"/>
              </a:rPr>
              <a:t>年</a:t>
            </a:r>
            <a:r>
              <a:rPr lang="en-US" altLang="ja-JP" sz="2800" kern="0" dirty="0">
                <a:solidFill>
                  <a:srgbClr val="000000"/>
                </a:solidFill>
                <a:effectLst/>
                <a:latin typeface="+mn-ea"/>
                <a:ea typeface="+mn-ea"/>
                <a:cs typeface="Helvetica" panose="020B0604020202020204" pitchFamily="34" charset="0"/>
              </a:rPr>
              <a:t>12</a:t>
            </a:r>
            <a:r>
              <a:rPr lang="ja-JP" altLang="en-US" sz="2800" kern="0" dirty="0">
                <a:solidFill>
                  <a:srgbClr val="000000"/>
                </a:solidFill>
                <a:effectLst/>
                <a:latin typeface="+mn-ea"/>
                <a:ea typeface="+mn-ea"/>
                <a:cs typeface="Helvetica" panose="020B0604020202020204" pitchFamily="34" charset="0"/>
              </a:rPr>
              <a:t>月までの展開について</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FFCDF56-C655-8101-468E-48C8CA04A2C3}"/>
              </a:ext>
            </a:extLst>
          </p:cNvPr>
          <p:cNvSpPr>
            <a:spLocks noGrp="1"/>
          </p:cNvSpPr>
          <p:nvPr>
            <p:ph type="sldNum" sz="quarter" idx="12"/>
          </p:nvPr>
        </p:nvSpPr>
        <p:spPr/>
        <p:txBody>
          <a:bodyPr/>
          <a:lstStyle/>
          <a:p>
            <a:pPr rtl="0"/>
            <a:fld id="{3A98EE3D-8CD1-4C3F-BD1C-C98C9596463C}" type="slidenum">
              <a:rPr lang="en-US" smtClean="0"/>
              <a:t>33</a:t>
            </a:fld>
            <a:endParaRPr lang="en-US" dirty="0"/>
          </a:p>
        </p:txBody>
      </p:sp>
    </p:spTree>
    <p:extLst>
      <p:ext uri="{BB962C8B-B14F-4D97-AF65-F5344CB8AC3E}">
        <p14:creationId xmlns:p14="http://schemas.microsoft.com/office/powerpoint/2010/main" val="775016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003" y="2039224"/>
            <a:ext cx="10058400" cy="48354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chemeClr val="tx1"/>
                </a:solidFill>
                <a:effectLst/>
                <a:latin typeface="+mn-ea"/>
                <a:ea typeface="+mn-ea"/>
                <a:cs typeface="Helvetica" panose="020B0604020202020204" pitchFamily="34" charset="0"/>
              </a:rPr>
              <a:t>スクラップ事業部（再生資源卸売業）</a:t>
            </a:r>
            <a:endParaRPr lang="en-US" altLang="ja-JP" sz="1800" kern="0" dirty="0">
              <a:solidFill>
                <a:schemeClr val="tx1"/>
              </a:solidFill>
              <a:effectLst/>
              <a:latin typeface="+mn-ea"/>
              <a:ea typeface="+mn-ea"/>
              <a:cs typeface="Helvetica" panose="020B0604020202020204" pitchFamily="34" charset="0"/>
            </a:endParaRPr>
          </a:p>
          <a:p>
            <a:pPr algn="l"/>
            <a:r>
              <a:rPr lang="ja-JP" altLang="en-US" sz="1800" kern="0" dirty="0">
                <a:solidFill>
                  <a:schemeClr val="tx1"/>
                </a:solidFill>
                <a:latin typeface="+mn-ea"/>
                <a:ea typeface="+mn-ea"/>
                <a:cs typeface="Helvetica" panose="020B0604020202020204" pitchFamily="34" charset="0"/>
              </a:rPr>
              <a:t>・バッテリー買取</a:t>
            </a:r>
            <a:endParaRPr lang="en-US" altLang="ja-JP" sz="1800" kern="0" dirty="0">
              <a:solidFill>
                <a:schemeClr val="tx1"/>
              </a:solidFill>
              <a:latin typeface="+mn-ea"/>
              <a:ea typeface="+mn-ea"/>
              <a:cs typeface="Helvetica" panose="020B0604020202020204" pitchFamily="34" charset="0"/>
            </a:endParaRPr>
          </a:p>
          <a:p>
            <a:pPr algn="l"/>
            <a:r>
              <a:rPr lang="ja-JP" altLang="en-US" sz="1800" kern="0" dirty="0">
                <a:solidFill>
                  <a:schemeClr val="tx1"/>
                </a:solidFill>
                <a:effectLst/>
                <a:latin typeface="+mn-ea"/>
                <a:ea typeface="+mn-ea"/>
                <a:cs typeface="Helvetica" panose="020B0604020202020204" pitchFamily="34" charset="0"/>
              </a:rPr>
              <a:t>・アルミホイール買取</a:t>
            </a:r>
            <a:endParaRPr lang="en-US" altLang="ja-JP" sz="1800" kern="0" dirty="0">
              <a:solidFill>
                <a:schemeClr val="tx1"/>
              </a:solidFill>
              <a:effectLst/>
              <a:latin typeface="+mn-ea"/>
              <a:ea typeface="+mn-ea"/>
              <a:cs typeface="Helvetica" panose="020B0604020202020204" pitchFamily="34" charset="0"/>
            </a:endParaRPr>
          </a:p>
          <a:p>
            <a:pPr algn="l"/>
            <a:r>
              <a:rPr lang="ja-JP" altLang="en-US" sz="1800" kern="0" dirty="0">
                <a:solidFill>
                  <a:schemeClr val="tx1"/>
                </a:solidFill>
                <a:effectLst/>
                <a:latin typeface="+mn-ea"/>
                <a:ea typeface="+mn-ea"/>
                <a:cs typeface="Helvetica" panose="020B0604020202020204" pitchFamily="34" charset="0"/>
              </a:rPr>
              <a:t>・電線・銅線買取</a:t>
            </a:r>
            <a:endParaRPr lang="en-US" altLang="ja-JP" sz="1800" kern="0" dirty="0">
              <a:solidFill>
                <a:schemeClr val="tx1"/>
              </a:solidFill>
              <a:effectLst/>
              <a:latin typeface="+mn-ea"/>
              <a:ea typeface="+mn-ea"/>
              <a:cs typeface="Helvetica" panose="020B0604020202020204" pitchFamily="34" charset="0"/>
            </a:endParaRPr>
          </a:p>
          <a:p>
            <a:r>
              <a:rPr lang="ja-JP" altLang="en-US" sz="1800" kern="0" dirty="0">
                <a:solidFill>
                  <a:schemeClr val="tx1"/>
                </a:solidFill>
                <a:latin typeface="+mn-ea"/>
                <a:ea typeface="+mn-ea"/>
                <a:cs typeface="Helvetica" panose="020B0604020202020204" pitchFamily="34" charset="0"/>
              </a:rPr>
              <a:t>・リサイクル販売（ヤフーオークション、メルカリ）</a:t>
            </a:r>
            <a:r>
              <a:rPr lang="en-US" altLang="ja-JP" sz="1800" kern="0" dirty="0">
                <a:solidFill>
                  <a:schemeClr val="tx1"/>
                </a:solidFill>
                <a:latin typeface="+mn-ea"/>
                <a:ea typeface="+mn-ea"/>
                <a:cs typeface="Helvetica" panose="020B0604020202020204" pitchFamily="34" charset="0"/>
              </a:rPr>
              <a:t>※</a:t>
            </a:r>
            <a:r>
              <a:rPr lang="ja-JP" altLang="en-US" sz="1800" kern="0" dirty="0">
                <a:solidFill>
                  <a:schemeClr val="tx1"/>
                </a:solidFill>
                <a:latin typeface="+mn-ea"/>
                <a:ea typeface="+mn-ea"/>
                <a:cs typeface="Helvetica" panose="020B0604020202020204" pitchFamily="34" charset="0"/>
              </a:rPr>
              <a:t>回収する品物の中には未使用品などもあるため）</a:t>
            </a:r>
            <a:endParaRPr lang="en-US" altLang="ja-JP" sz="1800" kern="0" dirty="0">
              <a:solidFill>
                <a:schemeClr val="tx1"/>
              </a:solidFill>
              <a:latin typeface="+mn-ea"/>
              <a:ea typeface="+mn-ea"/>
              <a:cs typeface="Helvetica" panose="020B0604020202020204" pitchFamily="34" charset="0"/>
            </a:endParaRPr>
          </a:p>
          <a:p>
            <a:pPr algn="l"/>
            <a:endParaRPr lang="en-US" altLang="ja-JP" sz="1800" kern="0" dirty="0">
              <a:solidFill>
                <a:schemeClr val="tx1"/>
              </a:solidFill>
              <a:latin typeface="+mn-ea"/>
              <a:ea typeface="+mn-ea"/>
              <a:cs typeface="Helvetica" panose="020B0604020202020204" pitchFamily="34" charset="0"/>
            </a:endParaRPr>
          </a:p>
          <a:p>
            <a:pPr algn="l"/>
            <a:r>
              <a:rPr lang="ja-JP" altLang="en-US" sz="1800" kern="0" dirty="0">
                <a:solidFill>
                  <a:schemeClr val="tx1"/>
                </a:solidFill>
                <a:latin typeface="+mn-ea"/>
                <a:ea typeface="+mn-ea"/>
                <a:cs typeface="Helvetica" panose="020B0604020202020204" pitchFamily="34" charset="0"/>
              </a:rPr>
              <a:t>不動産事業部</a:t>
            </a:r>
            <a:endParaRPr lang="en-US" altLang="ja-JP" sz="1800" kern="0" dirty="0">
              <a:solidFill>
                <a:schemeClr val="tx1"/>
              </a:solidFill>
              <a:latin typeface="+mn-ea"/>
              <a:ea typeface="+mn-ea"/>
              <a:cs typeface="Helvetica" panose="020B0604020202020204" pitchFamily="34" charset="0"/>
            </a:endParaRPr>
          </a:p>
          <a:p>
            <a:pPr algn="l"/>
            <a:r>
              <a:rPr lang="ja-JP" altLang="en-US" sz="1800" kern="0" dirty="0">
                <a:solidFill>
                  <a:schemeClr val="tx1"/>
                </a:solidFill>
                <a:latin typeface="+mn-ea"/>
                <a:ea typeface="+mn-ea"/>
                <a:cs typeface="Helvetica" panose="020B0604020202020204" pitchFamily="34" charset="0"/>
              </a:rPr>
              <a:t>・購入</a:t>
            </a:r>
            <a:endParaRPr lang="en-US" altLang="ja-JP" sz="1800" kern="0" dirty="0">
              <a:solidFill>
                <a:schemeClr val="tx1"/>
              </a:solidFill>
              <a:latin typeface="+mn-ea"/>
              <a:ea typeface="+mn-ea"/>
              <a:cs typeface="Helvetica" panose="020B0604020202020204" pitchFamily="34" charset="0"/>
            </a:endParaRPr>
          </a:p>
          <a:p>
            <a:r>
              <a:rPr lang="ja-JP" altLang="en-US" sz="1800" kern="0" dirty="0">
                <a:solidFill>
                  <a:schemeClr val="tx1"/>
                </a:solidFill>
                <a:latin typeface="+mn-ea"/>
                <a:ea typeface="+mn-ea"/>
                <a:cs typeface="Helvetica" panose="020B0604020202020204" pitchFamily="34" charset="0"/>
              </a:rPr>
              <a:t>・リフォーム（外注が主になる）</a:t>
            </a:r>
            <a:endParaRPr lang="en-US" altLang="ja-JP" sz="1800" kern="0" dirty="0">
              <a:solidFill>
                <a:schemeClr val="tx1"/>
              </a:solidFill>
              <a:latin typeface="+mn-ea"/>
              <a:ea typeface="+mn-ea"/>
              <a:cs typeface="Helvetica" panose="020B0604020202020204" pitchFamily="34" charset="0"/>
            </a:endParaRPr>
          </a:p>
          <a:p>
            <a:pPr algn="l"/>
            <a:r>
              <a:rPr lang="ja-JP" altLang="en-US" sz="1800" kern="0" dirty="0">
                <a:solidFill>
                  <a:schemeClr val="tx1"/>
                </a:solidFill>
                <a:effectLst/>
                <a:latin typeface="+mn-ea"/>
                <a:ea typeface="+mn-ea"/>
                <a:cs typeface="Helvetica" panose="020B0604020202020204" pitchFamily="34" charset="0"/>
              </a:rPr>
              <a:t>・賃貸</a:t>
            </a:r>
            <a:endParaRPr lang="en-US" altLang="ja-JP" sz="1800" kern="0" dirty="0">
              <a:solidFill>
                <a:schemeClr val="tx1"/>
              </a:solidFill>
              <a:effectLst/>
              <a:latin typeface="+mn-ea"/>
              <a:ea typeface="+mn-ea"/>
              <a:cs typeface="Helvetica" panose="020B0604020202020204" pitchFamily="34" charset="0"/>
            </a:endParaRPr>
          </a:p>
          <a:p>
            <a:pPr algn="l"/>
            <a:r>
              <a:rPr lang="ja-JP" altLang="en-US" sz="1800" kern="0" dirty="0">
                <a:solidFill>
                  <a:schemeClr val="tx1"/>
                </a:solidFill>
                <a:latin typeface="+mn-ea"/>
                <a:ea typeface="+mn-ea"/>
                <a:cs typeface="Helvetica" panose="020B0604020202020204" pitchFamily="34" charset="0"/>
              </a:rPr>
              <a:t>・民泊（エアビーアンドビー）</a:t>
            </a:r>
            <a:endParaRPr lang="en-US" altLang="ja-JP" sz="1800" kern="0" dirty="0">
              <a:solidFill>
                <a:schemeClr val="tx1"/>
              </a:solidFill>
              <a:latin typeface="+mn-ea"/>
              <a:ea typeface="+mn-ea"/>
              <a:cs typeface="Helvetica" panose="020B0604020202020204" pitchFamily="34" charset="0"/>
            </a:endParaRPr>
          </a:p>
          <a:p>
            <a:pPr algn="l"/>
            <a:endParaRPr lang="en-US" altLang="ja-JP" sz="1800" kern="0" dirty="0">
              <a:solidFill>
                <a:schemeClr val="tx1"/>
              </a:solidFill>
              <a:effectLst/>
              <a:latin typeface="+mn-ea"/>
              <a:ea typeface="+mn-ea"/>
              <a:cs typeface="Helvetica" panose="020B0604020202020204" pitchFamily="34" charset="0"/>
            </a:endParaRPr>
          </a:p>
          <a:p>
            <a:pPr algn="l"/>
            <a:r>
              <a:rPr lang="en-US" altLang="ja-JP" sz="1800" kern="0" dirty="0">
                <a:solidFill>
                  <a:schemeClr val="bg1"/>
                </a:solidFill>
                <a:latin typeface="+mn-ea"/>
                <a:ea typeface="+mn-ea"/>
                <a:cs typeface="Helvetica" panose="020B0604020202020204" pitchFamily="34" charset="0"/>
              </a:rPr>
              <a:t>SNS</a:t>
            </a:r>
            <a:r>
              <a:rPr lang="ja-JP" altLang="en-US" sz="1800" kern="0" dirty="0">
                <a:solidFill>
                  <a:schemeClr val="bg1"/>
                </a:solidFill>
                <a:latin typeface="+mn-ea"/>
                <a:ea typeface="+mn-ea"/>
                <a:cs typeface="Helvetica" panose="020B0604020202020204" pitchFamily="34" charset="0"/>
              </a:rPr>
              <a:t>事業部（様々なネットメディアを駆使した宣伝、広告、集客、求人）</a:t>
            </a:r>
            <a:endParaRPr lang="en-US" altLang="ja-JP" sz="1800" kern="0" dirty="0">
              <a:solidFill>
                <a:schemeClr val="bg1"/>
              </a:solidFill>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・ホームページ</a:t>
            </a:r>
            <a:endParaRPr lang="en-US" altLang="ja-JP" sz="1800" kern="0" dirty="0">
              <a:solidFill>
                <a:schemeClr val="bg1"/>
              </a:solidFill>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a:t>
            </a:r>
            <a:r>
              <a:rPr lang="en-US" altLang="ja-JP" sz="1800" kern="0" dirty="0">
                <a:solidFill>
                  <a:schemeClr val="bg1"/>
                </a:solidFill>
                <a:latin typeface="+mn-ea"/>
                <a:ea typeface="+mn-ea"/>
                <a:cs typeface="Helvetica" panose="020B0604020202020204" pitchFamily="34" charset="0"/>
              </a:rPr>
              <a:t>X</a:t>
            </a:r>
            <a:r>
              <a:rPr lang="ja-JP" altLang="en-US" sz="1800" kern="0" dirty="0">
                <a:solidFill>
                  <a:schemeClr val="bg1"/>
                </a:solidFill>
                <a:latin typeface="+mn-ea"/>
                <a:ea typeface="+mn-ea"/>
                <a:cs typeface="Helvetica" panose="020B0604020202020204" pitchFamily="34" charset="0"/>
              </a:rPr>
              <a:t>（旧</a:t>
            </a:r>
            <a:r>
              <a:rPr lang="en-US" altLang="ja-JP" sz="1800" kern="0" dirty="0">
                <a:solidFill>
                  <a:schemeClr val="bg1"/>
                </a:solidFill>
                <a:latin typeface="+mn-ea"/>
                <a:ea typeface="+mn-ea"/>
                <a:cs typeface="Helvetica" panose="020B0604020202020204" pitchFamily="34" charset="0"/>
              </a:rPr>
              <a:t>twitter</a:t>
            </a:r>
            <a:r>
              <a:rPr lang="ja-JP" altLang="en-US" sz="1800" kern="0" dirty="0">
                <a:solidFill>
                  <a:schemeClr val="bg1"/>
                </a:solidFill>
                <a:latin typeface="+mn-ea"/>
                <a:ea typeface="+mn-ea"/>
                <a:cs typeface="Helvetica" panose="020B0604020202020204" pitchFamily="34" charset="0"/>
              </a:rPr>
              <a:t>）</a:t>
            </a:r>
            <a:endParaRPr lang="en-US" altLang="ja-JP" sz="1800" kern="0" dirty="0">
              <a:solidFill>
                <a:schemeClr val="bg1"/>
              </a:solidFill>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a:t>
            </a:r>
            <a:r>
              <a:rPr lang="en-US" altLang="ja-JP" sz="1800" kern="0" dirty="0" err="1">
                <a:solidFill>
                  <a:schemeClr val="bg1"/>
                </a:solidFill>
                <a:latin typeface="+mn-ea"/>
                <a:ea typeface="+mn-ea"/>
                <a:cs typeface="Helvetica" panose="020B0604020202020204" pitchFamily="34" charset="0"/>
              </a:rPr>
              <a:t>tiktok</a:t>
            </a:r>
            <a:endParaRPr lang="en-US" altLang="ja-JP" sz="1800" kern="0" dirty="0">
              <a:solidFill>
                <a:schemeClr val="bg1"/>
              </a:solidFill>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a:t>
            </a:r>
            <a:r>
              <a:rPr lang="en-US" altLang="ja-JP" sz="1800" kern="0" dirty="0">
                <a:solidFill>
                  <a:schemeClr val="bg1"/>
                </a:solidFill>
                <a:latin typeface="+mn-ea"/>
                <a:ea typeface="+mn-ea"/>
                <a:cs typeface="Helvetica" panose="020B0604020202020204" pitchFamily="34" charset="0"/>
              </a:rPr>
              <a:t>Instagram</a:t>
            </a:r>
          </a:p>
          <a:p>
            <a:pPr algn="l"/>
            <a:r>
              <a:rPr lang="ja-JP" altLang="en-US" sz="1800" kern="0" dirty="0">
                <a:solidFill>
                  <a:schemeClr val="bg1"/>
                </a:solidFill>
                <a:latin typeface="+mn-ea"/>
                <a:ea typeface="+mn-ea"/>
                <a:cs typeface="Helvetica" panose="020B0604020202020204" pitchFamily="34" charset="0"/>
              </a:rPr>
              <a:t>・</a:t>
            </a:r>
            <a:r>
              <a:rPr lang="en-US" altLang="ja-JP" sz="1800" kern="0" dirty="0">
                <a:solidFill>
                  <a:schemeClr val="bg1"/>
                </a:solidFill>
                <a:latin typeface="+mn-ea"/>
                <a:ea typeface="+mn-ea"/>
                <a:cs typeface="Helvetica" panose="020B0604020202020204" pitchFamily="34" charset="0"/>
              </a:rPr>
              <a:t>Facebook</a:t>
            </a:r>
          </a:p>
          <a:p>
            <a:pPr algn="l"/>
            <a:r>
              <a:rPr lang="ja-JP" altLang="en-US" sz="1800" kern="0" dirty="0">
                <a:solidFill>
                  <a:schemeClr val="bg1"/>
                </a:solidFill>
                <a:latin typeface="+mn-ea"/>
                <a:ea typeface="+mn-ea"/>
                <a:cs typeface="Helvetica" panose="020B0604020202020204" pitchFamily="34" charset="0"/>
              </a:rPr>
              <a:t>・</a:t>
            </a:r>
            <a:r>
              <a:rPr lang="en-US" altLang="ja-JP" sz="1800" kern="0" dirty="0">
                <a:solidFill>
                  <a:schemeClr val="bg1"/>
                </a:solidFill>
                <a:latin typeface="+mn-ea"/>
                <a:ea typeface="+mn-ea"/>
                <a:cs typeface="Helvetica" panose="020B0604020202020204" pitchFamily="34" charset="0"/>
              </a:rPr>
              <a:t>YouTube</a:t>
            </a: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097003" y="0"/>
            <a:ext cx="10058400" cy="1811166"/>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en-US" altLang="ja-JP" sz="2800" kern="0" dirty="0">
                <a:solidFill>
                  <a:srgbClr val="000000"/>
                </a:solidFill>
                <a:effectLst/>
                <a:latin typeface="+mn-ea"/>
                <a:ea typeface="+mn-ea"/>
                <a:cs typeface="Helvetica" panose="020B0604020202020204" pitchFamily="34" charset="0"/>
              </a:rPr>
              <a:t>2033</a:t>
            </a:r>
            <a:r>
              <a:rPr lang="ja-JP" altLang="en-US" sz="2800" kern="0" dirty="0">
                <a:solidFill>
                  <a:srgbClr val="000000"/>
                </a:solidFill>
                <a:effectLst/>
                <a:latin typeface="+mn-ea"/>
                <a:ea typeface="+mn-ea"/>
                <a:cs typeface="Helvetica" panose="020B0604020202020204" pitchFamily="34" charset="0"/>
              </a:rPr>
              <a:t>年</a:t>
            </a:r>
            <a:r>
              <a:rPr lang="en-US" altLang="ja-JP" sz="2800" kern="0" dirty="0">
                <a:solidFill>
                  <a:srgbClr val="000000"/>
                </a:solidFill>
                <a:effectLst/>
                <a:latin typeface="+mn-ea"/>
                <a:ea typeface="+mn-ea"/>
                <a:cs typeface="Helvetica" panose="020B0604020202020204" pitchFamily="34" charset="0"/>
              </a:rPr>
              <a:t>12</a:t>
            </a:r>
            <a:r>
              <a:rPr lang="ja-JP" altLang="en-US" sz="2800" kern="0" dirty="0">
                <a:solidFill>
                  <a:srgbClr val="000000"/>
                </a:solidFill>
                <a:effectLst/>
                <a:latin typeface="+mn-ea"/>
                <a:ea typeface="+mn-ea"/>
                <a:cs typeface="Helvetica" panose="020B0604020202020204" pitchFamily="34" charset="0"/>
              </a:rPr>
              <a:t>月までの展開について</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FFCDF56-C655-8101-468E-48C8CA04A2C3}"/>
              </a:ext>
            </a:extLst>
          </p:cNvPr>
          <p:cNvSpPr>
            <a:spLocks noGrp="1"/>
          </p:cNvSpPr>
          <p:nvPr>
            <p:ph type="sldNum" sz="quarter" idx="12"/>
          </p:nvPr>
        </p:nvSpPr>
        <p:spPr/>
        <p:txBody>
          <a:bodyPr/>
          <a:lstStyle/>
          <a:p>
            <a:pPr rtl="0"/>
            <a:fld id="{3A98EE3D-8CD1-4C3F-BD1C-C98C9596463C}" type="slidenum">
              <a:rPr lang="en-US" smtClean="0"/>
              <a:t>34</a:t>
            </a:fld>
            <a:endParaRPr lang="en-US" dirty="0"/>
          </a:p>
        </p:txBody>
      </p:sp>
      <p:pic>
        <p:nvPicPr>
          <p:cNvPr id="4" name="図 3" descr="記号 が含まれている画像&#10;&#10;自動的に生成された説明">
            <a:extLst>
              <a:ext uri="{FF2B5EF4-FFF2-40B4-BE49-F238E27FC236}">
                <a16:creationId xmlns:a16="http://schemas.microsoft.com/office/drawing/2014/main" id="{8F412210-52CD-D7F6-F466-595EDAA28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898" y="2276467"/>
            <a:ext cx="971332" cy="720000"/>
          </a:xfrm>
          <a:prstGeom prst="rect">
            <a:avLst/>
          </a:prstGeom>
        </p:spPr>
      </p:pic>
      <p:pic>
        <p:nvPicPr>
          <p:cNvPr id="7" name="図 6" descr="アイコン が含まれている画像&#10;&#10;自動的に生成された説明">
            <a:extLst>
              <a:ext uri="{FF2B5EF4-FFF2-40B4-BE49-F238E27FC236}">
                <a16:creationId xmlns:a16="http://schemas.microsoft.com/office/drawing/2014/main" id="{47486D7A-A262-0B37-458F-EB5E95385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839" y="4004942"/>
            <a:ext cx="791789" cy="720000"/>
          </a:xfrm>
          <a:prstGeom prst="rect">
            <a:avLst/>
          </a:prstGeom>
        </p:spPr>
      </p:pic>
      <p:pic>
        <p:nvPicPr>
          <p:cNvPr id="7170" name="Picture 2" descr="ケーブルドラムのイラスト">
            <a:extLst>
              <a:ext uri="{FF2B5EF4-FFF2-40B4-BE49-F238E27FC236}">
                <a16:creationId xmlns:a16="http://schemas.microsoft.com/office/drawing/2014/main" id="{F19852F1-6272-DA0A-DDC6-BFABED088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545" y="22906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座る, テーブル, リモコン が含まれている画像&#10;&#10;自動的に生成された説明">
            <a:extLst>
              <a:ext uri="{FF2B5EF4-FFF2-40B4-BE49-F238E27FC236}">
                <a16:creationId xmlns:a16="http://schemas.microsoft.com/office/drawing/2014/main" id="{361E4540-8BA3-0465-DCD9-0DAB3FBAA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2839" y="2276467"/>
            <a:ext cx="720000" cy="720000"/>
          </a:xfrm>
          <a:prstGeom prst="rect">
            <a:avLst/>
          </a:prstGeom>
        </p:spPr>
      </p:pic>
      <p:pic>
        <p:nvPicPr>
          <p:cNvPr id="5" name="図 4" descr="屋外, 座る, フロント, 写真 が含まれている画像&#10;&#10;自動的に生成された説明">
            <a:extLst>
              <a:ext uri="{FF2B5EF4-FFF2-40B4-BE49-F238E27FC236}">
                <a16:creationId xmlns:a16="http://schemas.microsoft.com/office/drawing/2014/main" id="{92E38682-5132-2037-1A3C-D2C48CFBFE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3192" y="2302083"/>
            <a:ext cx="720000" cy="720000"/>
          </a:xfrm>
          <a:prstGeom prst="rect">
            <a:avLst/>
          </a:prstGeom>
        </p:spPr>
      </p:pic>
      <p:pic>
        <p:nvPicPr>
          <p:cNvPr id="7172" name="Picture 4" descr="民泊のイラスト（西洋からアジア）">
            <a:extLst>
              <a:ext uri="{FF2B5EF4-FFF2-40B4-BE49-F238E27FC236}">
                <a16:creationId xmlns:a16="http://schemas.microsoft.com/office/drawing/2014/main" id="{1CF00E3C-E10C-AA0D-E548-B5992DC65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3192" y="400494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NSが表示されたコンピューターのイラスト">
            <a:extLst>
              <a:ext uri="{FF2B5EF4-FFF2-40B4-BE49-F238E27FC236}">
                <a16:creationId xmlns:a16="http://schemas.microsoft.com/office/drawing/2014/main" id="{50DDB43C-9505-EAF5-7547-DDAD6E2E1F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733" y="57334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NSが表示されたスマートフォンのイラスト">
            <a:extLst>
              <a:ext uri="{FF2B5EF4-FFF2-40B4-BE49-F238E27FC236}">
                <a16:creationId xmlns:a16="http://schemas.microsoft.com/office/drawing/2014/main" id="{A87A486F-58E9-DDFA-0BCC-7A8F045A62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5798" y="57334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NSが表示されたスマートフォンのイラスト（動画）">
            <a:extLst>
              <a:ext uri="{FF2B5EF4-FFF2-40B4-BE49-F238E27FC236}">
                <a16:creationId xmlns:a16="http://schemas.microsoft.com/office/drawing/2014/main" id="{639F38D7-16CE-1AB6-AE5C-8B7CF1BE62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2265" y="5752440"/>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280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00051" y="1949083"/>
            <a:ext cx="10058400" cy="30039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chemeClr val="tx1"/>
                </a:solidFill>
                <a:effectLst/>
                <a:latin typeface="+mn-ea"/>
                <a:ea typeface="+mn-ea"/>
                <a:cs typeface="Helvetica" panose="020B0604020202020204" pitchFamily="34" charset="0"/>
              </a:rPr>
              <a:t>　</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県で市場シェア</a:t>
            </a:r>
            <a:r>
              <a:rPr lang="en-US" altLang="ja-JP" sz="1800" kern="0" dirty="0">
                <a:solidFill>
                  <a:schemeClr val="tx1"/>
                </a:solidFill>
                <a:effectLst/>
                <a:latin typeface="+mn-ea"/>
                <a:ea typeface="+mn-ea"/>
                <a:cs typeface="Helvetica" panose="020B0604020202020204" pitchFamily="34" charset="0"/>
              </a:rPr>
              <a:t>73.9</a:t>
            </a:r>
            <a:r>
              <a:rPr lang="ja-JP" altLang="en-US" sz="1800" kern="0" dirty="0">
                <a:solidFill>
                  <a:schemeClr val="tx1"/>
                </a:solidFill>
                <a:effectLst/>
                <a:latin typeface="+mn-ea"/>
                <a:ea typeface="+mn-ea"/>
                <a:cs typeface="Helvetica" panose="020B0604020202020204" pitchFamily="34" charset="0"/>
              </a:rPr>
              <a:t>％を達成することで年商</a:t>
            </a:r>
            <a:r>
              <a:rPr lang="en-US" altLang="ja-JP" sz="1800" kern="0" dirty="0">
                <a:solidFill>
                  <a:schemeClr val="tx1"/>
                </a:solidFill>
                <a:effectLst/>
                <a:latin typeface="+mn-ea"/>
                <a:ea typeface="+mn-ea"/>
                <a:cs typeface="Helvetica" panose="020B0604020202020204" pitchFamily="34" charset="0"/>
              </a:rPr>
              <a:t>5.76</a:t>
            </a:r>
            <a:r>
              <a:rPr lang="ja-JP" altLang="en-US" sz="1800" kern="0" dirty="0">
                <a:solidFill>
                  <a:schemeClr val="tx1"/>
                </a:solidFill>
                <a:effectLst/>
                <a:latin typeface="+mn-ea"/>
                <a:ea typeface="+mn-ea"/>
                <a:cs typeface="Helvetica" panose="020B0604020202020204" pitchFamily="34" charset="0"/>
              </a:rPr>
              <a:t>億≒</a:t>
            </a:r>
            <a:r>
              <a:rPr lang="en-US" altLang="ja-JP" sz="1800" kern="0" dirty="0">
                <a:solidFill>
                  <a:schemeClr val="tx1"/>
                </a:solidFill>
                <a:effectLst/>
                <a:latin typeface="+mn-ea"/>
                <a:ea typeface="+mn-ea"/>
                <a:cs typeface="Helvetica" panose="020B0604020202020204" pitchFamily="34" charset="0"/>
              </a:rPr>
              <a:t>6</a:t>
            </a:r>
            <a:r>
              <a:rPr lang="ja-JP" altLang="en-US" sz="1800" kern="0" dirty="0">
                <a:solidFill>
                  <a:schemeClr val="tx1"/>
                </a:solidFill>
                <a:effectLst/>
                <a:latin typeface="+mn-ea"/>
                <a:ea typeface="+mn-ea"/>
                <a:cs typeface="Helvetica" panose="020B0604020202020204" pitchFamily="34" charset="0"/>
              </a:rPr>
              <a:t>億を達成。</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en-US" altLang="ja-JP" sz="1800" kern="0" dirty="0">
                <a:solidFill>
                  <a:schemeClr val="tx1"/>
                </a:solidFill>
                <a:latin typeface="+mn-ea"/>
                <a:ea typeface="+mn-ea"/>
                <a:cs typeface="Helvetica" panose="020B0604020202020204" pitchFamily="34" charset="0"/>
              </a:rPr>
              <a:t>1</a:t>
            </a:r>
            <a:r>
              <a:rPr lang="ja-JP" altLang="en-US" sz="1800" kern="0" dirty="0">
                <a:solidFill>
                  <a:schemeClr val="tx1"/>
                </a:solidFill>
                <a:latin typeface="+mn-ea"/>
                <a:ea typeface="+mn-ea"/>
                <a:cs typeface="Helvetica" panose="020B0604020202020204" pitchFamily="34" charset="0"/>
              </a:rPr>
              <a:t>県</a:t>
            </a:r>
            <a:r>
              <a:rPr lang="en-US" altLang="ja-JP" sz="1800" kern="0" dirty="0">
                <a:solidFill>
                  <a:schemeClr val="tx1"/>
                </a:solidFill>
                <a:latin typeface="+mn-ea"/>
                <a:ea typeface="+mn-ea"/>
                <a:cs typeface="Helvetica" panose="020B0604020202020204" pitchFamily="34" charset="0"/>
              </a:rPr>
              <a:t>3</a:t>
            </a:r>
            <a:r>
              <a:rPr lang="ja-JP" altLang="en-US" sz="1800" kern="0" dirty="0">
                <a:solidFill>
                  <a:schemeClr val="tx1"/>
                </a:solidFill>
                <a:latin typeface="+mn-ea"/>
                <a:ea typeface="+mn-ea"/>
                <a:cs typeface="Helvetica" panose="020B0604020202020204" pitchFamily="34" charset="0"/>
              </a:rPr>
              <a:t>支店で</a:t>
            </a:r>
            <a:r>
              <a:rPr lang="en-US" altLang="ja-JP" sz="1800" kern="0" dirty="0">
                <a:solidFill>
                  <a:schemeClr val="tx1"/>
                </a:solidFill>
                <a:latin typeface="+mn-ea"/>
                <a:ea typeface="+mn-ea"/>
                <a:cs typeface="Helvetica" panose="020B0604020202020204" pitchFamily="34" charset="0"/>
              </a:rPr>
              <a:t>6</a:t>
            </a:r>
            <a:r>
              <a:rPr lang="ja-JP" altLang="en-US" sz="1800" kern="0" dirty="0">
                <a:solidFill>
                  <a:schemeClr val="tx1"/>
                </a:solidFill>
                <a:latin typeface="+mn-ea"/>
                <a:ea typeface="+mn-ea"/>
                <a:cs typeface="Helvetica" panose="020B0604020202020204" pitchFamily="34" charset="0"/>
              </a:rPr>
              <a:t>チーム、支店長</a:t>
            </a:r>
            <a:r>
              <a:rPr lang="en-US" altLang="ja-JP" sz="1800" kern="0" dirty="0">
                <a:solidFill>
                  <a:schemeClr val="tx1"/>
                </a:solidFill>
                <a:latin typeface="+mn-ea"/>
                <a:ea typeface="+mn-ea"/>
                <a:cs typeface="Helvetica" panose="020B0604020202020204" pitchFamily="34" charset="0"/>
              </a:rPr>
              <a:t>3</a:t>
            </a:r>
            <a:r>
              <a:rPr lang="ja-JP" altLang="en-US" sz="1800" kern="0" dirty="0">
                <a:solidFill>
                  <a:schemeClr val="tx1"/>
                </a:solidFill>
                <a:latin typeface="+mn-ea"/>
                <a:ea typeface="+mn-ea"/>
                <a:cs typeface="Helvetica" panose="020B0604020202020204" pitchFamily="34" charset="0"/>
              </a:rPr>
              <a:t>人を含む合計</a:t>
            </a:r>
            <a:r>
              <a:rPr lang="en-US" altLang="ja-JP" sz="1800" kern="0" dirty="0">
                <a:solidFill>
                  <a:schemeClr val="tx1"/>
                </a:solidFill>
                <a:latin typeface="+mn-ea"/>
                <a:ea typeface="+mn-ea"/>
                <a:cs typeface="Helvetica" panose="020B0604020202020204" pitchFamily="34" charset="0"/>
              </a:rPr>
              <a:t>28</a:t>
            </a:r>
            <a:r>
              <a:rPr lang="ja-JP" altLang="en-US" sz="1800" kern="0" dirty="0">
                <a:solidFill>
                  <a:schemeClr val="tx1"/>
                </a:solidFill>
                <a:latin typeface="+mn-ea"/>
                <a:ea typeface="+mn-ea"/>
                <a:cs typeface="Helvetica" panose="020B0604020202020204" pitchFamily="34" charset="0"/>
              </a:rPr>
              <a:t>人の組織になります。</a:t>
            </a:r>
            <a:endParaRPr lang="en-US" altLang="ja-JP" sz="1800" kern="0" dirty="0">
              <a:solidFill>
                <a:schemeClr val="tx1"/>
              </a:solidFill>
              <a:latin typeface="+mn-ea"/>
              <a:ea typeface="+mn-ea"/>
              <a:cs typeface="Helvetica" panose="020B0604020202020204" pitchFamily="34" charset="0"/>
            </a:endParaRPr>
          </a:p>
          <a:p>
            <a:pPr algn="l">
              <a:lnSpc>
                <a:spcPts val="2000"/>
              </a:lnSpc>
            </a:pP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　ここまでの規模に成長させることで、スクラップ事業の営業方法、宣伝方法、販売方法、管理方法などの知識や経験が</a:t>
            </a:r>
            <a:r>
              <a:rPr lang="en-US" altLang="ja-JP" sz="1800" kern="0" dirty="0">
                <a:solidFill>
                  <a:schemeClr val="tx1"/>
                </a:solidFill>
                <a:effectLst/>
                <a:latin typeface="+mn-ea"/>
                <a:ea typeface="+mn-ea"/>
                <a:cs typeface="Helvetica" panose="020B0604020202020204" pitchFamily="34" charset="0"/>
              </a:rPr>
              <a:t>2023</a:t>
            </a:r>
            <a:r>
              <a:rPr lang="ja-JP" altLang="en-US" sz="1800" kern="0" dirty="0">
                <a:solidFill>
                  <a:schemeClr val="tx1"/>
                </a:solidFill>
                <a:effectLst/>
                <a:latin typeface="+mn-ea"/>
                <a:ea typeface="+mn-ea"/>
                <a:cs typeface="Helvetica" panose="020B0604020202020204" pitchFamily="34" charset="0"/>
              </a:rPr>
              <a:t>年から</a:t>
            </a:r>
            <a:r>
              <a:rPr lang="en-US" altLang="ja-JP" sz="1800" kern="0" dirty="0">
                <a:solidFill>
                  <a:schemeClr val="tx1"/>
                </a:solidFill>
                <a:effectLst/>
                <a:latin typeface="+mn-ea"/>
                <a:ea typeface="+mn-ea"/>
                <a:cs typeface="Helvetica" panose="020B0604020202020204" pitchFamily="34" charset="0"/>
              </a:rPr>
              <a:t>10</a:t>
            </a:r>
            <a:r>
              <a:rPr lang="ja-JP" altLang="en-US" sz="1800" kern="0" dirty="0">
                <a:solidFill>
                  <a:schemeClr val="tx1"/>
                </a:solidFill>
                <a:effectLst/>
                <a:latin typeface="+mn-ea"/>
                <a:ea typeface="+mn-ea"/>
                <a:cs typeface="Helvetica" panose="020B0604020202020204" pitchFamily="34" charset="0"/>
              </a:rPr>
              <a:t>年となり、誰がやっても同じ結果が出せるマニュアルの完成度が</a:t>
            </a:r>
            <a:r>
              <a:rPr lang="ja-JP" altLang="en-US" sz="1800" kern="0" dirty="0">
                <a:solidFill>
                  <a:schemeClr val="tx1"/>
                </a:solidFill>
                <a:latin typeface="+mn-ea"/>
                <a:ea typeface="+mn-ea"/>
                <a:cs typeface="Helvetica" panose="020B0604020202020204" pitchFamily="34" charset="0"/>
              </a:rPr>
              <a:t>一層</a:t>
            </a:r>
            <a:r>
              <a:rPr lang="ja-JP" altLang="en-US" sz="1800" kern="0" dirty="0">
                <a:solidFill>
                  <a:schemeClr val="tx1"/>
                </a:solidFill>
                <a:effectLst/>
                <a:latin typeface="+mn-ea"/>
                <a:ea typeface="+mn-ea"/>
                <a:cs typeface="Helvetica" panose="020B0604020202020204" pitchFamily="34" charset="0"/>
              </a:rPr>
              <a:t>高くなります。</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　不動産賃貸事業は物件の購入、修繕、管理から入居者の客付けから退去までの経験が</a:t>
            </a:r>
            <a:r>
              <a:rPr lang="en-US" altLang="ja-JP" sz="1800" kern="0" dirty="0">
                <a:solidFill>
                  <a:schemeClr val="tx1"/>
                </a:solidFill>
                <a:latin typeface="+mn-ea"/>
                <a:ea typeface="+mn-ea"/>
                <a:cs typeface="Helvetica" panose="020B0604020202020204" pitchFamily="34" charset="0"/>
              </a:rPr>
              <a:t>7</a:t>
            </a:r>
            <a:r>
              <a:rPr lang="ja-JP" altLang="en-US" sz="1800" kern="0" dirty="0">
                <a:solidFill>
                  <a:schemeClr val="tx1"/>
                </a:solidFill>
                <a:latin typeface="+mn-ea"/>
                <a:ea typeface="+mn-ea"/>
                <a:cs typeface="Helvetica" panose="020B0604020202020204" pitchFamily="34" charset="0"/>
              </a:rPr>
              <a:t>年目となります。</a:t>
            </a: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　</a:t>
            </a:r>
            <a:r>
              <a:rPr lang="en-US" altLang="ja-JP" sz="1800" kern="0" dirty="0">
                <a:solidFill>
                  <a:schemeClr val="tx1"/>
                </a:solidFill>
                <a:effectLst/>
                <a:latin typeface="+mn-ea"/>
                <a:ea typeface="+mn-ea"/>
                <a:cs typeface="Helvetica" panose="020B0604020202020204" pitchFamily="34" charset="0"/>
              </a:rPr>
              <a:t>SNS</a:t>
            </a:r>
            <a:r>
              <a:rPr lang="ja-JP" altLang="en-US" sz="1800" kern="0" dirty="0">
                <a:solidFill>
                  <a:schemeClr val="tx1"/>
                </a:solidFill>
                <a:effectLst/>
                <a:latin typeface="+mn-ea"/>
                <a:ea typeface="+mn-ea"/>
                <a:cs typeface="Helvetica" panose="020B0604020202020204" pitchFamily="34" charset="0"/>
              </a:rPr>
              <a:t>事業部も各種メディアにおける運用方法が適切にできるようになっています。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latin typeface="+mn-ea"/>
              <a:ea typeface="+mn-ea"/>
              <a:cs typeface="Helvetica" panose="020B0604020202020204" pitchFamily="34" charset="0"/>
            </a:endParaRPr>
          </a:p>
          <a:p>
            <a:pPr algn="l">
              <a:lnSpc>
                <a:spcPts val="2000"/>
              </a:lnSpc>
            </a:pPr>
            <a:r>
              <a:rPr lang="ja-JP" altLang="en-US" sz="1800" kern="0" dirty="0">
                <a:solidFill>
                  <a:schemeClr val="tx1"/>
                </a:solidFill>
                <a:latin typeface="+mn-ea"/>
                <a:ea typeface="+mn-ea"/>
                <a:cs typeface="Helvetica" panose="020B0604020202020204" pitchFamily="34" charset="0"/>
              </a:rPr>
              <a:t>　この経験（あとのページで解説がありますが成功率）が蓄積されることで次の</a:t>
            </a:r>
            <a:r>
              <a:rPr lang="en-US" altLang="ja-JP" sz="1800" kern="0" dirty="0">
                <a:solidFill>
                  <a:schemeClr val="tx1"/>
                </a:solidFill>
                <a:latin typeface="+mn-ea"/>
                <a:ea typeface="+mn-ea"/>
                <a:cs typeface="Helvetica" panose="020B0604020202020204" pitchFamily="34" charset="0"/>
              </a:rPr>
              <a:t>10</a:t>
            </a:r>
            <a:r>
              <a:rPr lang="ja-JP" altLang="en-US" sz="1800" kern="0" dirty="0">
                <a:solidFill>
                  <a:schemeClr val="tx1"/>
                </a:solidFill>
                <a:latin typeface="+mn-ea"/>
                <a:ea typeface="+mn-ea"/>
                <a:cs typeface="Helvetica" panose="020B0604020202020204" pitchFamily="34" charset="0"/>
              </a:rPr>
              <a:t>年（</a:t>
            </a:r>
            <a:r>
              <a:rPr lang="en-US" altLang="ja-JP" sz="1800" kern="0" dirty="0">
                <a:solidFill>
                  <a:schemeClr val="tx1"/>
                </a:solidFill>
                <a:latin typeface="+mn-ea"/>
                <a:ea typeface="+mn-ea"/>
                <a:cs typeface="Helvetica" panose="020B0604020202020204" pitchFamily="34" charset="0"/>
              </a:rPr>
              <a:t>2044</a:t>
            </a:r>
            <a:r>
              <a:rPr lang="ja-JP" altLang="en-US" sz="1800" kern="0" dirty="0">
                <a:solidFill>
                  <a:schemeClr val="tx1"/>
                </a:solidFill>
                <a:latin typeface="+mn-ea"/>
                <a:ea typeface="+mn-ea"/>
                <a:cs typeface="Helvetica" panose="020B0604020202020204" pitchFamily="34" charset="0"/>
              </a:rPr>
              <a:t>年まで）の足掛かりとなります。</a:t>
            </a:r>
            <a:endParaRPr lang="ja-JP" altLang="ja-JP" sz="1800" kern="100" dirty="0">
              <a:solidFill>
                <a:schemeClr val="tx1"/>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15223"/>
            <a:ext cx="10058400" cy="2465882"/>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en-US" altLang="ja-JP" sz="2800" kern="0" dirty="0">
                <a:solidFill>
                  <a:srgbClr val="000000"/>
                </a:solidFill>
                <a:effectLst/>
                <a:latin typeface="+mn-ea"/>
                <a:ea typeface="+mn-ea"/>
                <a:cs typeface="Helvetica" panose="020B0604020202020204" pitchFamily="34" charset="0"/>
              </a:rPr>
              <a:t>2033</a:t>
            </a:r>
            <a:r>
              <a:rPr lang="ja-JP" altLang="en-US" sz="2800" kern="0" dirty="0">
                <a:solidFill>
                  <a:srgbClr val="000000"/>
                </a:solidFill>
                <a:effectLst/>
                <a:latin typeface="+mn-ea"/>
                <a:ea typeface="+mn-ea"/>
                <a:cs typeface="Helvetica" panose="020B0604020202020204" pitchFamily="34" charset="0"/>
              </a:rPr>
              <a:t>年</a:t>
            </a:r>
            <a:r>
              <a:rPr lang="en-US" altLang="ja-JP" sz="2800" kern="0" dirty="0">
                <a:solidFill>
                  <a:srgbClr val="000000"/>
                </a:solidFill>
                <a:effectLst/>
                <a:latin typeface="+mn-ea"/>
                <a:ea typeface="+mn-ea"/>
                <a:cs typeface="Helvetica" panose="020B0604020202020204" pitchFamily="34" charset="0"/>
              </a:rPr>
              <a:t>12</a:t>
            </a:r>
            <a:r>
              <a:rPr lang="ja-JP" altLang="en-US" sz="2800" kern="0" dirty="0">
                <a:solidFill>
                  <a:srgbClr val="000000"/>
                </a:solidFill>
                <a:effectLst/>
                <a:latin typeface="+mn-ea"/>
                <a:ea typeface="+mn-ea"/>
                <a:cs typeface="Helvetica" panose="020B0604020202020204" pitchFamily="34" charset="0"/>
              </a:rPr>
              <a:t>月以降の展開について</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7" name="サブタイトル 2">
            <a:extLst>
              <a:ext uri="{FF2B5EF4-FFF2-40B4-BE49-F238E27FC236}">
                <a16:creationId xmlns:a16="http://schemas.microsoft.com/office/drawing/2014/main" id="{4AE0EEB1-3DCD-49EA-A470-A4EFB197BF3D}"/>
              </a:ext>
            </a:extLst>
          </p:cNvPr>
          <p:cNvSpPr>
            <a:spLocks noGrp="1"/>
          </p:cNvSpPr>
          <p:nvPr>
            <p:ph type="subTitle" idx="1"/>
          </p:nvPr>
        </p:nvSpPr>
        <p:spPr>
          <a:xfrm>
            <a:off x="1100051" y="5699896"/>
            <a:ext cx="10058400" cy="643847"/>
          </a:xfrm>
        </p:spPr>
        <p:txBody>
          <a:bodyPr rtlCol="0">
            <a:noAutofit/>
          </a:bodyPr>
          <a:lstStyle/>
          <a:p>
            <a:pPr algn="l"/>
            <a:r>
              <a:rPr lang="en-US" altLang="ja-JP" sz="1800" kern="0" dirty="0">
                <a:solidFill>
                  <a:schemeClr val="bg1">
                    <a:lumMod val="95000"/>
                  </a:schemeClr>
                </a:solidFill>
                <a:latin typeface="+mn-ea"/>
                <a:ea typeface="+mn-ea"/>
                <a:cs typeface="Helvetica" panose="020B0604020202020204" pitchFamily="34" charset="0"/>
              </a:rPr>
              <a:t>2034</a:t>
            </a:r>
            <a:r>
              <a:rPr lang="ja-JP" altLang="en-US" sz="1800" kern="0" dirty="0">
                <a:solidFill>
                  <a:schemeClr val="bg1">
                    <a:lumMod val="95000"/>
                  </a:schemeClr>
                </a:solidFill>
                <a:latin typeface="+mn-ea"/>
                <a:ea typeface="+mn-ea"/>
                <a:cs typeface="Helvetica" panose="020B0604020202020204" pitchFamily="34" charset="0"/>
              </a:rPr>
              <a:t>年</a:t>
            </a:r>
            <a:r>
              <a:rPr lang="en-US" altLang="ja-JP" sz="1800" kern="0" dirty="0">
                <a:solidFill>
                  <a:schemeClr val="bg1">
                    <a:lumMod val="95000"/>
                  </a:schemeClr>
                </a:solidFill>
                <a:latin typeface="+mn-ea"/>
                <a:ea typeface="+mn-ea"/>
                <a:cs typeface="Helvetica" panose="020B0604020202020204" pitchFamily="34" charset="0"/>
              </a:rPr>
              <a:t>1</a:t>
            </a:r>
            <a:r>
              <a:rPr lang="ja-JP" altLang="en-US" sz="1800" kern="0" dirty="0">
                <a:solidFill>
                  <a:schemeClr val="bg1">
                    <a:lumMod val="95000"/>
                  </a:schemeClr>
                </a:solidFill>
                <a:latin typeface="+mn-ea"/>
                <a:ea typeface="+mn-ea"/>
                <a:cs typeface="Helvetica" panose="020B0604020202020204" pitchFamily="34" charset="0"/>
              </a:rPr>
              <a:t>月からの展開は・・・</a:t>
            </a:r>
            <a:endParaRPr lang="en-US" altLang="ja-JP" sz="1800" kern="0" dirty="0">
              <a:solidFill>
                <a:schemeClr val="bg1">
                  <a:lumMod val="95000"/>
                </a:schemeClr>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59C460D5-AFAF-0DF6-11AA-4C7A2E423B30}"/>
              </a:ext>
            </a:extLst>
          </p:cNvPr>
          <p:cNvSpPr>
            <a:spLocks noGrp="1"/>
          </p:cNvSpPr>
          <p:nvPr>
            <p:ph type="sldNum" sz="quarter" idx="12"/>
          </p:nvPr>
        </p:nvSpPr>
        <p:spPr/>
        <p:txBody>
          <a:bodyPr/>
          <a:lstStyle/>
          <a:p>
            <a:pPr rtl="0"/>
            <a:fld id="{3A98EE3D-8CD1-4C3F-BD1C-C98C9596463C}" type="slidenum">
              <a:rPr lang="en-US" smtClean="0"/>
              <a:t>35</a:t>
            </a:fld>
            <a:endParaRPr lang="en-US" dirty="0"/>
          </a:p>
        </p:txBody>
      </p:sp>
    </p:spTree>
    <p:extLst>
      <p:ext uri="{BB962C8B-B14F-4D97-AF65-F5344CB8AC3E}">
        <p14:creationId xmlns:p14="http://schemas.microsoft.com/office/powerpoint/2010/main" val="1762959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003" y="1905000"/>
            <a:ext cx="10058400" cy="3204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800" kern="0" dirty="0">
                <a:solidFill>
                  <a:schemeClr val="tx1"/>
                </a:solidFill>
                <a:effectLst/>
                <a:latin typeface="+mn-ea"/>
                <a:ea typeface="+mn-ea"/>
                <a:cs typeface="Helvetica" panose="020B0604020202020204" pitchFamily="34" charset="0"/>
              </a:rPr>
              <a:t>全国展開</a:t>
            </a:r>
            <a:endParaRPr lang="ja-JP" altLang="ja-JP" sz="18800" kern="100" dirty="0">
              <a:solidFill>
                <a:schemeClr val="tx1"/>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15223"/>
            <a:ext cx="10058400" cy="2465882"/>
          </a:xfrm>
        </p:spPr>
        <p:txBody>
          <a:bodyPr rtlCol="0" anchor="ctr">
            <a:norm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en-US" altLang="ja-JP" sz="2800" kern="0" dirty="0">
                <a:solidFill>
                  <a:srgbClr val="000000"/>
                </a:solidFill>
                <a:effectLst/>
                <a:latin typeface="+mn-ea"/>
                <a:ea typeface="+mn-ea"/>
                <a:cs typeface="Helvetica" panose="020B0604020202020204" pitchFamily="34" charset="0"/>
              </a:rPr>
              <a:t>2034</a:t>
            </a:r>
            <a:r>
              <a:rPr lang="ja-JP" altLang="en-US" sz="2800" kern="0" dirty="0">
                <a:solidFill>
                  <a:srgbClr val="000000"/>
                </a:solidFill>
                <a:effectLst/>
                <a:latin typeface="+mn-ea"/>
                <a:ea typeface="+mn-ea"/>
                <a:cs typeface="Helvetica" panose="020B0604020202020204" pitchFamily="34" charset="0"/>
              </a:rPr>
              <a:t>年</a:t>
            </a:r>
            <a:r>
              <a:rPr lang="en-US" altLang="ja-JP" sz="2800" kern="0" dirty="0">
                <a:solidFill>
                  <a:srgbClr val="000000"/>
                </a:solidFill>
                <a:effectLst/>
                <a:latin typeface="+mn-ea"/>
                <a:ea typeface="+mn-ea"/>
                <a:cs typeface="Helvetica" panose="020B0604020202020204" pitchFamily="34" charset="0"/>
              </a:rPr>
              <a:t>1</a:t>
            </a:r>
            <a:r>
              <a:rPr lang="ja-JP" altLang="en-US" sz="2800" kern="0" dirty="0">
                <a:solidFill>
                  <a:srgbClr val="000000"/>
                </a:solidFill>
                <a:effectLst/>
                <a:latin typeface="+mn-ea"/>
                <a:ea typeface="+mn-ea"/>
                <a:cs typeface="Helvetica" panose="020B0604020202020204" pitchFamily="34" charset="0"/>
              </a:rPr>
              <a:t>月以降の展開について</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7" name="サブタイトル 2">
            <a:extLst>
              <a:ext uri="{FF2B5EF4-FFF2-40B4-BE49-F238E27FC236}">
                <a16:creationId xmlns:a16="http://schemas.microsoft.com/office/drawing/2014/main" id="{4AE0EEB1-3DCD-49EA-A470-A4EFB197BF3D}"/>
              </a:ext>
            </a:extLst>
          </p:cNvPr>
          <p:cNvSpPr>
            <a:spLocks noGrp="1"/>
          </p:cNvSpPr>
          <p:nvPr>
            <p:ph type="subTitle" idx="1"/>
          </p:nvPr>
        </p:nvSpPr>
        <p:spPr>
          <a:xfrm>
            <a:off x="1097003" y="5248527"/>
            <a:ext cx="10058400" cy="1313945"/>
          </a:xfrm>
        </p:spPr>
        <p:txBody>
          <a:bodyPr rtlCol="0">
            <a:noAutofit/>
          </a:bodyPr>
          <a:lstStyle/>
          <a:p>
            <a:pPr algn="l"/>
            <a:r>
              <a:rPr lang="en-US" altLang="ja-JP" sz="1800" kern="0" dirty="0">
                <a:solidFill>
                  <a:schemeClr val="bg1">
                    <a:lumMod val="95000"/>
                  </a:schemeClr>
                </a:solidFill>
                <a:latin typeface="+mn-ea"/>
                <a:ea typeface="+mn-ea"/>
                <a:cs typeface="Helvetica" panose="020B0604020202020204" pitchFamily="34" charset="0"/>
              </a:rPr>
              <a:t>47</a:t>
            </a:r>
            <a:r>
              <a:rPr lang="ja-JP" altLang="en-US" sz="1800" kern="0" dirty="0">
                <a:solidFill>
                  <a:schemeClr val="bg1">
                    <a:lumMod val="95000"/>
                  </a:schemeClr>
                </a:solidFill>
                <a:latin typeface="+mn-ea"/>
                <a:ea typeface="+mn-ea"/>
                <a:cs typeface="Helvetica" panose="020B0604020202020204" pitchFamily="34" charset="0"/>
              </a:rPr>
              <a:t>都道府県毎に埼玉県と同じ事業を行う法人を設立し、</a:t>
            </a:r>
            <a:r>
              <a:rPr lang="en-US" altLang="ja-JP" sz="1800" kern="0" dirty="0">
                <a:solidFill>
                  <a:schemeClr val="bg1">
                    <a:lumMod val="95000"/>
                  </a:schemeClr>
                </a:solidFill>
                <a:latin typeface="+mn-ea"/>
                <a:ea typeface="+mn-ea"/>
                <a:cs typeface="Helvetica" panose="020B0604020202020204" pitchFamily="34" charset="0"/>
              </a:rPr>
              <a:t>47</a:t>
            </a:r>
            <a:r>
              <a:rPr lang="ja-JP" altLang="en-US" sz="1800" kern="0" dirty="0">
                <a:solidFill>
                  <a:schemeClr val="bg1">
                    <a:lumMod val="95000"/>
                  </a:schemeClr>
                </a:solidFill>
                <a:latin typeface="+mn-ea"/>
                <a:ea typeface="+mn-ea"/>
                <a:cs typeface="Helvetica" panose="020B0604020202020204" pitchFamily="34" charset="0"/>
              </a:rPr>
              <a:t>人の社長と共に同じ方法で同じ規模の会社を作り上げていきます。全国展開できるまでの下準備を遅くても</a:t>
            </a:r>
            <a:r>
              <a:rPr lang="en-US" altLang="ja-JP" sz="1800" kern="0" dirty="0">
                <a:solidFill>
                  <a:schemeClr val="bg1">
                    <a:lumMod val="95000"/>
                  </a:schemeClr>
                </a:solidFill>
                <a:latin typeface="+mn-ea"/>
                <a:ea typeface="+mn-ea"/>
                <a:cs typeface="Helvetica" panose="020B0604020202020204" pitchFamily="34" charset="0"/>
              </a:rPr>
              <a:t>10</a:t>
            </a:r>
            <a:r>
              <a:rPr lang="ja-JP" altLang="en-US" sz="1800" kern="0" dirty="0">
                <a:solidFill>
                  <a:schemeClr val="bg1">
                    <a:lumMod val="95000"/>
                  </a:schemeClr>
                </a:solidFill>
                <a:latin typeface="+mn-ea"/>
                <a:ea typeface="+mn-ea"/>
                <a:cs typeface="Helvetica" panose="020B0604020202020204" pitchFamily="34" charset="0"/>
              </a:rPr>
              <a:t>年と考えています。もちろん、私達の会社で働くスタッフ達の努力スピードが早ければ全国展開を開始するスピードも同じように短縮されて早くなります。</a:t>
            </a:r>
            <a:endParaRPr lang="en-US" altLang="ja-JP" sz="1800" kern="0" dirty="0">
              <a:solidFill>
                <a:schemeClr val="bg1">
                  <a:lumMod val="95000"/>
                </a:schemeClr>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FD4D0FC9-CF8E-E13D-2F44-576047A64266}"/>
              </a:ext>
            </a:extLst>
          </p:cNvPr>
          <p:cNvSpPr>
            <a:spLocks noGrp="1"/>
          </p:cNvSpPr>
          <p:nvPr>
            <p:ph type="sldNum" sz="quarter" idx="12"/>
          </p:nvPr>
        </p:nvSpPr>
        <p:spPr/>
        <p:txBody>
          <a:bodyPr/>
          <a:lstStyle/>
          <a:p>
            <a:pPr rtl="0"/>
            <a:fld id="{3A98EE3D-8CD1-4C3F-BD1C-C98C9596463C}" type="slidenum">
              <a:rPr lang="en-US" smtClean="0"/>
              <a:t>36</a:t>
            </a:fld>
            <a:endParaRPr lang="en-US" dirty="0"/>
          </a:p>
        </p:txBody>
      </p:sp>
      <p:pic>
        <p:nvPicPr>
          <p:cNvPr id="8196" name="Picture 4" descr="地域別に色分けされた日本地図のイラスト">
            <a:extLst>
              <a:ext uri="{FF2B5EF4-FFF2-40B4-BE49-F238E27FC236}">
                <a16:creationId xmlns:a16="http://schemas.microsoft.com/office/drawing/2014/main" id="{35E7C2DF-A978-D9B0-3AD9-76A27E2F4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049" y="811684"/>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日本の人口のイラスト">
            <a:extLst>
              <a:ext uri="{FF2B5EF4-FFF2-40B4-BE49-F238E27FC236}">
                <a16:creationId xmlns:a16="http://schemas.microsoft.com/office/drawing/2014/main" id="{7555B9F0-C39D-2B05-3353-7588AC01E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77" y="815584"/>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561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2436312" y="1014988"/>
            <a:ext cx="1662975" cy="4028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rgbClr val="FF0000"/>
                </a:solidFill>
                <a:effectLst/>
                <a:latin typeface="+mn-ea"/>
                <a:ea typeface="+mn-ea"/>
                <a:cs typeface="Helvetica" panose="020B0604020202020204" pitchFamily="34" charset="0"/>
              </a:rPr>
              <a:t>北海道</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effectLst/>
              <a:latin typeface="+mn-ea"/>
              <a:ea typeface="+mn-ea"/>
              <a:cs typeface="Helvetica" panose="020B0604020202020204" pitchFamily="34" charset="0"/>
            </a:endParaRPr>
          </a:p>
          <a:p>
            <a:pPr algn="l"/>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青森</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岩手</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秋田</a:t>
            </a:r>
            <a:endParaRPr lang="en-US" altLang="ja-JP" sz="1800" kern="0" dirty="0">
              <a:solidFill>
                <a:schemeClr val="bg1">
                  <a:lumMod val="95000"/>
                </a:schemeClr>
              </a:solidFill>
              <a:effectLst/>
              <a:latin typeface="+mn-ea"/>
              <a:ea typeface="+mn-ea"/>
              <a:cs typeface="Helvetica" panose="020B0604020202020204" pitchFamily="34" charset="0"/>
            </a:endParaRPr>
          </a:p>
          <a:p>
            <a:pPr algn="l"/>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rgbClr val="FF0000"/>
                </a:solidFill>
                <a:effectLst/>
                <a:latin typeface="+mn-ea"/>
                <a:ea typeface="+mn-ea"/>
                <a:cs typeface="Helvetica" panose="020B0604020202020204" pitchFamily="34" charset="0"/>
              </a:rPr>
              <a:t>宮城</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山形</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福島</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新潟●</a:t>
            </a:r>
            <a:endParaRPr lang="en-US" altLang="ja-JP" sz="1800" kern="0" dirty="0">
              <a:solidFill>
                <a:schemeClr val="bg1">
                  <a:lumMod val="95000"/>
                </a:schemeClr>
              </a:solidFill>
              <a:effectLst/>
              <a:latin typeface="+mn-ea"/>
              <a:ea typeface="+mn-ea"/>
              <a:cs typeface="Helvetica" panose="020B0604020202020204" pitchFamily="34" charset="0"/>
            </a:endParaRPr>
          </a:p>
          <a:p>
            <a:pPr algn="l"/>
            <a:endParaRPr lang="ja-JP" altLang="ja-JP" sz="1800" kern="100" dirty="0">
              <a:solidFill>
                <a:schemeClr val="tx1"/>
              </a:solidFill>
              <a:effectLst/>
              <a:latin typeface="+mn-ea"/>
              <a:ea typeface="+mn-ea"/>
              <a:cs typeface="Times New Roman" panose="02020603050405020304" pitchFamily="18"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30755"/>
            <a:ext cx="10058400" cy="1323905"/>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en-US" altLang="ja-JP" sz="2800" kern="0" dirty="0">
                <a:solidFill>
                  <a:srgbClr val="000000"/>
                </a:solidFill>
                <a:effectLst/>
                <a:latin typeface="+mn-ea"/>
                <a:ea typeface="+mn-ea"/>
                <a:cs typeface="Helvetica" panose="020B0604020202020204" pitchFamily="34" charset="0"/>
              </a:rPr>
              <a:t>2033</a:t>
            </a:r>
            <a:r>
              <a:rPr lang="ja-JP" altLang="en-US" sz="2800" kern="0" dirty="0">
                <a:solidFill>
                  <a:srgbClr val="000000"/>
                </a:solidFill>
                <a:effectLst/>
                <a:latin typeface="+mn-ea"/>
                <a:ea typeface="+mn-ea"/>
                <a:cs typeface="Helvetica" panose="020B0604020202020204" pitchFamily="34" charset="0"/>
              </a:rPr>
              <a:t>年</a:t>
            </a:r>
            <a:r>
              <a:rPr lang="en-US" altLang="ja-JP" sz="2800" kern="0" dirty="0">
                <a:solidFill>
                  <a:srgbClr val="000000"/>
                </a:solidFill>
                <a:effectLst/>
                <a:latin typeface="+mn-ea"/>
                <a:ea typeface="+mn-ea"/>
                <a:cs typeface="Helvetica" panose="020B0604020202020204" pitchFamily="34" charset="0"/>
              </a:rPr>
              <a:t>12</a:t>
            </a:r>
            <a:r>
              <a:rPr lang="ja-JP" altLang="en-US" sz="2800" kern="0" dirty="0">
                <a:solidFill>
                  <a:srgbClr val="000000"/>
                </a:solidFill>
                <a:effectLst/>
                <a:latin typeface="+mn-ea"/>
                <a:ea typeface="+mn-ea"/>
                <a:cs typeface="Helvetica" panose="020B0604020202020204" pitchFamily="34" charset="0"/>
              </a:rPr>
              <a:t>月以降の展開について</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5" name="タイトル 1">
            <a:extLst>
              <a:ext uri="{FF2B5EF4-FFF2-40B4-BE49-F238E27FC236}">
                <a16:creationId xmlns:a16="http://schemas.microsoft.com/office/drawing/2014/main" id="{FCDB73C4-BB09-D19E-C318-E1F9E65BDC93}"/>
              </a:ext>
            </a:extLst>
          </p:cNvPr>
          <p:cNvSpPr txBox="1">
            <a:spLocks/>
          </p:cNvSpPr>
          <p:nvPr/>
        </p:nvSpPr>
        <p:spPr>
          <a:xfrm>
            <a:off x="3902305" y="1014988"/>
            <a:ext cx="1662975" cy="4028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rgbClr val="FF0000"/>
                </a:solidFill>
                <a:effectLst/>
                <a:latin typeface="+mn-ea"/>
                <a:ea typeface="+mn-ea"/>
                <a:cs typeface="Helvetica" panose="020B0604020202020204" pitchFamily="34" charset="0"/>
              </a:rPr>
              <a:t>埼玉</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rgbClr val="FF0000"/>
              </a:solidFill>
              <a:effectLst/>
              <a:latin typeface="+mn-ea"/>
              <a:ea typeface="+mn-ea"/>
              <a:cs typeface="Helvetica" panose="020B0604020202020204" pitchFamily="34" charset="0"/>
            </a:endParaRPr>
          </a:p>
          <a:p>
            <a:pPr algn="l"/>
            <a:r>
              <a:rPr lang="ja-JP" altLang="en-US" sz="1800" kern="0" dirty="0">
                <a:solidFill>
                  <a:srgbClr val="FF0000"/>
                </a:solidFill>
                <a:latin typeface="+mn-ea"/>
                <a:ea typeface="+mn-ea"/>
                <a:cs typeface="Helvetica" panose="020B0604020202020204" pitchFamily="34" charset="0"/>
              </a:rPr>
              <a:t>千葉</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rgbClr val="FF0000"/>
                </a:solidFill>
                <a:effectLst/>
                <a:latin typeface="+mn-ea"/>
                <a:ea typeface="+mn-ea"/>
                <a:cs typeface="Helvetica" panose="020B0604020202020204" pitchFamily="34" charset="0"/>
              </a:rPr>
              <a:t>東京</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effectLst/>
              <a:latin typeface="+mn-ea"/>
              <a:ea typeface="+mn-ea"/>
              <a:cs typeface="Helvetica" panose="020B0604020202020204" pitchFamily="34" charset="0"/>
            </a:endParaRPr>
          </a:p>
          <a:p>
            <a:pPr algn="l"/>
            <a:r>
              <a:rPr lang="ja-JP" altLang="en-US" sz="1800" kern="0" dirty="0">
                <a:solidFill>
                  <a:srgbClr val="FF0000"/>
                </a:solidFill>
                <a:latin typeface="+mn-ea"/>
                <a:ea typeface="+mn-ea"/>
                <a:cs typeface="Helvetica" panose="020B0604020202020204" pitchFamily="34" charset="0"/>
              </a:rPr>
              <a:t>神奈川</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latin typeface="+mn-ea"/>
              <a:ea typeface="+mn-ea"/>
              <a:cs typeface="Helvetica" panose="020B0604020202020204" pitchFamily="34" charset="0"/>
            </a:endParaRPr>
          </a:p>
          <a:p>
            <a:pPr algn="l"/>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茨城</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rgbClr val="FF0000"/>
              </a:solidFill>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栃木</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群馬</a:t>
            </a:r>
            <a:endParaRPr lang="en-US" altLang="ja-JP" sz="1800" kern="0" dirty="0">
              <a:solidFill>
                <a:schemeClr val="bg1">
                  <a:lumMod val="95000"/>
                </a:schemeClr>
              </a:solidFill>
              <a:latin typeface="+mn-ea"/>
              <a:ea typeface="+mn-ea"/>
              <a:cs typeface="Helvetica" panose="020B0604020202020204" pitchFamily="34" charset="0"/>
            </a:endParaRPr>
          </a:p>
          <a:p>
            <a:pPr algn="l"/>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山梨</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rgbClr val="FF0000"/>
                </a:solidFill>
                <a:effectLst/>
                <a:latin typeface="+mn-ea"/>
                <a:ea typeface="+mn-ea"/>
                <a:cs typeface="Helvetica" panose="020B0604020202020204" pitchFamily="34" charset="0"/>
              </a:rPr>
              <a:t>静岡</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effectLst/>
              <a:latin typeface="+mn-ea"/>
              <a:ea typeface="+mn-ea"/>
              <a:cs typeface="Helvetica" panose="020B0604020202020204" pitchFamily="34" charset="0"/>
            </a:endParaRPr>
          </a:p>
        </p:txBody>
      </p:sp>
      <p:sp>
        <p:nvSpPr>
          <p:cNvPr id="8" name="タイトル 1">
            <a:extLst>
              <a:ext uri="{FF2B5EF4-FFF2-40B4-BE49-F238E27FC236}">
                <a16:creationId xmlns:a16="http://schemas.microsoft.com/office/drawing/2014/main" id="{01A2610D-5039-A09B-DBE9-68EBA7DD9B8E}"/>
              </a:ext>
            </a:extLst>
          </p:cNvPr>
          <p:cNvSpPr txBox="1">
            <a:spLocks/>
          </p:cNvSpPr>
          <p:nvPr/>
        </p:nvSpPr>
        <p:spPr>
          <a:xfrm>
            <a:off x="4139661" y="1546452"/>
            <a:ext cx="1662975" cy="4028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endParaRPr lang="ja-JP" altLang="ja-JP" sz="1800" kern="100" dirty="0">
              <a:solidFill>
                <a:schemeClr val="tx1"/>
              </a:solidFill>
              <a:effectLst/>
              <a:latin typeface="+mn-ea"/>
              <a:ea typeface="+mn-ea"/>
              <a:cs typeface="Times New Roman" panose="02020603050405020304" pitchFamily="18" charset="0"/>
            </a:endParaRPr>
          </a:p>
        </p:txBody>
      </p:sp>
      <p:sp>
        <p:nvSpPr>
          <p:cNvPr id="10" name="タイトル 1">
            <a:extLst>
              <a:ext uri="{FF2B5EF4-FFF2-40B4-BE49-F238E27FC236}">
                <a16:creationId xmlns:a16="http://schemas.microsoft.com/office/drawing/2014/main" id="{F45399CC-EE03-E69B-4CCC-40FFEA894646}"/>
              </a:ext>
            </a:extLst>
          </p:cNvPr>
          <p:cNvSpPr txBox="1">
            <a:spLocks/>
          </p:cNvSpPr>
          <p:nvPr/>
        </p:nvSpPr>
        <p:spPr>
          <a:xfrm>
            <a:off x="5581549" y="1124604"/>
            <a:ext cx="1662975" cy="4028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chemeClr val="bg1">
                    <a:lumMod val="95000"/>
                  </a:schemeClr>
                </a:solidFill>
                <a:latin typeface="+mn-ea"/>
                <a:ea typeface="+mn-ea"/>
                <a:cs typeface="Helvetica" panose="020B0604020202020204" pitchFamily="34" charset="0"/>
              </a:rPr>
              <a:t>富山</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solidFill>
                <a:effectLst/>
                <a:latin typeface="+mn-ea"/>
                <a:ea typeface="+mn-ea"/>
                <a:cs typeface="Helvetica" panose="020B0604020202020204" pitchFamily="34" charset="0"/>
              </a:rPr>
              <a:t>石川</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rgbClr val="FF0000"/>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長野</a:t>
            </a:r>
            <a:endParaRPr lang="en-US" altLang="ja-JP" sz="1800" kern="0" dirty="0">
              <a:solidFill>
                <a:schemeClr val="bg1">
                  <a:lumMod val="95000"/>
                </a:schemeClr>
              </a:solidFill>
              <a:latin typeface="+mn-ea"/>
              <a:ea typeface="+mn-ea"/>
              <a:cs typeface="Helvetica" panose="020B0604020202020204" pitchFamily="34" charset="0"/>
            </a:endParaRPr>
          </a:p>
          <a:p>
            <a:pPr algn="l"/>
            <a:endParaRPr lang="en-US" altLang="ja-JP" sz="1800" kern="0" dirty="0">
              <a:solidFill>
                <a:schemeClr val="bg1">
                  <a:lumMod val="95000"/>
                </a:schemeClr>
              </a:solidFill>
              <a:effectLst/>
              <a:latin typeface="+mn-ea"/>
              <a:ea typeface="+mn-ea"/>
              <a:cs typeface="Helvetica" panose="020B0604020202020204" pitchFamily="34" charset="0"/>
            </a:endParaRPr>
          </a:p>
          <a:p>
            <a:pPr algn="l"/>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福井</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岐阜</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rgbClr val="FF0000"/>
              </a:solidFill>
              <a:latin typeface="+mn-ea"/>
              <a:ea typeface="+mn-ea"/>
              <a:cs typeface="Helvetica" panose="020B0604020202020204" pitchFamily="34" charset="0"/>
            </a:endParaRPr>
          </a:p>
          <a:p>
            <a:pPr algn="l"/>
            <a:r>
              <a:rPr lang="ja-JP" altLang="en-US" sz="1800" kern="0" dirty="0">
                <a:solidFill>
                  <a:schemeClr val="bg1"/>
                </a:solidFill>
                <a:effectLst/>
                <a:latin typeface="+mn-ea"/>
                <a:ea typeface="+mn-ea"/>
                <a:cs typeface="Helvetica" panose="020B0604020202020204" pitchFamily="34" charset="0"/>
              </a:rPr>
              <a:t>愛知</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rgbClr val="FF0000"/>
              </a:solidFill>
              <a:effectLst/>
              <a:latin typeface="+mn-ea"/>
              <a:ea typeface="+mn-ea"/>
              <a:cs typeface="Helvetica" panose="020B0604020202020204" pitchFamily="34" charset="0"/>
            </a:endParaRPr>
          </a:p>
          <a:p>
            <a:pPr algn="l"/>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滋賀</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京都</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rgbClr val="FF0000"/>
                </a:solidFill>
                <a:latin typeface="+mn-ea"/>
                <a:ea typeface="+mn-ea"/>
                <a:cs typeface="Helvetica" panose="020B0604020202020204" pitchFamily="34" charset="0"/>
              </a:rPr>
              <a:t>大阪</a:t>
            </a:r>
            <a:r>
              <a:rPr lang="ja-JP" altLang="en-US" sz="1800" kern="0" dirty="0">
                <a:solidFill>
                  <a:schemeClr val="bg1">
                    <a:lumMod val="95000"/>
                  </a:schemeClr>
                </a:solidFill>
                <a:latin typeface="+mn-ea"/>
                <a:ea typeface="+mn-ea"/>
                <a:cs typeface="Helvetica" panose="020B0604020202020204" pitchFamily="34" charset="0"/>
              </a:rPr>
              <a:t>■ ● ▲</a:t>
            </a:r>
            <a:endParaRPr lang="en-US" altLang="ja-JP" sz="1800" kern="0" dirty="0">
              <a:solidFill>
                <a:srgbClr val="FF0000"/>
              </a:solidFill>
              <a:effectLst/>
              <a:latin typeface="+mn-ea"/>
              <a:ea typeface="+mn-ea"/>
              <a:cs typeface="Helvetica" panose="020B0604020202020204" pitchFamily="34" charset="0"/>
            </a:endParaRPr>
          </a:p>
        </p:txBody>
      </p:sp>
      <p:sp>
        <p:nvSpPr>
          <p:cNvPr id="11" name="タイトル 1">
            <a:extLst>
              <a:ext uri="{FF2B5EF4-FFF2-40B4-BE49-F238E27FC236}">
                <a16:creationId xmlns:a16="http://schemas.microsoft.com/office/drawing/2014/main" id="{116BDB21-8C48-6A6C-8388-BB92902B6356}"/>
              </a:ext>
            </a:extLst>
          </p:cNvPr>
          <p:cNvSpPr txBox="1">
            <a:spLocks/>
          </p:cNvSpPr>
          <p:nvPr/>
        </p:nvSpPr>
        <p:spPr>
          <a:xfrm>
            <a:off x="7105624" y="1002205"/>
            <a:ext cx="1662975" cy="4028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chemeClr val="bg1">
                    <a:lumMod val="95000"/>
                  </a:schemeClr>
                </a:solidFill>
                <a:effectLst/>
                <a:latin typeface="+mn-ea"/>
                <a:ea typeface="+mn-ea"/>
                <a:cs typeface="Helvetica" panose="020B0604020202020204" pitchFamily="34" charset="0"/>
              </a:rPr>
              <a:t>三重</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奈良</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和歌山●</a:t>
            </a:r>
            <a:endParaRPr lang="en-US" altLang="ja-JP" sz="1800" kern="0" dirty="0">
              <a:solidFill>
                <a:schemeClr val="bg1">
                  <a:lumMod val="95000"/>
                </a:schemeClr>
              </a:solidFill>
              <a:latin typeface="+mn-ea"/>
              <a:ea typeface="+mn-ea"/>
              <a:cs typeface="Helvetica" panose="020B0604020202020204" pitchFamily="34" charset="0"/>
            </a:endParaRPr>
          </a:p>
          <a:p>
            <a:pPr algn="l"/>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兵庫■</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鳥取</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岡山●</a:t>
            </a:r>
            <a:endParaRPr lang="en-US" altLang="ja-JP" sz="1800" kern="0" dirty="0">
              <a:solidFill>
                <a:schemeClr val="bg1">
                  <a:lumMod val="95000"/>
                </a:schemeClr>
              </a:solidFill>
              <a:latin typeface="+mn-ea"/>
              <a:ea typeface="+mn-ea"/>
              <a:cs typeface="Helvetica" panose="020B0604020202020204" pitchFamily="34" charset="0"/>
            </a:endParaRPr>
          </a:p>
          <a:p>
            <a:pPr algn="l"/>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島根</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rgbClr val="FF0000"/>
                </a:solidFill>
                <a:effectLst/>
                <a:latin typeface="+mn-ea"/>
                <a:ea typeface="+mn-ea"/>
                <a:cs typeface="Helvetica" panose="020B0604020202020204" pitchFamily="34" charset="0"/>
              </a:rPr>
              <a:t>広島</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山口●</a:t>
            </a:r>
            <a:endParaRPr lang="en-US" altLang="ja-JP" sz="1800" kern="0" dirty="0">
              <a:solidFill>
                <a:schemeClr val="bg1">
                  <a:lumMod val="95000"/>
                </a:schemeClr>
              </a:solidFill>
              <a:effectLst/>
              <a:latin typeface="+mn-ea"/>
              <a:ea typeface="+mn-ea"/>
              <a:cs typeface="Helvetica" panose="020B0604020202020204" pitchFamily="34" charset="0"/>
            </a:endParaRPr>
          </a:p>
        </p:txBody>
      </p:sp>
      <p:sp>
        <p:nvSpPr>
          <p:cNvPr id="12" name="タイトル 1">
            <a:extLst>
              <a:ext uri="{FF2B5EF4-FFF2-40B4-BE49-F238E27FC236}">
                <a16:creationId xmlns:a16="http://schemas.microsoft.com/office/drawing/2014/main" id="{F3A03433-E95E-3C58-B5BD-85B48878D15C}"/>
              </a:ext>
            </a:extLst>
          </p:cNvPr>
          <p:cNvSpPr txBox="1">
            <a:spLocks/>
          </p:cNvSpPr>
          <p:nvPr/>
        </p:nvSpPr>
        <p:spPr>
          <a:xfrm>
            <a:off x="8849655" y="1237096"/>
            <a:ext cx="1662975" cy="4028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chemeClr val="bg1">
                    <a:lumMod val="95000"/>
                  </a:schemeClr>
                </a:solidFill>
                <a:effectLst/>
                <a:latin typeface="+mn-ea"/>
                <a:ea typeface="+mn-ea"/>
                <a:cs typeface="Helvetica" panose="020B0604020202020204" pitchFamily="34" charset="0"/>
              </a:rPr>
              <a:t>徳島</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solidFill>
                <a:latin typeface="+mn-ea"/>
                <a:ea typeface="+mn-ea"/>
                <a:cs typeface="Helvetica" panose="020B0604020202020204" pitchFamily="34" charset="0"/>
              </a:rPr>
              <a:t>香川</a:t>
            </a:r>
            <a:r>
              <a:rPr lang="ja-JP" altLang="en-US" sz="1800" kern="0" dirty="0">
                <a:solidFill>
                  <a:schemeClr val="bg1">
                    <a:lumMod val="95000"/>
                  </a:schemeClr>
                </a:solidFill>
                <a:latin typeface="+mn-ea"/>
                <a:ea typeface="+mn-ea"/>
                <a:cs typeface="Helvetica" panose="020B0604020202020204" pitchFamily="34" charset="0"/>
              </a:rPr>
              <a:t>▲</a:t>
            </a:r>
            <a:endParaRPr lang="en-US" altLang="ja-JP" sz="1800" kern="0" dirty="0">
              <a:solidFill>
                <a:srgbClr val="FF0000"/>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愛媛</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高知</a:t>
            </a:r>
            <a:endParaRPr lang="en-US" altLang="ja-JP" sz="1800" kern="0" dirty="0">
              <a:solidFill>
                <a:schemeClr val="bg1">
                  <a:lumMod val="95000"/>
                </a:schemeClr>
              </a:solidFill>
              <a:latin typeface="+mn-ea"/>
              <a:ea typeface="+mn-ea"/>
              <a:cs typeface="Helvetica" panose="020B0604020202020204" pitchFamily="34" charset="0"/>
            </a:endParaRPr>
          </a:p>
          <a:p>
            <a:pPr algn="l"/>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rgbClr val="FF0000"/>
                </a:solidFill>
                <a:latin typeface="+mn-ea"/>
                <a:ea typeface="+mn-ea"/>
                <a:cs typeface="Helvetica" panose="020B0604020202020204" pitchFamily="34" charset="0"/>
              </a:rPr>
              <a:t>福岡</a:t>
            </a:r>
            <a:r>
              <a:rPr lang="ja-JP" altLang="en-US" sz="1800" kern="0" dirty="0">
                <a:solidFill>
                  <a:schemeClr val="bg1">
                    <a:lumMod val="95000"/>
                  </a:schemeClr>
                </a:solidFill>
                <a:latin typeface="+mn-ea"/>
                <a:ea typeface="+mn-ea"/>
                <a:cs typeface="Helvetica" panose="020B0604020202020204" pitchFamily="34" charset="0"/>
              </a:rPr>
              <a:t>● ▲</a:t>
            </a:r>
            <a:endParaRPr lang="en-US" altLang="ja-JP" sz="1800" kern="0" dirty="0">
              <a:solidFill>
                <a:srgbClr val="FF0000"/>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佐賀</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長崎</a:t>
            </a:r>
            <a:endParaRPr lang="en-US" altLang="ja-JP" sz="1800" kern="0" dirty="0">
              <a:solidFill>
                <a:schemeClr val="bg1">
                  <a:lumMod val="95000"/>
                </a:schemeClr>
              </a:solidFill>
              <a:latin typeface="+mn-ea"/>
              <a:ea typeface="+mn-ea"/>
              <a:cs typeface="Helvetica" panose="020B0604020202020204" pitchFamily="34" charset="0"/>
            </a:endParaRPr>
          </a:p>
          <a:p>
            <a:pPr algn="l"/>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熊本</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大分</a:t>
            </a:r>
            <a:endParaRPr lang="en-US" altLang="ja-JP" sz="1800" kern="0" dirty="0">
              <a:solidFill>
                <a:schemeClr val="bg1">
                  <a:lumMod val="95000"/>
                </a:schemeClr>
              </a:solidFill>
              <a:effectLst/>
              <a:latin typeface="+mn-ea"/>
              <a:ea typeface="+mn-ea"/>
              <a:cs typeface="Helvetica" panose="020B0604020202020204" pitchFamily="34" charset="0"/>
            </a:endParaRPr>
          </a:p>
          <a:p>
            <a:pPr algn="l"/>
            <a:r>
              <a:rPr lang="ja-JP" altLang="en-US" sz="1800" kern="0" dirty="0">
                <a:solidFill>
                  <a:schemeClr val="bg1">
                    <a:lumMod val="95000"/>
                  </a:schemeClr>
                </a:solidFill>
                <a:latin typeface="+mn-ea"/>
                <a:ea typeface="+mn-ea"/>
                <a:cs typeface="Helvetica" panose="020B0604020202020204" pitchFamily="34" charset="0"/>
              </a:rPr>
              <a:t>宮崎</a:t>
            </a:r>
            <a:endParaRPr lang="en-US" altLang="ja-JP" sz="1800" kern="0" dirty="0">
              <a:solidFill>
                <a:schemeClr val="bg1">
                  <a:lumMod val="95000"/>
                </a:schemeClr>
              </a:solidFill>
              <a:latin typeface="+mn-ea"/>
              <a:ea typeface="+mn-ea"/>
              <a:cs typeface="Helvetica" panose="020B0604020202020204" pitchFamily="34" charset="0"/>
            </a:endParaRPr>
          </a:p>
          <a:p>
            <a:pPr algn="l"/>
            <a:r>
              <a:rPr lang="ja-JP" altLang="en-US" sz="1800" kern="0" dirty="0">
                <a:solidFill>
                  <a:schemeClr val="bg1">
                    <a:lumMod val="95000"/>
                  </a:schemeClr>
                </a:solidFill>
                <a:effectLst/>
                <a:latin typeface="+mn-ea"/>
                <a:ea typeface="+mn-ea"/>
                <a:cs typeface="Helvetica" panose="020B0604020202020204" pitchFamily="34" charset="0"/>
              </a:rPr>
              <a:t>鹿児島</a:t>
            </a:r>
            <a:endParaRPr lang="en-US" altLang="ja-JP" sz="1800" kern="0" dirty="0">
              <a:solidFill>
                <a:schemeClr val="bg1">
                  <a:lumMod val="95000"/>
                </a:schemeClr>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FB2D22D8-D480-570F-C20E-5DF20F4D0209}"/>
              </a:ext>
            </a:extLst>
          </p:cNvPr>
          <p:cNvSpPr>
            <a:spLocks noGrp="1"/>
          </p:cNvSpPr>
          <p:nvPr>
            <p:ph type="sldNum" sz="quarter" idx="12"/>
          </p:nvPr>
        </p:nvSpPr>
        <p:spPr/>
        <p:txBody>
          <a:bodyPr/>
          <a:lstStyle/>
          <a:p>
            <a:pPr rtl="0"/>
            <a:fld id="{3A98EE3D-8CD1-4C3F-BD1C-C98C9596463C}" type="slidenum">
              <a:rPr lang="en-US" smtClean="0"/>
              <a:t>37</a:t>
            </a:fld>
            <a:endParaRPr lang="en-US" dirty="0"/>
          </a:p>
        </p:txBody>
      </p:sp>
      <p:sp>
        <p:nvSpPr>
          <p:cNvPr id="3" name="サブタイトル 2">
            <a:extLst>
              <a:ext uri="{FF2B5EF4-FFF2-40B4-BE49-F238E27FC236}">
                <a16:creationId xmlns:a16="http://schemas.microsoft.com/office/drawing/2014/main" id="{19F575C3-8EB0-8CE1-6C1D-4AD7470B04B8}"/>
              </a:ext>
            </a:extLst>
          </p:cNvPr>
          <p:cNvSpPr>
            <a:spLocks noGrp="1"/>
          </p:cNvSpPr>
          <p:nvPr>
            <p:ph type="subTitle" idx="1"/>
          </p:nvPr>
        </p:nvSpPr>
        <p:spPr>
          <a:xfrm>
            <a:off x="1100051" y="5194340"/>
            <a:ext cx="10058400" cy="1507254"/>
          </a:xfrm>
        </p:spPr>
        <p:txBody>
          <a:bodyPr rtlCol="0">
            <a:noAutofit/>
          </a:bodyPr>
          <a:lstStyle/>
          <a:p>
            <a:pPr algn="l">
              <a:lnSpc>
                <a:spcPts val="2000"/>
              </a:lnSpc>
            </a:pPr>
            <a:r>
              <a:rPr lang="ja-JP" altLang="en-US" sz="1800" kern="0" dirty="0">
                <a:solidFill>
                  <a:schemeClr val="bg1">
                    <a:lumMod val="95000"/>
                  </a:schemeClr>
                </a:solidFill>
                <a:latin typeface="+mn-ea"/>
                <a:ea typeface="+mn-ea"/>
                <a:cs typeface="Helvetica" panose="020B0604020202020204" pitchFamily="34" charset="0"/>
              </a:rPr>
              <a:t>　法人設立の順序に関しては実際の運営をしながら決定していきます。　　　　　　　　　　　　　赤色表示の県は二つ以上のポイントがあるため優先的に法人設立する予定になります。　　　　　　　　　　　　　　　　　　　　■国際戦略港湾　●国際拠点港湾　▲浜屋　　　　　　　　　　　　　　　　　　　　　　　　　　　　　</a:t>
            </a:r>
            <a:r>
              <a:rPr lang="en-US" altLang="ja-JP" sz="1800" kern="0" dirty="0">
                <a:solidFill>
                  <a:schemeClr val="bg1">
                    <a:lumMod val="95000"/>
                  </a:schemeClr>
                </a:solidFill>
                <a:latin typeface="+mn-ea"/>
                <a:ea typeface="+mn-ea"/>
                <a:cs typeface="Helvetica" panose="020B0604020202020204" pitchFamily="34" charset="0"/>
              </a:rPr>
              <a:t>9</a:t>
            </a:r>
            <a:r>
              <a:rPr lang="ja-JP" altLang="en-US" sz="1800" kern="0" dirty="0">
                <a:solidFill>
                  <a:schemeClr val="bg1">
                    <a:lumMod val="95000"/>
                  </a:schemeClr>
                </a:solidFill>
                <a:latin typeface="+mn-ea"/>
                <a:ea typeface="+mn-ea"/>
                <a:cs typeface="Helvetica" panose="020B0604020202020204" pitchFamily="34" charset="0"/>
              </a:rPr>
              <a:t>法人で</a:t>
            </a:r>
            <a:r>
              <a:rPr lang="en-US" altLang="ja-JP" sz="1800" kern="0" dirty="0">
                <a:solidFill>
                  <a:schemeClr val="bg1">
                    <a:lumMod val="95000"/>
                  </a:schemeClr>
                </a:solidFill>
                <a:latin typeface="+mn-ea"/>
                <a:ea typeface="+mn-ea"/>
                <a:cs typeface="Helvetica" panose="020B0604020202020204" pitchFamily="34" charset="0"/>
              </a:rPr>
              <a:t>9</a:t>
            </a:r>
            <a:r>
              <a:rPr lang="ja-JP" altLang="en-US" sz="1800" kern="0" dirty="0">
                <a:solidFill>
                  <a:schemeClr val="bg1">
                    <a:lumMod val="95000"/>
                  </a:schemeClr>
                </a:solidFill>
                <a:latin typeface="+mn-ea"/>
                <a:ea typeface="+mn-ea"/>
                <a:cs typeface="Helvetica" panose="020B0604020202020204" pitchFamily="34" charset="0"/>
              </a:rPr>
              <a:t>社長。総勢スタッフ</a:t>
            </a:r>
            <a:r>
              <a:rPr lang="en-US" altLang="ja-JP" sz="1800" kern="0" dirty="0">
                <a:solidFill>
                  <a:schemeClr val="bg1">
                    <a:lumMod val="95000"/>
                  </a:schemeClr>
                </a:solidFill>
                <a:latin typeface="+mn-ea"/>
                <a:ea typeface="+mn-ea"/>
                <a:cs typeface="Helvetica" panose="020B0604020202020204" pitchFamily="34" charset="0"/>
              </a:rPr>
              <a:t>252</a:t>
            </a:r>
            <a:r>
              <a:rPr lang="ja-JP" altLang="en-US" sz="1800" kern="0" dirty="0">
                <a:solidFill>
                  <a:schemeClr val="bg1">
                    <a:lumMod val="95000"/>
                  </a:schemeClr>
                </a:solidFill>
                <a:latin typeface="+mn-ea"/>
                <a:ea typeface="+mn-ea"/>
                <a:cs typeface="Helvetica" panose="020B0604020202020204" pitchFamily="34" charset="0"/>
              </a:rPr>
              <a:t>人。埼玉を合わせて</a:t>
            </a:r>
            <a:r>
              <a:rPr lang="en-US" altLang="ja-JP" sz="1800" kern="0" dirty="0">
                <a:solidFill>
                  <a:schemeClr val="bg1">
                    <a:lumMod val="95000"/>
                  </a:schemeClr>
                </a:solidFill>
                <a:latin typeface="+mn-ea"/>
                <a:ea typeface="+mn-ea"/>
                <a:cs typeface="Helvetica" panose="020B0604020202020204" pitchFamily="34" charset="0"/>
              </a:rPr>
              <a:t>10</a:t>
            </a:r>
            <a:r>
              <a:rPr lang="ja-JP" altLang="en-US" sz="1800" kern="0" dirty="0">
                <a:solidFill>
                  <a:schemeClr val="bg1">
                    <a:lumMod val="95000"/>
                  </a:schemeClr>
                </a:solidFill>
                <a:latin typeface="+mn-ea"/>
                <a:ea typeface="+mn-ea"/>
                <a:cs typeface="Helvetica" panose="020B0604020202020204" pitchFamily="34" charset="0"/>
              </a:rPr>
              <a:t>法人の総勢スタッフ</a:t>
            </a:r>
            <a:r>
              <a:rPr lang="en-US" altLang="ja-JP" sz="1800" kern="0" dirty="0">
                <a:solidFill>
                  <a:schemeClr val="bg1">
                    <a:lumMod val="95000"/>
                  </a:schemeClr>
                </a:solidFill>
                <a:latin typeface="+mn-ea"/>
                <a:ea typeface="+mn-ea"/>
                <a:cs typeface="Helvetica" panose="020B0604020202020204" pitchFamily="34" charset="0"/>
              </a:rPr>
              <a:t>280</a:t>
            </a:r>
            <a:r>
              <a:rPr lang="ja-JP" altLang="en-US" sz="1800" kern="0" dirty="0">
                <a:solidFill>
                  <a:schemeClr val="bg1">
                    <a:lumMod val="95000"/>
                  </a:schemeClr>
                </a:solidFill>
                <a:latin typeface="+mn-ea"/>
                <a:ea typeface="+mn-ea"/>
                <a:cs typeface="Helvetica" panose="020B0604020202020204" pitchFamily="34" charset="0"/>
              </a:rPr>
              <a:t>人。　　　　　　　年商</a:t>
            </a:r>
            <a:r>
              <a:rPr lang="en-US" altLang="ja-JP" sz="1800" kern="0" dirty="0">
                <a:solidFill>
                  <a:schemeClr val="bg1">
                    <a:lumMod val="95000"/>
                  </a:schemeClr>
                </a:solidFill>
                <a:latin typeface="+mn-ea"/>
                <a:ea typeface="+mn-ea"/>
                <a:cs typeface="Helvetica" panose="020B0604020202020204" pitchFamily="34" charset="0"/>
              </a:rPr>
              <a:t>57.6</a:t>
            </a:r>
            <a:r>
              <a:rPr lang="ja-JP" altLang="en-US" sz="1800" kern="0" dirty="0">
                <a:solidFill>
                  <a:schemeClr val="bg1">
                    <a:lumMod val="95000"/>
                  </a:schemeClr>
                </a:solidFill>
                <a:latin typeface="+mn-ea"/>
                <a:ea typeface="+mn-ea"/>
                <a:cs typeface="Helvetica" panose="020B0604020202020204" pitchFamily="34" charset="0"/>
              </a:rPr>
              <a:t>億≒</a:t>
            </a:r>
            <a:r>
              <a:rPr lang="en-US" altLang="ja-JP" sz="1800" kern="0" dirty="0">
                <a:solidFill>
                  <a:schemeClr val="bg1">
                    <a:lumMod val="95000"/>
                  </a:schemeClr>
                </a:solidFill>
                <a:latin typeface="+mn-ea"/>
                <a:ea typeface="+mn-ea"/>
                <a:cs typeface="Helvetica" panose="020B0604020202020204" pitchFamily="34" charset="0"/>
              </a:rPr>
              <a:t>60</a:t>
            </a:r>
            <a:r>
              <a:rPr lang="ja-JP" altLang="en-US" sz="1800" kern="0" dirty="0">
                <a:solidFill>
                  <a:schemeClr val="bg1">
                    <a:lumMod val="95000"/>
                  </a:schemeClr>
                </a:solidFill>
                <a:latin typeface="+mn-ea"/>
                <a:ea typeface="+mn-ea"/>
                <a:cs typeface="Helvetica" panose="020B0604020202020204" pitchFamily="34" charset="0"/>
              </a:rPr>
              <a:t>億円（年間家賃収入</a:t>
            </a:r>
            <a:r>
              <a:rPr lang="en-US" altLang="ja-JP" sz="1800" kern="0" dirty="0">
                <a:solidFill>
                  <a:schemeClr val="bg1">
                    <a:lumMod val="95000"/>
                  </a:schemeClr>
                </a:solidFill>
                <a:latin typeface="+mn-ea"/>
                <a:ea typeface="+mn-ea"/>
                <a:cs typeface="Helvetica" panose="020B0604020202020204" pitchFamily="34" charset="0"/>
              </a:rPr>
              <a:t>16.8</a:t>
            </a:r>
            <a:r>
              <a:rPr lang="ja-JP" altLang="en-US" sz="1800" kern="0" dirty="0">
                <a:solidFill>
                  <a:schemeClr val="bg1">
                    <a:lumMod val="95000"/>
                  </a:schemeClr>
                </a:solidFill>
                <a:latin typeface="+mn-ea"/>
                <a:ea typeface="+mn-ea"/>
                <a:cs typeface="Helvetica" panose="020B0604020202020204" pitchFamily="34" charset="0"/>
              </a:rPr>
              <a:t>億は除く）</a:t>
            </a:r>
            <a:endParaRPr lang="en-US" altLang="ja-JP" sz="1800" kern="0" dirty="0">
              <a:solidFill>
                <a:schemeClr val="bg1">
                  <a:lumMod val="95000"/>
                </a:schemeClr>
              </a:solidFill>
              <a:latin typeface="+mn-ea"/>
              <a:ea typeface="+mn-ea"/>
              <a:cs typeface="Helvetica" panose="020B0604020202020204" pitchFamily="34" charset="0"/>
            </a:endParaRPr>
          </a:p>
        </p:txBody>
      </p:sp>
    </p:spTree>
    <p:extLst>
      <p:ext uri="{BB962C8B-B14F-4D97-AF65-F5344CB8AC3E}">
        <p14:creationId xmlns:p14="http://schemas.microsoft.com/office/powerpoint/2010/main" val="125950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pPr algn="l">
              <a:lnSpc>
                <a:spcPts val="2000"/>
              </a:lnSpc>
            </a:pPr>
            <a:r>
              <a:rPr lang="ja-JP" altLang="en-US" sz="1800" kern="100" dirty="0">
                <a:solidFill>
                  <a:schemeClr val="bg1">
                    <a:lumMod val="95000"/>
                  </a:schemeClr>
                </a:solidFill>
                <a:effectLst/>
                <a:latin typeface="+mn-ea"/>
                <a:ea typeface="+mn-ea"/>
                <a:cs typeface="Times New Roman" panose="02020603050405020304" pitchFamily="18" charset="0"/>
              </a:rPr>
              <a:t>社会保険料は年合計額の</a:t>
            </a:r>
            <a:r>
              <a:rPr lang="en-US" altLang="ja-JP" sz="1800" kern="100" dirty="0">
                <a:solidFill>
                  <a:schemeClr val="bg1">
                    <a:lumMod val="95000"/>
                  </a:schemeClr>
                </a:solidFill>
                <a:effectLst/>
                <a:latin typeface="+mn-ea"/>
                <a:ea typeface="+mn-ea"/>
                <a:cs typeface="Times New Roman" panose="02020603050405020304" pitchFamily="18" charset="0"/>
              </a:rPr>
              <a:t>30</a:t>
            </a:r>
            <a:r>
              <a:rPr lang="ja-JP" altLang="en-US" sz="1800" kern="100" dirty="0">
                <a:solidFill>
                  <a:schemeClr val="bg1">
                    <a:lumMod val="95000"/>
                  </a:schemeClr>
                </a:solidFill>
                <a:effectLst/>
                <a:latin typeface="+mn-ea"/>
                <a:ea typeface="+mn-ea"/>
                <a:cs typeface="Times New Roman" panose="02020603050405020304" pitchFamily="18" charset="0"/>
              </a:rPr>
              <a:t>％を</a:t>
            </a:r>
            <a:r>
              <a:rPr lang="ja-JP" altLang="en-US" sz="1800" kern="100" dirty="0">
                <a:solidFill>
                  <a:schemeClr val="bg1">
                    <a:lumMod val="95000"/>
                  </a:schemeClr>
                </a:solidFill>
                <a:latin typeface="+mn-ea"/>
                <a:ea typeface="+mn-ea"/>
                <a:cs typeface="Times New Roman" panose="02020603050405020304" pitchFamily="18" charset="0"/>
              </a:rPr>
              <a:t>会社側</a:t>
            </a:r>
            <a:r>
              <a:rPr lang="ja-JP" altLang="en-US" sz="1800" kern="100" dirty="0">
                <a:solidFill>
                  <a:schemeClr val="bg1">
                    <a:lumMod val="95000"/>
                  </a:schemeClr>
                </a:solidFill>
                <a:effectLst/>
                <a:latin typeface="+mn-ea"/>
                <a:ea typeface="+mn-ea"/>
                <a:cs typeface="Times New Roman" panose="02020603050405020304" pitchFamily="18" charset="0"/>
              </a:rPr>
              <a:t>とスタッフとの折半（お互いが</a:t>
            </a:r>
            <a:r>
              <a:rPr lang="en-US" altLang="ja-JP" sz="1800" kern="100" dirty="0">
                <a:solidFill>
                  <a:schemeClr val="bg1">
                    <a:lumMod val="95000"/>
                  </a:schemeClr>
                </a:solidFill>
                <a:effectLst/>
                <a:latin typeface="+mn-ea"/>
                <a:ea typeface="+mn-ea"/>
                <a:cs typeface="Times New Roman" panose="02020603050405020304" pitchFamily="18" charset="0"/>
              </a:rPr>
              <a:t>50</a:t>
            </a:r>
            <a:r>
              <a:rPr lang="ja-JP" altLang="en-US" sz="1800" kern="100" dirty="0">
                <a:solidFill>
                  <a:schemeClr val="bg1">
                    <a:lumMod val="95000"/>
                  </a:schemeClr>
                </a:solidFill>
                <a:effectLst/>
                <a:latin typeface="+mn-ea"/>
                <a:ea typeface="+mn-ea"/>
                <a:cs typeface="Times New Roman" panose="02020603050405020304" pitchFamily="18" charset="0"/>
              </a:rPr>
              <a:t>％負担）で支払うことになります。</a:t>
            </a:r>
            <a:endParaRPr lang="en-US" altLang="ja-JP" sz="1800" kern="100" dirty="0">
              <a:solidFill>
                <a:schemeClr val="bg1">
                  <a:lumMod val="95000"/>
                </a:schemeClr>
              </a:solidFill>
              <a:effectLst/>
              <a:latin typeface="+mn-ea"/>
              <a:ea typeface="+mn-ea"/>
              <a:cs typeface="Times New Roman" panose="02020603050405020304" pitchFamily="18" charset="0"/>
            </a:endParaRPr>
          </a:p>
          <a:p>
            <a:pPr algn="l">
              <a:lnSpc>
                <a:spcPts val="2000"/>
              </a:lnSpc>
            </a:pPr>
            <a:r>
              <a:rPr lang="ja-JP" altLang="en-US" sz="1800" kern="100" dirty="0">
                <a:solidFill>
                  <a:schemeClr val="bg1">
                    <a:lumMod val="95000"/>
                  </a:schemeClr>
                </a:solidFill>
                <a:effectLst/>
                <a:latin typeface="+mn-ea"/>
                <a:ea typeface="+mn-ea"/>
                <a:cs typeface="Times New Roman" panose="02020603050405020304" pitchFamily="18" charset="0"/>
              </a:rPr>
              <a:t>　会社側は</a:t>
            </a:r>
            <a:r>
              <a:rPr lang="ja-JP" altLang="en-US" sz="1800" kern="100" dirty="0">
                <a:solidFill>
                  <a:schemeClr val="bg1">
                    <a:lumMod val="95000"/>
                  </a:schemeClr>
                </a:solidFill>
                <a:latin typeface="+mn-ea"/>
                <a:ea typeface="+mn-ea"/>
                <a:cs typeface="Times New Roman" panose="02020603050405020304" pitchFamily="18" charset="0"/>
              </a:rPr>
              <a:t>スタッフ</a:t>
            </a:r>
            <a:r>
              <a:rPr lang="ja-JP" altLang="en-US" sz="1800" kern="100" dirty="0">
                <a:solidFill>
                  <a:schemeClr val="bg1">
                    <a:lumMod val="95000"/>
                  </a:schemeClr>
                </a:solidFill>
                <a:effectLst/>
                <a:latin typeface="+mn-ea"/>
                <a:ea typeface="+mn-ea"/>
                <a:cs typeface="Times New Roman" panose="02020603050405020304" pitchFamily="18" charset="0"/>
              </a:rPr>
              <a:t>に支払う給与とは別に１５％多く支払っていることになります。スタッフ側は逆に収入から</a:t>
            </a:r>
            <a:r>
              <a:rPr lang="en-US" altLang="ja-JP" sz="1800" kern="100" dirty="0">
                <a:solidFill>
                  <a:schemeClr val="bg1">
                    <a:lumMod val="95000"/>
                  </a:schemeClr>
                </a:solidFill>
                <a:effectLst/>
                <a:latin typeface="+mn-ea"/>
                <a:ea typeface="+mn-ea"/>
                <a:cs typeface="Times New Roman" panose="02020603050405020304" pitchFamily="18" charset="0"/>
              </a:rPr>
              <a:t>15</a:t>
            </a:r>
            <a:r>
              <a:rPr lang="ja-JP" altLang="en-US" sz="1800" kern="100" dirty="0">
                <a:solidFill>
                  <a:schemeClr val="bg1">
                    <a:lumMod val="95000"/>
                  </a:schemeClr>
                </a:solidFill>
                <a:effectLst/>
                <a:latin typeface="+mn-ea"/>
                <a:ea typeface="+mn-ea"/>
                <a:cs typeface="Times New Roman" panose="02020603050405020304" pitchFamily="18" charset="0"/>
              </a:rPr>
              <a:t>％減額された金額が手取り額として銀行へ入金されています。　</a:t>
            </a:r>
            <a:endParaRPr lang="ja-JP" altLang="ja-JP" sz="1800" kern="100" dirty="0">
              <a:solidFill>
                <a:schemeClr val="bg1">
                  <a:lumMod val="95000"/>
                </a:schemeClr>
              </a:solidFill>
              <a:effectLst/>
              <a:latin typeface="+mn-ea"/>
              <a:ea typeface="+mn-ea"/>
              <a:cs typeface="Times New Roman" panose="02020603050405020304" pitchFamily="18" charset="0"/>
            </a:endParaRPr>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217236855"/>
              </p:ext>
            </p:extLst>
          </p:nvPr>
        </p:nvGraphicFramePr>
        <p:xfrm>
          <a:off x="118828" y="1331582"/>
          <a:ext cx="11954310" cy="3512952"/>
        </p:xfrm>
        <a:graphic>
          <a:graphicData uri="http://schemas.openxmlformats.org/drawingml/2006/table">
            <a:tbl>
              <a:tblPr firstRow="1" bandRow="1">
                <a:tableStyleId>{21E4AEA4-8DFA-4A89-87EB-49C32662AFE0}</a:tableStyleId>
              </a:tblPr>
              <a:tblGrid>
                <a:gridCol w="747159">
                  <a:extLst>
                    <a:ext uri="{9D8B030D-6E8A-4147-A177-3AD203B41FA5}">
                      <a16:colId xmlns:a16="http://schemas.microsoft.com/office/drawing/2014/main" val="3366586140"/>
                    </a:ext>
                  </a:extLst>
                </a:gridCol>
                <a:gridCol w="747159">
                  <a:extLst>
                    <a:ext uri="{9D8B030D-6E8A-4147-A177-3AD203B41FA5}">
                      <a16:colId xmlns:a16="http://schemas.microsoft.com/office/drawing/2014/main" val="3322926118"/>
                    </a:ext>
                  </a:extLst>
                </a:gridCol>
                <a:gridCol w="747159">
                  <a:extLst>
                    <a:ext uri="{9D8B030D-6E8A-4147-A177-3AD203B41FA5}">
                      <a16:colId xmlns:a16="http://schemas.microsoft.com/office/drawing/2014/main" val="2033421705"/>
                    </a:ext>
                  </a:extLst>
                </a:gridCol>
                <a:gridCol w="747159">
                  <a:extLst>
                    <a:ext uri="{9D8B030D-6E8A-4147-A177-3AD203B41FA5}">
                      <a16:colId xmlns:a16="http://schemas.microsoft.com/office/drawing/2014/main" val="3321961324"/>
                    </a:ext>
                  </a:extLst>
                </a:gridCol>
                <a:gridCol w="746925">
                  <a:extLst>
                    <a:ext uri="{9D8B030D-6E8A-4147-A177-3AD203B41FA5}">
                      <a16:colId xmlns:a16="http://schemas.microsoft.com/office/drawing/2014/main" val="1283177546"/>
                    </a:ext>
                  </a:extLst>
                </a:gridCol>
                <a:gridCol w="747159">
                  <a:extLst>
                    <a:ext uri="{9D8B030D-6E8A-4147-A177-3AD203B41FA5}">
                      <a16:colId xmlns:a16="http://schemas.microsoft.com/office/drawing/2014/main" val="2312329190"/>
                    </a:ext>
                  </a:extLst>
                </a:gridCol>
                <a:gridCol w="747159">
                  <a:extLst>
                    <a:ext uri="{9D8B030D-6E8A-4147-A177-3AD203B41FA5}">
                      <a16:colId xmlns:a16="http://schemas.microsoft.com/office/drawing/2014/main" val="267521358"/>
                    </a:ext>
                  </a:extLst>
                </a:gridCol>
                <a:gridCol w="747159">
                  <a:extLst>
                    <a:ext uri="{9D8B030D-6E8A-4147-A177-3AD203B41FA5}">
                      <a16:colId xmlns:a16="http://schemas.microsoft.com/office/drawing/2014/main" val="2736126612"/>
                    </a:ext>
                  </a:extLst>
                </a:gridCol>
                <a:gridCol w="747159">
                  <a:extLst>
                    <a:ext uri="{9D8B030D-6E8A-4147-A177-3AD203B41FA5}">
                      <a16:colId xmlns:a16="http://schemas.microsoft.com/office/drawing/2014/main" val="2017942897"/>
                    </a:ext>
                  </a:extLst>
                </a:gridCol>
                <a:gridCol w="747159">
                  <a:extLst>
                    <a:ext uri="{9D8B030D-6E8A-4147-A177-3AD203B41FA5}">
                      <a16:colId xmlns:a16="http://schemas.microsoft.com/office/drawing/2014/main" val="4137708402"/>
                    </a:ext>
                  </a:extLst>
                </a:gridCol>
                <a:gridCol w="747159">
                  <a:extLst>
                    <a:ext uri="{9D8B030D-6E8A-4147-A177-3AD203B41FA5}">
                      <a16:colId xmlns:a16="http://schemas.microsoft.com/office/drawing/2014/main" val="1513265515"/>
                    </a:ext>
                  </a:extLst>
                </a:gridCol>
                <a:gridCol w="747159">
                  <a:extLst>
                    <a:ext uri="{9D8B030D-6E8A-4147-A177-3AD203B41FA5}">
                      <a16:colId xmlns:a16="http://schemas.microsoft.com/office/drawing/2014/main" val="3284569359"/>
                    </a:ext>
                  </a:extLst>
                </a:gridCol>
                <a:gridCol w="747159">
                  <a:extLst>
                    <a:ext uri="{9D8B030D-6E8A-4147-A177-3AD203B41FA5}">
                      <a16:colId xmlns:a16="http://schemas.microsoft.com/office/drawing/2014/main" val="165712893"/>
                    </a:ext>
                  </a:extLst>
                </a:gridCol>
                <a:gridCol w="747159">
                  <a:extLst>
                    <a:ext uri="{9D8B030D-6E8A-4147-A177-3AD203B41FA5}">
                      <a16:colId xmlns:a16="http://schemas.microsoft.com/office/drawing/2014/main" val="3576379367"/>
                    </a:ext>
                  </a:extLst>
                </a:gridCol>
                <a:gridCol w="747159">
                  <a:extLst>
                    <a:ext uri="{9D8B030D-6E8A-4147-A177-3AD203B41FA5}">
                      <a16:colId xmlns:a16="http://schemas.microsoft.com/office/drawing/2014/main" val="1757656442"/>
                    </a:ext>
                  </a:extLst>
                </a:gridCol>
                <a:gridCol w="747159">
                  <a:extLst>
                    <a:ext uri="{9D8B030D-6E8A-4147-A177-3AD203B41FA5}">
                      <a16:colId xmlns:a16="http://schemas.microsoft.com/office/drawing/2014/main" val="3346192098"/>
                    </a:ext>
                  </a:extLst>
                </a:gridCol>
              </a:tblGrid>
              <a:tr h="1170984">
                <a:tc>
                  <a:txBody>
                    <a:bodyPr/>
                    <a:lstStyle/>
                    <a:p>
                      <a:pPr algn="ctr"/>
                      <a:r>
                        <a:rPr kumimoji="1" lang="en-US" altLang="ja-JP" sz="1100" b="1" dirty="0">
                          <a:latin typeface="+mn-ea"/>
                          <a:ea typeface="+mn-ea"/>
                        </a:rPr>
                        <a:t>1</a:t>
                      </a:r>
                      <a:r>
                        <a:rPr kumimoji="1" lang="ja-JP" altLang="en-US" sz="1100" b="1" dirty="0">
                          <a:latin typeface="+mn-ea"/>
                          <a:ea typeface="+mn-ea"/>
                        </a:rPr>
                        <a:t>日の</a:t>
                      </a:r>
                      <a:endParaRPr kumimoji="1" lang="en-US" altLang="ja-JP" sz="1100" b="1" dirty="0">
                        <a:latin typeface="+mn-ea"/>
                        <a:ea typeface="+mn-ea"/>
                      </a:endParaRPr>
                    </a:p>
                    <a:p>
                      <a:pPr algn="ctr"/>
                      <a:r>
                        <a:rPr kumimoji="1" lang="ja-JP" altLang="en-US" sz="1100" b="1" dirty="0">
                          <a:latin typeface="+mn-ea"/>
                          <a:ea typeface="+mn-ea"/>
                        </a:rPr>
                        <a:t>労働</a:t>
                      </a:r>
                      <a:endParaRPr kumimoji="1" lang="en-US" altLang="ja-JP" sz="1100" b="1" dirty="0">
                        <a:latin typeface="+mn-ea"/>
                        <a:ea typeface="+mn-ea"/>
                      </a:endParaRPr>
                    </a:p>
                    <a:p>
                      <a:pPr algn="ctr"/>
                      <a:r>
                        <a:rPr kumimoji="1" lang="ja-JP" altLang="en-US" sz="1100" b="1" dirty="0">
                          <a:latin typeface="+mn-ea"/>
                          <a:ea typeface="+mn-ea"/>
                        </a:rPr>
                        <a:t>時間</a:t>
                      </a:r>
                    </a:p>
                  </a:txBody>
                  <a:tcPr anchor="ctr"/>
                </a:tc>
                <a:tc>
                  <a:txBody>
                    <a:bodyPr/>
                    <a:lstStyle/>
                    <a:p>
                      <a:pPr algn="ctr"/>
                      <a:r>
                        <a:rPr kumimoji="1" lang="ja-JP" altLang="en-US" sz="1100" b="1" dirty="0">
                          <a:latin typeface="+mn-ea"/>
                          <a:ea typeface="+mn-ea"/>
                        </a:rPr>
                        <a:t>年間</a:t>
                      </a:r>
                      <a:endParaRPr kumimoji="1" lang="en-US" altLang="ja-JP" sz="1100" b="1" dirty="0">
                        <a:latin typeface="+mn-ea"/>
                        <a:ea typeface="+mn-ea"/>
                      </a:endParaRPr>
                    </a:p>
                    <a:p>
                      <a:pPr algn="ctr"/>
                      <a:r>
                        <a:rPr kumimoji="1" lang="ja-JP" altLang="en-US" sz="1100" b="1" dirty="0">
                          <a:latin typeface="+mn-ea"/>
                          <a:ea typeface="+mn-ea"/>
                        </a:rPr>
                        <a:t>出勤</a:t>
                      </a:r>
                      <a:endParaRPr kumimoji="1" lang="en-US" altLang="ja-JP" sz="1100" b="1" dirty="0">
                        <a:latin typeface="+mn-ea"/>
                        <a:ea typeface="+mn-ea"/>
                      </a:endParaRPr>
                    </a:p>
                    <a:p>
                      <a:pPr algn="ctr"/>
                      <a:r>
                        <a:rPr kumimoji="1" lang="ja-JP" altLang="en-US" sz="1100" b="1" dirty="0">
                          <a:latin typeface="+mn-ea"/>
                          <a:ea typeface="+mn-ea"/>
                        </a:rPr>
                        <a:t>日数</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出勤</a:t>
                      </a:r>
                      <a:endParaRPr kumimoji="1" lang="en-US" altLang="ja-JP" sz="1100" b="1" dirty="0">
                        <a:latin typeface="+mn-ea"/>
                        <a:ea typeface="+mn-ea"/>
                      </a:endParaRPr>
                    </a:p>
                    <a:p>
                      <a:pPr algn="ctr"/>
                      <a:r>
                        <a:rPr kumimoji="1" lang="ja-JP" altLang="en-US" sz="1100" b="1" dirty="0">
                          <a:latin typeface="+mn-ea"/>
                          <a:ea typeface="+mn-ea"/>
                        </a:rPr>
                        <a:t>日数</a:t>
                      </a:r>
                    </a:p>
                  </a:txBody>
                  <a:tcPr anchor="ctr"/>
                </a:tc>
                <a:tc>
                  <a:txBody>
                    <a:bodyPr/>
                    <a:lstStyle/>
                    <a:p>
                      <a:pPr algn="ctr"/>
                      <a:r>
                        <a:rPr kumimoji="1" lang="ja-JP" altLang="en-US" sz="1100" b="1" dirty="0">
                          <a:latin typeface="+mn-ea"/>
                          <a:ea typeface="+mn-ea"/>
                        </a:rPr>
                        <a:t>年間</a:t>
                      </a:r>
                      <a:endParaRPr kumimoji="1" lang="en-US" altLang="ja-JP" sz="1100" b="1" dirty="0">
                        <a:latin typeface="+mn-ea"/>
                        <a:ea typeface="+mn-ea"/>
                      </a:endParaRPr>
                    </a:p>
                    <a:p>
                      <a:pPr algn="ctr"/>
                      <a:r>
                        <a:rPr kumimoji="1" lang="ja-JP" altLang="en-US" sz="1100" b="1" dirty="0">
                          <a:latin typeface="+mn-ea"/>
                          <a:ea typeface="+mn-ea"/>
                        </a:rPr>
                        <a:t>休日</a:t>
                      </a:r>
                      <a:endParaRPr kumimoji="1" lang="en-US" altLang="ja-JP" sz="1100" b="1" dirty="0">
                        <a:latin typeface="+mn-ea"/>
                        <a:ea typeface="+mn-ea"/>
                      </a:endParaRPr>
                    </a:p>
                    <a:p>
                      <a:pPr algn="ctr"/>
                      <a:r>
                        <a:rPr kumimoji="1" lang="ja-JP" altLang="en-US" sz="1100" b="1" dirty="0">
                          <a:latin typeface="+mn-ea"/>
                          <a:ea typeface="+mn-ea"/>
                        </a:rPr>
                        <a:t>日数</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労働</a:t>
                      </a:r>
                      <a:endParaRPr kumimoji="1" lang="en-US" altLang="ja-JP" sz="1100" b="1" dirty="0">
                        <a:latin typeface="+mn-ea"/>
                        <a:ea typeface="+mn-ea"/>
                      </a:endParaRPr>
                    </a:p>
                    <a:p>
                      <a:pPr algn="ctr"/>
                      <a:r>
                        <a:rPr kumimoji="1" lang="ja-JP" altLang="en-US" sz="1100" b="1" dirty="0">
                          <a:latin typeface="+mn-ea"/>
                          <a:ea typeface="+mn-ea"/>
                        </a:rPr>
                        <a:t>時間</a:t>
                      </a:r>
                    </a:p>
                  </a:txBody>
                  <a:tcPr anchor="ctr"/>
                </a:tc>
                <a:tc>
                  <a:txBody>
                    <a:bodyPr/>
                    <a:lstStyle/>
                    <a:p>
                      <a:pPr algn="ctr"/>
                      <a:r>
                        <a:rPr kumimoji="1" lang="ja-JP" altLang="en-US" sz="1100" b="1" dirty="0">
                          <a:solidFill>
                            <a:schemeClr val="bg1"/>
                          </a:solidFill>
                          <a:latin typeface="+mn-ea"/>
                          <a:ea typeface="+mn-ea"/>
                        </a:rPr>
                        <a:t>月間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給与</a:t>
                      </a:r>
                    </a:p>
                  </a:txBody>
                  <a:tcPr anchor="ctr"/>
                </a:tc>
                <a:tc>
                  <a:txBody>
                    <a:bodyPr/>
                    <a:lstStyle/>
                    <a:p>
                      <a:pPr algn="ctr"/>
                      <a:r>
                        <a:rPr kumimoji="1" lang="ja-JP" altLang="en-US" sz="1100" b="1" dirty="0">
                          <a:solidFill>
                            <a:schemeClr val="bg1"/>
                          </a:solidFill>
                          <a:latin typeface="+mn-ea"/>
                          <a:ea typeface="+mn-ea"/>
                        </a:rPr>
                        <a:t>年間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ボーナス</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決算賞与</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a:t>
                      </a:r>
                      <a:r>
                        <a:rPr kumimoji="1" lang="en-US" altLang="ja-JP" sz="1100" b="1" dirty="0">
                          <a:solidFill>
                            <a:schemeClr val="bg1"/>
                          </a:solidFill>
                          <a:latin typeface="+mn-ea"/>
                          <a:ea typeface="+mn-ea"/>
                        </a:rPr>
                        <a:t>5</a:t>
                      </a:r>
                      <a:r>
                        <a:rPr kumimoji="1" lang="ja-JP" altLang="en-US" sz="1100" b="1" dirty="0">
                          <a:solidFill>
                            <a:schemeClr val="bg1"/>
                          </a:solidFill>
                          <a:latin typeface="+mn-ea"/>
                          <a:ea typeface="+mn-ea"/>
                        </a:rPr>
                        <a:t>ヶ月）</a:t>
                      </a:r>
                    </a:p>
                  </a:txBody>
                  <a:tcPr anchor="ctr"/>
                </a:tc>
                <a:tc>
                  <a:txBody>
                    <a:bodyPr/>
                    <a:lstStyle/>
                    <a:p>
                      <a:pPr algn="ctr"/>
                      <a:r>
                        <a:rPr kumimoji="1" lang="ja-JP" altLang="en-US" sz="1100" b="1" dirty="0">
                          <a:solidFill>
                            <a:schemeClr val="bg1"/>
                          </a:solidFill>
                          <a:latin typeface="+mn-ea"/>
                          <a:ea typeface="+mn-ea"/>
                        </a:rPr>
                        <a:t>年合計</a:t>
                      </a:r>
                      <a:endParaRPr kumimoji="1" lang="en-US" altLang="ja-JP" sz="1100" b="1" dirty="0">
                        <a:solidFill>
                          <a:schemeClr val="bg1"/>
                        </a:solidFill>
                        <a:latin typeface="+mn-ea"/>
                        <a:ea typeface="+mn-ea"/>
                      </a:endParaRPr>
                    </a:p>
                  </a:txBody>
                  <a:tcPr anchor="ctr"/>
                </a:tc>
                <a:tc>
                  <a:txBody>
                    <a:bodyPr/>
                    <a:lstStyle/>
                    <a:p>
                      <a:pPr algn="ctr"/>
                      <a:r>
                        <a:rPr kumimoji="1" lang="ja-JP" altLang="en-US" sz="1100" b="1" dirty="0">
                          <a:solidFill>
                            <a:schemeClr val="bg1"/>
                          </a:solidFill>
                          <a:latin typeface="+mn-ea"/>
                          <a:ea typeface="+mn-ea"/>
                        </a:rPr>
                        <a:t>年間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交通費</a:t>
                      </a:r>
                    </a:p>
                  </a:txBody>
                  <a:tcPr anchor="ctr"/>
                </a:tc>
                <a:tc>
                  <a:txBody>
                    <a:bodyPr/>
                    <a:lstStyle/>
                    <a:p>
                      <a:pPr algn="ctr"/>
                      <a:r>
                        <a:rPr kumimoji="1" lang="ja-JP" altLang="en-US" sz="1100" b="1" dirty="0">
                          <a:solidFill>
                            <a:schemeClr val="bg1"/>
                          </a:solidFill>
                          <a:latin typeface="+mn-ea"/>
                          <a:ea typeface="+mn-ea"/>
                        </a:rPr>
                        <a:t>本人年収</a:t>
                      </a:r>
                    </a:p>
                  </a:txBody>
                  <a:tcPr anchor="ctr"/>
                </a:tc>
                <a:tc>
                  <a:txBody>
                    <a:bodyPr/>
                    <a:lstStyle/>
                    <a:p>
                      <a:pPr algn="ctr"/>
                      <a:r>
                        <a:rPr kumimoji="1" lang="ja-JP" altLang="en-US" sz="1100" b="1" dirty="0">
                          <a:solidFill>
                            <a:schemeClr val="bg1"/>
                          </a:solidFill>
                          <a:latin typeface="+mn-ea"/>
                          <a:ea typeface="+mn-ea"/>
                        </a:rPr>
                        <a:t>社会保険</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会社負担</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a:t>
                      </a:r>
                      <a:r>
                        <a:rPr kumimoji="1" lang="en-US" altLang="ja-JP" sz="1100" b="1" dirty="0">
                          <a:solidFill>
                            <a:schemeClr val="bg1"/>
                          </a:solidFill>
                          <a:latin typeface="+mn-ea"/>
                          <a:ea typeface="+mn-ea"/>
                        </a:rPr>
                        <a:t>15</a:t>
                      </a:r>
                      <a:r>
                        <a:rPr kumimoji="1" lang="ja-JP" altLang="en-US" sz="1100" b="1" dirty="0">
                          <a:solidFill>
                            <a:schemeClr val="bg1"/>
                          </a:solidFill>
                          <a:latin typeface="+mn-ea"/>
                          <a:ea typeface="+mn-ea"/>
                        </a:rPr>
                        <a:t>％）</a:t>
                      </a:r>
                    </a:p>
                  </a:txBody>
                  <a:tcPr anchor="ctr"/>
                </a:tc>
                <a:tc>
                  <a:txBody>
                    <a:bodyPr/>
                    <a:lstStyle/>
                    <a:p>
                      <a:pPr algn="ctr"/>
                      <a:r>
                        <a:rPr kumimoji="1" lang="ja-JP" altLang="en-US" sz="1100" b="1" dirty="0">
                          <a:solidFill>
                            <a:schemeClr val="bg1"/>
                          </a:solidFill>
                          <a:latin typeface="+mn-ea"/>
                          <a:ea typeface="+mn-ea"/>
                        </a:rPr>
                        <a:t>会社</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総支払額</a:t>
                      </a:r>
                    </a:p>
                  </a:txBody>
                  <a:tcPr anchor="ctr"/>
                </a:tc>
                <a:tc>
                  <a:txBody>
                    <a:bodyPr/>
                    <a:lstStyle/>
                    <a:p>
                      <a:pPr algn="ctr"/>
                      <a:r>
                        <a:rPr kumimoji="1" lang="ja-JP" altLang="en-US" sz="1100" b="1" dirty="0">
                          <a:latin typeface="+mn-ea"/>
                          <a:ea typeface="+mn-ea"/>
                        </a:rPr>
                        <a:t>会社</a:t>
                      </a:r>
                      <a:endParaRPr kumimoji="1" lang="en-US" altLang="ja-JP" sz="1100" b="1" dirty="0">
                        <a:latin typeface="+mn-ea"/>
                        <a:ea typeface="+mn-ea"/>
                      </a:endParaRPr>
                    </a:p>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総支払額</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必要粗利</a:t>
                      </a:r>
                      <a:endParaRPr kumimoji="1" lang="en-US" altLang="ja-JP" sz="1100" b="1" dirty="0">
                        <a:latin typeface="+mn-ea"/>
                        <a:ea typeface="+mn-ea"/>
                      </a:endParaRPr>
                    </a:p>
                    <a:p>
                      <a:pPr algn="ctr"/>
                      <a:r>
                        <a:rPr kumimoji="1" lang="ja-JP" altLang="en-US" sz="1100" b="1" dirty="0">
                          <a:latin typeface="+mn-ea"/>
                          <a:ea typeface="+mn-ea"/>
                        </a:rPr>
                        <a:t>粗利率</a:t>
                      </a:r>
                      <a:endParaRPr kumimoji="1" lang="en-US" altLang="ja-JP" sz="1100" b="1" dirty="0">
                        <a:latin typeface="+mn-ea"/>
                        <a:ea typeface="+mn-ea"/>
                      </a:endParaRPr>
                    </a:p>
                    <a:p>
                      <a:pPr algn="ctr"/>
                      <a:r>
                        <a:rPr kumimoji="1" lang="ja-JP" altLang="en-US" sz="1100" b="1" dirty="0">
                          <a:latin typeface="+mn-ea"/>
                          <a:ea typeface="+mn-ea"/>
                        </a:rPr>
                        <a:t>（</a:t>
                      </a:r>
                      <a:r>
                        <a:rPr kumimoji="1" lang="en-US" altLang="ja-JP" sz="1100" b="1" dirty="0">
                          <a:latin typeface="+mn-ea"/>
                          <a:ea typeface="+mn-ea"/>
                        </a:rPr>
                        <a:t>70</a:t>
                      </a:r>
                      <a:r>
                        <a:rPr kumimoji="1" lang="ja-JP" altLang="en-US" sz="1100" b="1" dirty="0">
                          <a:latin typeface="+mn-ea"/>
                          <a:ea typeface="+mn-ea"/>
                        </a:rPr>
                        <a:t>％）</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必要売上</a:t>
                      </a:r>
                      <a:endParaRPr kumimoji="1" lang="en-US" altLang="ja-JP" sz="1100" b="1" dirty="0">
                        <a:latin typeface="+mn-ea"/>
                        <a:ea typeface="+mn-ea"/>
                      </a:endParaRPr>
                    </a:p>
                    <a:p>
                      <a:pPr algn="ctr"/>
                      <a:r>
                        <a:rPr kumimoji="1" lang="ja-JP" altLang="en-US" sz="1100" b="1" dirty="0">
                          <a:latin typeface="+mn-ea"/>
                          <a:ea typeface="+mn-ea"/>
                        </a:rPr>
                        <a:t>原価率</a:t>
                      </a:r>
                      <a:endParaRPr kumimoji="1" lang="en-US" altLang="ja-JP" sz="1100" b="1" dirty="0">
                        <a:latin typeface="+mn-ea"/>
                        <a:ea typeface="+mn-ea"/>
                      </a:endParaRPr>
                    </a:p>
                    <a:p>
                      <a:pPr algn="ctr"/>
                      <a:r>
                        <a:rPr kumimoji="1" lang="ja-JP" altLang="en-US" sz="1100" b="1" dirty="0">
                          <a:latin typeface="+mn-ea"/>
                          <a:ea typeface="+mn-ea"/>
                        </a:rPr>
                        <a:t>（</a:t>
                      </a:r>
                      <a:r>
                        <a:rPr kumimoji="1" lang="en-US" altLang="ja-JP" sz="1100" b="1" dirty="0">
                          <a:latin typeface="+mn-ea"/>
                          <a:ea typeface="+mn-ea"/>
                        </a:rPr>
                        <a:t>30</a:t>
                      </a:r>
                      <a:r>
                        <a:rPr kumimoji="1" lang="ja-JP" altLang="en-US" sz="1100" b="1" dirty="0">
                          <a:latin typeface="+mn-ea"/>
                          <a:ea typeface="+mn-ea"/>
                        </a:rPr>
                        <a:t>％）</a:t>
                      </a:r>
                    </a:p>
                  </a:txBody>
                  <a:tcPr anchor="ctr"/>
                </a:tc>
                <a:tc>
                  <a:txBody>
                    <a:bodyPr/>
                    <a:lstStyle/>
                    <a:p>
                      <a:pPr algn="ctr"/>
                      <a:r>
                        <a:rPr kumimoji="1" lang="ja-JP" altLang="en-US" sz="1100" b="1" dirty="0">
                          <a:solidFill>
                            <a:schemeClr val="bg1"/>
                          </a:solidFill>
                          <a:latin typeface="+mn-ea"/>
                          <a:ea typeface="+mn-ea"/>
                        </a:rPr>
                        <a:t>月間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目標売上</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（万円）</a:t>
                      </a:r>
                    </a:p>
                  </a:txBody>
                  <a:tcPr anchor="ctr"/>
                </a:tc>
                <a:extLst>
                  <a:ext uri="{0D108BD9-81ED-4DB2-BD59-A6C34878D82A}">
                    <a16:rowId xmlns:a16="http://schemas.microsoft.com/office/drawing/2014/main" val="1465003116"/>
                  </a:ext>
                </a:extLst>
              </a:tr>
              <a:tr h="390328">
                <a:tc>
                  <a:txBody>
                    <a:bodyPr/>
                    <a:lstStyle/>
                    <a:p>
                      <a:pPr algn="ctr"/>
                      <a:r>
                        <a:rPr kumimoji="1" lang="en-US" altLang="ja-JP" sz="1100" dirty="0">
                          <a:latin typeface="+mn-ea"/>
                          <a:ea typeface="+mn-ea"/>
                        </a:rPr>
                        <a:t>10</a:t>
                      </a:r>
                    </a:p>
                  </a:txBody>
                  <a:tcPr anchor="ctr"/>
                </a:tc>
                <a:tc>
                  <a:txBody>
                    <a:bodyPr/>
                    <a:lstStyle/>
                    <a:p>
                      <a:pPr algn="ctr"/>
                      <a:r>
                        <a:rPr kumimoji="1" lang="en-US" altLang="ja-JP" sz="1100" dirty="0">
                          <a:latin typeface="+mn-ea"/>
                          <a:ea typeface="+mn-ea"/>
                        </a:rPr>
                        <a:t>228</a:t>
                      </a:r>
                    </a:p>
                  </a:txBody>
                  <a:tcPr anchor="ctr"/>
                </a:tc>
                <a:tc>
                  <a:txBody>
                    <a:bodyPr/>
                    <a:lstStyle/>
                    <a:p>
                      <a:pPr algn="ctr"/>
                      <a:r>
                        <a:rPr kumimoji="1" lang="en-US" altLang="ja-JP" sz="1100" dirty="0">
                          <a:latin typeface="+mn-ea"/>
                          <a:ea typeface="+mn-ea"/>
                        </a:rPr>
                        <a:t>19</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137</a:t>
                      </a:r>
                    </a:p>
                  </a:txBody>
                  <a:tcPr anchor="ctr"/>
                </a:tc>
                <a:tc>
                  <a:txBody>
                    <a:bodyPr/>
                    <a:lstStyle/>
                    <a:p>
                      <a:pPr algn="ctr"/>
                      <a:r>
                        <a:rPr kumimoji="1" lang="en-US" altLang="ja-JP" sz="1100" dirty="0">
                          <a:latin typeface="+mn-ea"/>
                          <a:ea typeface="+mn-ea"/>
                        </a:rPr>
                        <a:t>190</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294,000</a:t>
                      </a:r>
                    </a:p>
                  </a:txBody>
                  <a:tcPr anchor="ctr"/>
                </a:tc>
                <a:tc>
                  <a:txBody>
                    <a:bodyPr/>
                    <a:lstStyle/>
                    <a:p>
                      <a:pPr algn="ctr"/>
                      <a:r>
                        <a:rPr kumimoji="1" lang="en-US" altLang="ja-JP" sz="1100" b="0" dirty="0">
                          <a:solidFill>
                            <a:schemeClr val="tx1"/>
                          </a:solidFill>
                          <a:latin typeface="+mn-ea"/>
                          <a:ea typeface="+mn-ea"/>
                        </a:rPr>
                        <a:t>1,470,000</a:t>
                      </a:r>
                    </a:p>
                  </a:txBody>
                  <a:tcPr anchor="ctr"/>
                </a:tc>
                <a:tc>
                  <a:txBody>
                    <a:bodyPr/>
                    <a:lstStyle/>
                    <a:p>
                      <a:pPr algn="ctr"/>
                      <a:r>
                        <a:rPr kumimoji="1" lang="en-US" altLang="ja-JP" sz="1100" b="0" dirty="0">
                          <a:solidFill>
                            <a:schemeClr val="tx1"/>
                          </a:solidFill>
                          <a:latin typeface="+mn-ea"/>
                          <a:ea typeface="+mn-ea"/>
                        </a:rPr>
                        <a:t>4,998,000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5,298,000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749,700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6,047,700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503,975</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1,679,917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2,399,881</a:t>
                      </a:r>
                    </a:p>
                  </a:txBody>
                  <a:tcPr marL="7620" marR="7620" marT="7620" marB="0" anchor="ctr"/>
                </a:tc>
                <a:tc>
                  <a:txBody>
                    <a:bodyPr/>
                    <a:lstStyle/>
                    <a:p>
                      <a:pPr algn="ctr"/>
                      <a:r>
                        <a:rPr kumimoji="1" lang="en-US" altLang="ja-JP" sz="1100" b="0" dirty="0">
                          <a:solidFill>
                            <a:schemeClr val="tx1"/>
                          </a:solidFill>
                          <a:latin typeface="+mn-ea"/>
                          <a:ea typeface="+mn-ea"/>
                        </a:rPr>
                        <a:t>250</a:t>
                      </a:r>
                      <a:endParaRPr kumimoji="1" lang="ja-JP" altLang="en-US" sz="1100" b="0" dirty="0">
                        <a:solidFill>
                          <a:schemeClr val="tx1"/>
                        </a:solidFill>
                        <a:latin typeface="+mn-ea"/>
                        <a:ea typeface="+mn-ea"/>
                      </a:endParaRPr>
                    </a:p>
                  </a:txBody>
                  <a:tcPr anchor="ctr"/>
                </a:tc>
                <a:extLst>
                  <a:ext uri="{0D108BD9-81ED-4DB2-BD59-A6C34878D82A}">
                    <a16:rowId xmlns:a16="http://schemas.microsoft.com/office/drawing/2014/main" val="1816708841"/>
                  </a:ext>
                </a:extLst>
              </a:tr>
              <a:tr h="390328">
                <a:tc>
                  <a:txBody>
                    <a:bodyPr/>
                    <a:lstStyle/>
                    <a:p>
                      <a:pPr algn="ctr"/>
                      <a:r>
                        <a:rPr kumimoji="1" lang="en-US" altLang="ja-JP" sz="1100" dirty="0">
                          <a:latin typeface="+mn-ea"/>
                          <a:ea typeface="+mn-ea"/>
                        </a:rPr>
                        <a:t>9.5</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228</a:t>
                      </a:r>
                    </a:p>
                  </a:txBody>
                  <a:tcPr anchor="ctr"/>
                </a:tc>
                <a:tc>
                  <a:txBody>
                    <a:bodyPr/>
                    <a:lstStyle/>
                    <a:p>
                      <a:pPr algn="ctr"/>
                      <a:r>
                        <a:rPr kumimoji="1" lang="en-US" altLang="ja-JP" sz="1100" dirty="0">
                          <a:latin typeface="+mn-ea"/>
                          <a:ea typeface="+mn-ea"/>
                        </a:rPr>
                        <a:t>19</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137</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180.5</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276,000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1,380,000</a:t>
                      </a:r>
                    </a:p>
                  </a:txBody>
                  <a:tcPr anchor="ctr"/>
                </a:tc>
                <a:tc>
                  <a:txBody>
                    <a:bodyPr/>
                    <a:lstStyle/>
                    <a:p>
                      <a:pPr algn="ctr"/>
                      <a:r>
                        <a:rPr kumimoji="1" lang="en-US" altLang="ja-JP" sz="1100" b="0" dirty="0">
                          <a:solidFill>
                            <a:schemeClr val="tx1"/>
                          </a:solidFill>
                          <a:latin typeface="+mn-ea"/>
                          <a:ea typeface="+mn-ea"/>
                        </a:rPr>
                        <a:t>4,692,000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4,992,000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703,800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5,695,800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474,650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1,582,167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2,260,238</a:t>
                      </a:r>
                    </a:p>
                  </a:txBody>
                  <a:tcPr marL="7620" marR="7620" marT="7620" marB="0" anchor="ctr"/>
                </a:tc>
                <a:tc>
                  <a:txBody>
                    <a:bodyPr/>
                    <a:lstStyle/>
                    <a:p>
                      <a:pPr algn="ctr"/>
                      <a:r>
                        <a:rPr kumimoji="1" lang="en-US" altLang="ja-JP" sz="1100" b="0" dirty="0">
                          <a:solidFill>
                            <a:schemeClr val="tx1"/>
                          </a:solidFill>
                          <a:latin typeface="+mn-ea"/>
                          <a:ea typeface="+mn-ea"/>
                        </a:rPr>
                        <a:t>230</a:t>
                      </a:r>
                      <a:endParaRPr kumimoji="1" lang="ja-JP" altLang="en-US" sz="1100" b="0" dirty="0">
                        <a:solidFill>
                          <a:schemeClr val="tx1"/>
                        </a:solidFill>
                        <a:latin typeface="+mn-ea"/>
                        <a:ea typeface="+mn-ea"/>
                      </a:endParaRPr>
                    </a:p>
                  </a:txBody>
                  <a:tcPr anchor="ctr"/>
                </a:tc>
                <a:extLst>
                  <a:ext uri="{0D108BD9-81ED-4DB2-BD59-A6C34878D82A}">
                    <a16:rowId xmlns:a16="http://schemas.microsoft.com/office/drawing/2014/main" val="3903340734"/>
                  </a:ext>
                </a:extLst>
              </a:tr>
              <a:tr h="390328">
                <a:tc>
                  <a:txBody>
                    <a:bodyPr/>
                    <a:lstStyle/>
                    <a:p>
                      <a:pPr algn="ctr"/>
                      <a:r>
                        <a:rPr kumimoji="1" lang="en-US" altLang="ja-JP" sz="1100" dirty="0">
                          <a:latin typeface="+mn-ea"/>
                          <a:ea typeface="+mn-ea"/>
                        </a:rPr>
                        <a:t>8</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228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19</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137</a:t>
                      </a:r>
                    </a:p>
                  </a:txBody>
                  <a:tcPr anchor="ctr"/>
                </a:tc>
                <a:tc>
                  <a:txBody>
                    <a:bodyPr/>
                    <a:lstStyle/>
                    <a:p>
                      <a:pPr algn="ctr"/>
                      <a:r>
                        <a:rPr kumimoji="1" lang="en-US" altLang="ja-JP" sz="1100" dirty="0">
                          <a:latin typeface="+mn-ea"/>
                          <a:ea typeface="+mn-ea"/>
                        </a:rPr>
                        <a:t>152</a:t>
                      </a:r>
                      <a:endParaRPr kumimoji="1" lang="ja-JP" altLang="en-US" sz="1100" dirty="0">
                        <a:latin typeface="+mn-ea"/>
                        <a:ea typeface="+mn-ea"/>
                      </a:endParaRPr>
                    </a:p>
                  </a:txBody>
                  <a:tcPr anchor="ctr"/>
                </a:tc>
                <a:tc>
                  <a:txBody>
                    <a:bodyPr/>
                    <a:lstStyle/>
                    <a:p>
                      <a:pPr algn="ctr"/>
                      <a:r>
                        <a:rPr kumimoji="1" lang="en-US" altLang="ja-JP" sz="1100" b="0" dirty="0">
                          <a:solidFill>
                            <a:srgbClr val="FF0000"/>
                          </a:solidFill>
                          <a:latin typeface="+mn-ea"/>
                          <a:ea typeface="+mn-ea"/>
                        </a:rPr>
                        <a:t>232,000</a:t>
                      </a:r>
                      <a:endParaRPr kumimoji="1" lang="ja-JP" altLang="en-US" sz="1100" b="0" dirty="0">
                        <a:solidFill>
                          <a:srgbClr val="FF0000"/>
                        </a:solidFill>
                        <a:latin typeface="+mn-ea"/>
                        <a:ea typeface="+mn-ea"/>
                      </a:endParaRPr>
                    </a:p>
                  </a:txBody>
                  <a:tcPr anchor="ctr"/>
                </a:tc>
                <a:tc>
                  <a:txBody>
                    <a:bodyPr/>
                    <a:lstStyle/>
                    <a:p>
                      <a:pPr algn="ctr"/>
                      <a:r>
                        <a:rPr kumimoji="1" lang="en-US" altLang="ja-JP" sz="1100" b="0" dirty="0">
                          <a:solidFill>
                            <a:schemeClr val="tx1"/>
                          </a:solidFill>
                          <a:latin typeface="+mn-ea"/>
                          <a:ea typeface="+mn-ea"/>
                        </a:rPr>
                        <a:t>1,160,000</a:t>
                      </a:r>
                      <a:endParaRPr kumimoji="1" lang="ja-JP" altLang="en-US" sz="11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3,944,000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4,244,000</a:t>
                      </a:r>
                      <a:endParaRPr kumimoji="1" lang="ja-JP" altLang="en-US" sz="11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591,600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4,835,600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402,967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1,343,222</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1,918,889</a:t>
                      </a:r>
                    </a:p>
                  </a:txBody>
                  <a:tcPr marL="7620" marR="7620" marT="7620" marB="0" anchor="ctr"/>
                </a:tc>
                <a:tc>
                  <a:txBody>
                    <a:bodyPr/>
                    <a:lstStyle/>
                    <a:p>
                      <a:pPr algn="ctr"/>
                      <a:r>
                        <a:rPr kumimoji="1" lang="en-US" altLang="ja-JP" sz="1100" b="0" dirty="0">
                          <a:solidFill>
                            <a:srgbClr val="FF0000"/>
                          </a:solidFill>
                          <a:latin typeface="+mn-ea"/>
                          <a:ea typeface="+mn-ea"/>
                        </a:rPr>
                        <a:t>200</a:t>
                      </a:r>
                      <a:endParaRPr kumimoji="1" lang="ja-JP" altLang="en-US" sz="1100" b="0" dirty="0">
                        <a:solidFill>
                          <a:srgbClr val="FF0000"/>
                        </a:solidFill>
                        <a:latin typeface="+mn-ea"/>
                        <a:ea typeface="+mn-ea"/>
                      </a:endParaRPr>
                    </a:p>
                  </a:txBody>
                  <a:tcPr anchor="ctr"/>
                </a:tc>
                <a:extLst>
                  <a:ext uri="{0D108BD9-81ED-4DB2-BD59-A6C34878D82A}">
                    <a16:rowId xmlns:a16="http://schemas.microsoft.com/office/drawing/2014/main" val="3380385594"/>
                  </a:ext>
                </a:extLst>
              </a:tr>
              <a:tr h="390328">
                <a:tc>
                  <a:txBody>
                    <a:bodyPr/>
                    <a:lstStyle/>
                    <a:p>
                      <a:pPr algn="ctr"/>
                      <a:r>
                        <a:rPr kumimoji="1" lang="en-US" altLang="ja-JP" sz="1100" dirty="0">
                          <a:latin typeface="+mn-ea"/>
                          <a:ea typeface="+mn-ea"/>
                        </a:rPr>
                        <a:t>6</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228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19</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137</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114</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170,000</a:t>
                      </a:r>
                    </a:p>
                  </a:txBody>
                  <a:tcPr anchor="ctr"/>
                </a:tc>
                <a:tc>
                  <a:txBody>
                    <a:bodyPr/>
                    <a:lstStyle/>
                    <a:p>
                      <a:pPr algn="ctr"/>
                      <a:r>
                        <a:rPr kumimoji="1" lang="en-US" altLang="ja-JP" sz="1100" b="0" dirty="0">
                          <a:solidFill>
                            <a:schemeClr val="tx1"/>
                          </a:solidFill>
                          <a:latin typeface="+mn-ea"/>
                          <a:ea typeface="+mn-ea"/>
                        </a:rPr>
                        <a:t>850,000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2,890,000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3,190,000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433,500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3,623,500</a:t>
                      </a:r>
                    </a:p>
                  </a:txBody>
                  <a:tcPr anchor="ctr"/>
                </a:tc>
                <a:tc>
                  <a:txBody>
                    <a:bodyPr/>
                    <a:lstStyle/>
                    <a:p>
                      <a:pPr algn="ctr" fontAlgn="ctr"/>
                      <a:r>
                        <a:rPr lang="en-US" altLang="ja-JP" sz="1100" b="0" i="0" u="none" strike="noStrike" dirty="0">
                          <a:solidFill>
                            <a:srgbClr val="000000"/>
                          </a:solidFill>
                          <a:effectLst/>
                          <a:latin typeface="+mn-ea"/>
                          <a:ea typeface="+mn-ea"/>
                        </a:rPr>
                        <a:t>301,958</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1,006,528</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1,437,897</a:t>
                      </a:r>
                    </a:p>
                  </a:txBody>
                  <a:tcPr marL="7620" marR="7620" marT="7620" marB="0" anchor="ctr"/>
                </a:tc>
                <a:tc>
                  <a:txBody>
                    <a:bodyPr/>
                    <a:lstStyle/>
                    <a:p>
                      <a:pPr algn="ctr"/>
                      <a:r>
                        <a:rPr kumimoji="1" lang="en-US" altLang="ja-JP" sz="1100" b="0" dirty="0">
                          <a:solidFill>
                            <a:schemeClr val="tx1"/>
                          </a:solidFill>
                          <a:latin typeface="+mn-ea"/>
                          <a:ea typeface="+mn-ea"/>
                        </a:rPr>
                        <a:t>150</a:t>
                      </a:r>
                    </a:p>
                  </a:txBody>
                  <a:tcPr anchor="ctr"/>
                </a:tc>
                <a:extLst>
                  <a:ext uri="{0D108BD9-81ED-4DB2-BD59-A6C34878D82A}">
                    <a16:rowId xmlns:a16="http://schemas.microsoft.com/office/drawing/2014/main" val="4185530362"/>
                  </a:ext>
                </a:extLst>
              </a:tr>
              <a:tr h="390328">
                <a:tc>
                  <a:txBody>
                    <a:bodyPr/>
                    <a:lstStyle/>
                    <a:p>
                      <a:pPr algn="ctr"/>
                      <a:r>
                        <a:rPr kumimoji="1" lang="en-US" altLang="ja-JP" sz="1100" dirty="0">
                          <a:latin typeface="+mn-ea"/>
                          <a:ea typeface="+mn-ea"/>
                        </a:rPr>
                        <a:t>4</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228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n-ea"/>
                          <a:ea typeface="+mn-ea"/>
                          <a:cs typeface="+mn-cs"/>
                        </a:rPr>
                        <a:t>19</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137</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76</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103,000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515,000</a:t>
                      </a:r>
                      <a:endParaRPr kumimoji="1" lang="ja-JP" altLang="en-US" sz="11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17,510,00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2,051,000</a:t>
                      </a:r>
                      <a:endParaRPr kumimoji="1" lang="ja-JP" altLang="en-US" sz="11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262,650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2,313,650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192,804</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642,681</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918,115</a:t>
                      </a:r>
                    </a:p>
                  </a:txBody>
                  <a:tcPr marL="7620" marR="7620" marT="7620" marB="0" anchor="ctr"/>
                </a:tc>
                <a:tc>
                  <a:txBody>
                    <a:bodyPr/>
                    <a:lstStyle/>
                    <a:p>
                      <a:pPr algn="ctr"/>
                      <a:r>
                        <a:rPr kumimoji="1" lang="en-US" altLang="ja-JP" sz="1100" b="0" dirty="0">
                          <a:solidFill>
                            <a:schemeClr val="tx1"/>
                          </a:solidFill>
                          <a:latin typeface="+mn-ea"/>
                          <a:ea typeface="+mn-ea"/>
                        </a:rPr>
                        <a:t>100</a:t>
                      </a:r>
                      <a:endParaRPr kumimoji="1" lang="ja-JP" altLang="en-US" sz="1100" b="0" dirty="0">
                        <a:solidFill>
                          <a:schemeClr val="tx1"/>
                        </a:solidFill>
                        <a:latin typeface="+mn-ea"/>
                        <a:ea typeface="+mn-ea"/>
                      </a:endParaRPr>
                    </a:p>
                  </a:txBody>
                  <a:tcPr anchor="ctr"/>
                </a:tc>
                <a:extLst>
                  <a:ext uri="{0D108BD9-81ED-4DB2-BD59-A6C34878D82A}">
                    <a16:rowId xmlns:a16="http://schemas.microsoft.com/office/drawing/2014/main" val="4216378217"/>
                  </a:ext>
                </a:extLst>
              </a:tr>
              <a:tr h="390328">
                <a:tc>
                  <a:txBody>
                    <a:bodyPr/>
                    <a:lstStyle/>
                    <a:p>
                      <a:pPr algn="ctr"/>
                      <a:r>
                        <a:rPr kumimoji="1" lang="en-US" altLang="ja-JP" sz="1100" dirty="0">
                          <a:latin typeface="+mn-ea"/>
                          <a:ea typeface="+mn-ea"/>
                        </a:rPr>
                        <a:t>3</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228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19</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137</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57</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77,000</a:t>
                      </a:r>
                    </a:p>
                  </a:txBody>
                  <a:tcPr anchor="ctr"/>
                </a:tc>
                <a:tc>
                  <a:txBody>
                    <a:bodyPr/>
                    <a:lstStyle/>
                    <a:p>
                      <a:pPr algn="ctr"/>
                      <a:r>
                        <a:rPr kumimoji="1" lang="en-US" altLang="ja-JP" sz="1100" b="0" dirty="0">
                          <a:solidFill>
                            <a:schemeClr val="tx1"/>
                          </a:solidFill>
                          <a:latin typeface="+mn-ea"/>
                          <a:ea typeface="+mn-ea"/>
                        </a:rPr>
                        <a:t>385,000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1,309,000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1,609,000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196,350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1,805,350</a:t>
                      </a:r>
                    </a:p>
                  </a:txBody>
                  <a:tcPr anchor="ctr"/>
                </a:tc>
                <a:tc>
                  <a:txBody>
                    <a:bodyPr/>
                    <a:lstStyle/>
                    <a:p>
                      <a:pPr algn="ctr" fontAlgn="ctr"/>
                      <a:r>
                        <a:rPr lang="en-US" altLang="ja-JP" sz="1100" b="0" i="0" u="none" strike="noStrike" dirty="0">
                          <a:solidFill>
                            <a:srgbClr val="000000"/>
                          </a:solidFill>
                          <a:effectLst/>
                          <a:latin typeface="+mn-ea"/>
                          <a:ea typeface="+mn-ea"/>
                        </a:rPr>
                        <a:t>150,446</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501,486</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716,409</a:t>
                      </a:r>
                    </a:p>
                  </a:txBody>
                  <a:tcPr marL="7620" marR="7620" marT="7620" marB="0" anchor="ctr"/>
                </a:tc>
                <a:tc>
                  <a:txBody>
                    <a:bodyPr/>
                    <a:lstStyle/>
                    <a:p>
                      <a:pPr algn="ctr"/>
                      <a:r>
                        <a:rPr kumimoji="1" lang="en-US" altLang="ja-JP" sz="1100" b="0" dirty="0">
                          <a:solidFill>
                            <a:schemeClr val="tx1"/>
                          </a:solidFill>
                          <a:latin typeface="+mn-ea"/>
                          <a:ea typeface="+mn-ea"/>
                        </a:rPr>
                        <a:t>80</a:t>
                      </a:r>
                    </a:p>
                  </a:txBody>
                  <a:tcPr anchor="ctr"/>
                </a:tc>
                <a:extLst>
                  <a:ext uri="{0D108BD9-81ED-4DB2-BD59-A6C34878D82A}">
                    <a16:rowId xmlns:a16="http://schemas.microsoft.com/office/drawing/2014/main" val="2844399428"/>
                  </a:ext>
                </a:extLst>
              </a:tr>
            </a:tbl>
          </a:graphicData>
        </a:graphic>
      </p:graphicFrame>
      <p:sp>
        <p:nvSpPr>
          <p:cNvPr id="6" name="タイトル 1">
            <a:extLst>
              <a:ext uri="{FF2B5EF4-FFF2-40B4-BE49-F238E27FC236}">
                <a16:creationId xmlns:a16="http://schemas.microsoft.com/office/drawing/2014/main" id="{004B4F86-9298-B79A-A040-6168114072DD}"/>
              </a:ext>
            </a:extLst>
          </p:cNvPr>
          <p:cNvSpPr>
            <a:spLocks noGrp="1"/>
          </p:cNvSpPr>
          <p:nvPr>
            <p:ph type="ctrTitle"/>
          </p:nvPr>
        </p:nvSpPr>
        <p:spPr>
          <a:xfrm>
            <a:off x="935182" y="46037"/>
            <a:ext cx="10058400" cy="1093988"/>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収入に対する売上目標</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BE221B6-7AEA-351A-E9A1-6CB618FF22E0}"/>
              </a:ext>
            </a:extLst>
          </p:cNvPr>
          <p:cNvSpPr>
            <a:spLocks noGrp="1"/>
          </p:cNvSpPr>
          <p:nvPr>
            <p:ph type="sldNum" sz="quarter" idx="12"/>
          </p:nvPr>
        </p:nvSpPr>
        <p:spPr/>
        <p:txBody>
          <a:bodyPr/>
          <a:lstStyle/>
          <a:p>
            <a:pPr rtl="0"/>
            <a:fld id="{3A98EE3D-8CD1-4C3F-BD1C-C98C9596463C}" type="slidenum">
              <a:rPr lang="en-US" smtClean="0"/>
              <a:t>38</a:t>
            </a:fld>
            <a:endParaRPr lang="en-US" dirty="0"/>
          </a:p>
        </p:txBody>
      </p:sp>
    </p:spTree>
    <p:extLst>
      <p:ext uri="{BB962C8B-B14F-4D97-AF65-F5344CB8AC3E}">
        <p14:creationId xmlns:p14="http://schemas.microsoft.com/office/powerpoint/2010/main" val="3020863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16829" y="5350919"/>
            <a:ext cx="9268742" cy="1095919"/>
          </a:xfrm>
        </p:spPr>
        <p:txBody>
          <a:bodyPr rtlCol="0">
            <a:noAutofit/>
          </a:bodyPr>
          <a:lstStyle/>
          <a:p>
            <a:pPr>
              <a:lnSpc>
                <a:spcPts val="2000"/>
              </a:lnSpc>
            </a:pPr>
            <a:r>
              <a:rPr lang="ja-JP" altLang="ja-JP" sz="1800" kern="0" dirty="0">
                <a:solidFill>
                  <a:schemeClr val="bg1"/>
                </a:solidFill>
                <a:latin typeface="+mn-ea"/>
                <a:ea typeface="+mn-ea"/>
                <a:cs typeface="Helvetica" panose="020B0604020202020204" pitchFamily="34" charset="0"/>
              </a:rPr>
              <a:t>月間いくら稼げば良いのか？の目安となる基準</a:t>
            </a:r>
            <a:endParaRPr lang="en-US" altLang="ja-JP" sz="1800" kern="0" dirty="0">
              <a:solidFill>
                <a:schemeClr val="bg1"/>
              </a:solidFill>
              <a:latin typeface="+mn-ea"/>
              <a:ea typeface="+mn-ea"/>
              <a:cs typeface="Helvetica" panose="020B0604020202020204" pitchFamily="34" charset="0"/>
            </a:endParaRPr>
          </a:p>
          <a:p>
            <a:pPr>
              <a:lnSpc>
                <a:spcPts val="2000"/>
              </a:lnSpc>
            </a:pPr>
            <a:r>
              <a:rPr lang="ja-JP" altLang="en-US" sz="1800" kern="0" dirty="0">
                <a:solidFill>
                  <a:schemeClr val="bg1"/>
                </a:solidFill>
                <a:latin typeface="+mn-ea"/>
                <a:ea typeface="+mn-ea"/>
                <a:cs typeface="Helvetica" panose="020B0604020202020204" pitchFamily="34" charset="0"/>
              </a:rPr>
              <a:t>　</a:t>
            </a:r>
            <a:r>
              <a:rPr lang="ja-JP" altLang="ja-JP" sz="1800" kern="0" dirty="0">
                <a:solidFill>
                  <a:schemeClr val="bg1"/>
                </a:solidFill>
                <a:latin typeface="+mn-ea"/>
                <a:ea typeface="+mn-ea"/>
                <a:cs typeface="Helvetica" panose="020B0604020202020204" pitchFamily="34" charset="0"/>
              </a:rPr>
              <a:t>「</a:t>
            </a:r>
            <a:r>
              <a:rPr lang="ja-JP" altLang="en-US" sz="1800" kern="0" dirty="0">
                <a:solidFill>
                  <a:schemeClr val="bg1"/>
                </a:solidFill>
                <a:latin typeface="+mn-ea"/>
                <a:ea typeface="+mn-ea"/>
                <a:cs typeface="Helvetica" panose="020B0604020202020204" pitchFamily="34" charset="0"/>
              </a:rPr>
              <a:t>給料の</a:t>
            </a:r>
            <a:r>
              <a:rPr lang="en-US" altLang="ja-JP" sz="1800" kern="0" dirty="0">
                <a:solidFill>
                  <a:schemeClr val="bg1"/>
                </a:solidFill>
                <a:latin typeface="+mn-ea"/>
                <a:ea typeface="+mn-ea"/>
                <a:cs typeface="Helvetica" panose="020B0604020202020204" pitchFamily="34" charset="0"/>
              </a:rPr>
              <a:t>3</a:t>
            </a:r>
            <a:r>
              <a:rPr lang="ja-JP" altLang="ja-JP" sz="1800" kern="0" dirty="0">
                <a:solidFill>
                  <a:schemeClr val="bg1"/>
                </a:solidFill>
                <a:latin typeface="+mn-ea"/>
                <a:ea typeface="+mn-ea"/>
                <a:cs typeface="Helvetica" panose="020B0604020202020204" pitchFamily="34" charset="0"/>
              </a:rPr>
              <a:t>倍</a:t>
            </a:r>
            <a:r>
              <a:rPr lang="ja-JP" altLang="en-US" sz="1800" kern="0" dirty="0">
                <a:solidFill>
                  <a:schemeClr val="bg1"/>
                </a:solidFill>
                <a:latin typeface="+mn-ea"/>
                <a:ea typeface="+mn-ea"/>
                <a:cs typeface="Helvetica" panose="020B0604020202020204" pitchFamily="34" charset="0"/>
              </a:rPr>
              <a:t>の粗利を</a:t>
            </a:r>
            <a:r>
              <a:rPr lang="ja-JP" altLang="ja-JP" sz="1800" kern="0" dirty="0">
                <a:solidFill>
                  <a:schemeClr val="bg1"/>
                </a:solidFill>
                <a:latin typeface="+mn-ea"/>
                <a:ea typeface="+mn-ea"/>
                <a:cs typeface="Helvetica" panose="020B0604020202020204" pitchFamily="34" charset="0"/>
              </a:rPr>
              <a:t>稼いで一人前」を表す目安です。スタッフに</a:t>
            </a:r>
            <a:r>
              <a:rPr lang="ja-JP" altLang="en-US" sz="1800" kern="0" dirty="0">
                <a:solidFill>
                  <a:schemeClr val="bg1"/>
                </a:solidFill>
                <a:latin typeface="+mn-ea"/>
                <a:ea typeface="+mn-ea"/>
                <a:cs typeface="Helvetica" panose="020B0604020202020204" pitchFamily="34" charset="0"/>
              </a:rPr>
              <a:t>給与として</a:t>
            </a:r>
            <a:r>
              <a:rPr lang="en-US" altLang="ja-JP" sz="1800" kern="0" dirty="0">
                <a:solidFill>
                  <a:schemeClr val="bg1"/>
                </a:solidFill>
                <a:latin typeface="+mn-ea"/>
                <a:ea typeface="+mn-ea"/>
                <a:cs typeface="Helvetica" panose="020B0604020202020204" pitchFamily="34" charset="0"/>
              </a:rPr>
              <a:t>3</a:t>
            </a:r>
            <a:r>
              <a:rPr lang="ja-JP" altLang="ja-JP" sz="1800" kern="0" dirty="0">
                <a:solidFill>
                  <a:schemeClr val="bg1"/>
                </a:solidFill>
                <a:latin typeface="+mn-ea"/>
                <a:ea typeface="+mn-ea"/>
                <a:cs typeface="Helvetica" panose="020B0604020202020204" pitchFamily="34" charset="0"/>
              </a:rPr>
              <a:t>分の</a:t>
            </a:r>
            <a:r>
              <a:rPr lang="en-US" altLang="ja-JP" sz="1800" kern="0" dirty="0">
                <a:solidFill>
                  <a:schemeClr val="bg1"/>
                </a:solidFill>
                <a:latin typeface="+mn-ea"/>
                <a:ea typeface="+mn-ea"/>
                <a:cs typeface="Helvetica" panose="020B0604020202020204" pitchFamily="34" charset="0"/>
              </a:rPr>
              <a:t>1</a:t>
            </a:r>
            <a:r>
              <a:rPr lang="ja-JP" altLang="ja-JP" sz="1800" kern="0" dirty="0">
                <a:solidFill>
                  <a:schemeClr val="bg1"/>
                </a:solidFill>
                <a:latin typeface="+mn-ea"/>
                <a:ea typeface="+mn-ea"/>
                <a:cs typeface="Helvetica" panose="020B0604020202020204" pitchFamily="34" charset="0"/>
              </a:rPr>
              <a:t>、税金に</a:t>
            </a:r>
            <a:r>
              <a:rPr lang="en-US" altLang="ja-JP" sz="1800" kern="0" dirty="0">
                <a:solidFill>
                  <a:schemeClr val="bg1"/>
                </a:solidFill>
                <a:latin typeface="+mn-ea"/>
                <a:ea typeface="+mn-ea"/>
                <a:cs typeface="Helvetica" panose="020B0604020202020204" pitchFamily="34" charset="0"/>
              </a:rPr>
              <a:t>3</a:t>
            </a:r>
            <a:r>
              <a:rPr lang="ja-JP" altLang="ja-JP" sz="1800" kern="0" dirty="0">
                <a:solidFill>
                  <a:schemeClr val="bg1"/>
                </a:solidFill>
                <a:latin typeface="+mn-ea"/>
                <a:ea typeface="+mn-ea"/>
                <a:cs typeface="Helvetica" panose="020B0604020202020204" pitchFamily="34" charset="0"/>
              </a:rPr>
              <a:t>分の</a:t>
            </a:r>
            <a:r>
              <a:rPr lang="en-US" altLang="ja-JP" sz="1800" kern="0" dirty="0">
                <a:solidFill>
                  <a:schemeClr val="bg1"/>
                </a:solidFill>
                <a:latin typeface="+mn-ea"/>
                <a:ea typeface="+mn-ea"/>
                <a:cs typeface="Helvetica" panose="020B0604020202020204" pitchFamily="34" charset="0"/>
              </a:rPr>
              <a:t>1</a:t>
            </a:r>
            <a:r>
              <a:rPr lang="ja-JP" altLang="ja-JP" sz="1800" kern="0" dirty="0">
                <a:solidFill>
                  <a:schemeClr val="bg1"/>
                </a:solidFill>
                <a:latin typeface="+mn-ea"/>
                <a:ea typeface="+mn-ea"/>
                <a:cs typeface="Helvetica" panose="020B0604020202020204" pitchFamily="34" charset="0"/>
              </a:rPr>
              <a:t>、残りの</a:t>
            </a:r>
            <a:r>
              <a:rPr lang="en-US" altLang="ja-JP" sz="1800" kern="0" dirty="0">
                <a:solidFill>
                  <a:schemeClr val="bg1"/>
                </a:solidFill>
                <a:latin typeface="+mn-ea"/>
                <a:ea typeface="+mn-ea"/>
                <a:cs typeface="Helvetica" panose="020B0604020202020204" pitchFamily="34" charset="0"/>
              </a:rPr>
              <a:t>3</a:t>
            </a:r>
            <a:r>
              <a:rPr lang="ja-JP" altLang="ja-JP" sz="1800" kern="0" dirty="0">
                <a:solidFill>
                  <a:schemeClr val="bg1"/>
                </a:solidFill>
                <a:latin typeface="+mn-ea"/>
                <a:ea typeface="+mn-ea"/>
                <a:cs typeface="Helvetica" panose="020B0604020202020204" pitchFamily="34" charset="0"/>
              </a:rPr>
              <a:t>分の</a:t>
            </a:r>
            <a:r>
              <a:rPr lang="en-US" altLang="ja-JP" sz="1800" kern="0" dirty="0">
                <a:solidFill>
                  <a:schemeClr val="bg1"/>
                </a:solidFill>
                <a:latin typeface="+mn-ea"/>
                <a:ea typeface="+mn-ea"/>
                <a:cs typeface="Helvetica" panose="020B0604020202020204" pitchFamily="34" charset="0"/>
              </a:rPr>
              <a:t>1</a:t>
            </a:r>
            <a:r>
              <a:rPr lang="ja-JP" altLang="ja-JP" sz="1800" kern="0" dirty="0">
                <a:solidFill>
                  <a:schemeClr val="bg1"/>
                </a:solidFill>
                <a:latin typeface="+mn-ea"/>
                <a:ea typeface="+mn-ea"/>
                <a:cs typeface="Helvetica" panose="020B0604020202020204" pitchFamily="34" charset="0"/>
              </a:rPr>
              <a:t>は</a:t>
            </a:r>
            <a:r>
              <a:rPr lang="ja-JP" altLang="en-US" sz="1800" kern="0" dirty="0">
                <a:solidFill>
                  <a:schemeClr val="bg1"/>
                </a:solidFill>
                <a:latin typeface="+mn-ea"/>
                <a:ea typeface="+mn-ea"/>
                <a:cs typeface="Helvetica" panose="020B0604020202020204" pitchFamily="34" charset="0"/>
              </a:rPr>
              <a:t>私達の会社</a:t>
            </a:r>
            <a:r>
              <a:rPr lang="ja-JP" altLang="ja-JP" sz="1800" kern="0" dirty="0">
                <a:solidFill>
                  <a:schemeClr val="bg1"/>
                </a:solidFill>
                <a:latin typeface="+mn-ea"/>
                <a:ea typeface="+mn-ea"/>
                <a:cs typeface="Helvetica" panose="020B0604020202020204" pitchFamily="34" charset="0"/>
              </a:rPr>
              <a:t>の成長財源として配分します。</a:t>
            </a:r>
            <a:endParaRPr lang="ja-JP" altLang="ja-JP" sz="1800" kern="100" dirty="0">
              <a:solidFill>
                <a:schemeClr val="bg1"/>
              </a:solidFill>
              <a:latin typeface="+mn-ea"/>
              <a:ea typeface="+mn-ea"/>
              <a:cs typeface="Times New Roman" panose="02020603050405020304" pitchFamily="18" charset="0"/>
            </a:endParaRPr>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3784575885"/>
              </p:ext>
            </p:extLst>
          </p:nvPr>
        </p:nvGraphicFramePr>
        <p:xfrm>
          <a:off x="118825" y="1694033"/>
          <a:ext cx="11954310" cy="2852410"/>
        </p:xfrm>
        <a:graphic>
          <a:graphicData uri="http://schemas.openxmlformats.org/drawingml/2006/table">
            <a:tbl>
              <a:tblPr firstRow="1" bandRow="1">
                <a:tableStyleId>{21E4AEA4-8DFA-4A89-87EB-49C32662AFE0}</a:tableStyleId>
              </a:tblPr>
              <a:tblGrid>
                <a:gridCol w="747159">
                  <a:extLst>
                    <a:ext uri="{9D8B030D-6E8A-4147-A177-3AD203B41FA5}">
                      <a16:colId xmlns:a16="http://schemas.microsoft.com/office/drawing/2014/main" val="3366586140"/>
                    </a:ext>
                  </a:extLst>
                </a:gridCol>
                <a:gridCol w="747159">
                  <a:extLst>
                    <a:ext uri="{9D8B030D-6E8A-4147-A177-3AD203B41FA5}">
                      <a16:colId xmlns:a16="http://schemas.microsoft.com/office/drawing/2014/main" val="3322926118"/>
                    </a:ext>
                  </a:extLst>
                </a:gridCol>
                <a:gridCol w="747159">
                  <a:extLst>
                    <a:ext uri="{9D8B030D-6E8A-4147-A177-3AD203B41FA5}">
                      <a16:colId xmlns:a16="http://schemas.microsoft.com/office/drawing/2014/main" val="2033421705"/>
                    </a:ext>
                  </a:extLst>
                </a:gridCol>
                <a:gridCol w="747159">
                  <a:extLst>
                    <a:ext uri="{9D8B030D-6E8A-4147-A177-3AD203B41FA5}">
                      <a16:colId xmlns:a16="http://schemas.microsoft.com/office/drawing/2014/main" val="3321961324"/>
                    </a:ext>
                  </a:extLst>
                </a:gridCol>
                <a:gridCol w="746925">
                  <a:extLst>
                    <a:ext uri="{9D8B030D-6E8A-4147-A177-3AD203B41FA5}">
                      <a16:colId xmlns:a16="http://schemas.microsoft.com/office/drawing/2014/main" val="1283177546"/>
                    </a:ext>
                  </a:extLst>
                </a:gridCol>
                <a:gridCol w="747159">
                  <a:extLst>
                    <a:ext uri="{9D8B030D-6E8A-4147-A177-3AD203B41FA5}">
                      <a16:colId xmlns:a16="http://schemas.microsoft.com/office/drawing/2014/main" val="2312329190"/>
                    </a:ext>
                  </a:extLst>
                </a:gridCol>
                <a:gridCol w="747159">
                  <a:extLst>
                    <a:ext uri="{9D8B030D-6E8A-4147-A177-3AD203B41FA5}">
                      <a16:colId xmlns:a16="http://schemas.microsoft.com/office/drawing/2014/main" val="267521358"/>
                    </a:ext>
                  </a:extLst>
                </a:gridCol>
                <a:gridCol w="747159">
                  <a:extLst>
                    <a:ext uri="{9D8B030D-6E8A-4147-A177-3AD203B41FA5}">
                      <a16:colId xmlns:a16="http://schemas.microsoft.com/office/drawing/2014/main" val="2736126612"/>
                    </a:ext>
                  </a:extLst>
                </a:gridCol>
                <a:gridCol w="747159">
                  <a:extLst>
                    <a:ext uri="{9D8B030D-6E8A-4147-A177-3AD203B41FA5}">
                      <a16:colId xmlns:a16="http://schemas.microsoft.com/office/drawing/2014/main" val="2017942897"/>
                    </a:ext>
                  </a:extLst>
                </a:gridCol>
                <a:gridCol w="747159">
                  <a:extLst>
                    <a:ext uri="{9D8B030D-6E8A-4147-A177-3AD203B41FA5}">
                      <a16:colId xmlns:a16="http://schemas.microsoft.com/office/drawing/2014/main" val="4137708402"/>
                    </a:ext>
                  </a:extLst>
                </a:gridCol>
                <a:gridCol w="747159">
                  <a:extLst>
                    <a:ext uri="{9D8B030D-6E8A-4147-A177-3AD203B41FA5}">
                      <a16:colId xmlns:a16="http://schemas.microsoft.com/office/drawing/2014/main" val="1513265515"/>
                    </a:ext>
                  </a:extLst>
                </a:gridCol>
                <a:gridCol w="747159">
                  <a:extLst>
                    <a:ext uri="{9D8B030D-6E8A-4147-A177-3AD203B41FA5}">
                      <a16:colId xmlns:a16="http://schemas.microsoft.com/office/drawing/2014/main" val="3284569359"/>
                    </a:ext>
                  </a:extLst>
                </a:gridCol>
                <a:gridCol w="747159">
                  <a:extLst>
                    <a:ext uri="{9D8B030D-6E8A-4147-A177-3AD203B41FA5}">
                      <a16:colId xmlns:a16="http://schemas.microsoft.com/office/drawing/2014/main" val="3478451142"/>
                    </a:ext>
                  </a:extLst>
                </a:gridCol>
                <a:gridCol w="747159">
                  <a:extLst>
                    <a:ext uri="{9D8B030D-6E8A-4147-A177-3AD203B41FA5}">
                      <a16:colId xmlns:a16="http://schemas.microsoft.com/office/drawing/2014/main" val="1236185056"/>
                    </a:ext>
                  </a:extLst>
                </a:gridCol>
                <a:gridCol w="747159">
                  <a:extLst>
                    <a:ext uri="{9D8B030D-6E8A-4147-A177-3AD203B41FA5}">
                      <a16:colId xmlns:a16="http://schemas.microsoft.com/office/drawing/2014/main" val="1385192225"/>
                    </a:ext>
                  </a:extLst>
                </a:gridCol>
                <a:gridCol w="747159">
                  <a:extLst>
                    <a:ext uri="{9D8B030D-6E8A-4147-A177-3AD203B41FA5}">
                      <a16:colId xmlns:a16="http://schemas.microsoft.com/office/drawing/2014/main" val="24546057"/>
                    </a:ext>
                  </a:extLst>
                </a:gridCol>
              </a:tblGrid>
              <a:tr h="1107890">
                <a:tc>
                  <a:txBody>
                    <a:bodyPr/>
                    <a:lstStyle/>
                    <a:p>
                      <a:pPr algn="ctr"/>
                      <a:r>
                        <a:rPr kumimoji="1" lang="ja-JP" altLang="en-US" sz="1100" b="1" dirty="0">
                          <a:latin typeface="+mn-ea"/>
                          <a:ea typeface="+mn-ea"/>
                        </a:rPr>
                        <a:t>役職</a:t>
                      </a:r>
                    </a:p>
                  </a:txBody>
                  <a:tcPr anchor="ctr"/>
                </a:tc>
                <a:tc>
                  <a:txBody>
                    <a:bodyPr/>
                    <a:lstStyle/>
                    <a:p>
                      <a:pPr algn="ctr"/>
                      <a:r>
                        <a:rPr kumimoji="1" lang="ja-JP" altLang="en-US" sz="1100" b="1" dirty="0">
                          <a:latin typeface="+mn-ea"/>
                          <a:ea typeface="+mn-ea"/>
                        </a:rPr>
                        <a:t>管理数</a:t>
                      </a:r>
                    </a:p>
                  </a:txBody>
                  <a:tcPr anchor="ctr"/>
                </a:tc>
                <a:tc>
                  <a:txBody>
                    <a:bodyPr/>
                    <a:lstStyle/>
                    <a:p>
                      <a:pPr algn="ctr"/>
                      <a:r>
                        <a:rPr kumimoji="1" lang="ja-JP" altLang="en-US" sz="1100" b="1" dirty="0">
                          <a:latin typeface="+mn-ea"/>
                          <a:ea typeface="+mn-ea"/>
                        </a:rPr>
                        <a:t>管理費</a:t>
                      </a:r>
                    </a:p>
                  </a:txBody>
                  <a:tcPr anchor="ctr"/>
                </a:tc>
                <a:tc>
                  <a:txBody>
                    <a:bodyPr/>
                    <a:lstStyle/>
                    <a:p>
                      <a:pPr algn="ctr"/>
                      <a:r>
                        <a:rPr kumimoji="1" lang="ja-JP" altLang="en-US" sz="1100" b="1" dirty="0">
                          <a:latin typeface="+mn-ea"/>
                          <a:ea typeface="+mn-ea"/>
                        </a:rPr>
                        <a:t>管理</a:t>
                      </a:r>
                      <a:endParaRPr kumimoji="1" lang="en-US" altLang="ja-JP" sz="1100" b="1" dirty="0">
                        <a:latin typeface="+mn-ea"/>
                        <a:ea typeface="+mn-ea"/>
                      </a:endParaRPr>
                    </a:p>
                    <a:p>
                      <a:pPr algn="ctr"/>
                      <a:r>
                        <a:rPr kumimoji="1" lang="ja-JP" altLang="en-US" sz="1100" b="1" dirty="0">
                          <a:latin typeface="+mn-ea"/>
                          <a:ea typeface="+mn-ea"/>
                        </a:rPr>
                        <a:t>人数</a:t>
                      </a:r>
                    </a:p>
                  </a:txBody>
                  <a:tcPr anchor="ctr"/>
                </a:tc>
                <a:tc>
                  <a:txBody>
                    <a:bodyPr/>
                    <a:lstStyle/>
                    <a:p>
                      <a:pPr algn="ctr"/>
                      <a:r>
                        <a:rPr kumimoji="1" lang="ja-JP" altLang="en-US" sz="1100" b="1" dirty="0">
                          <a:latin typeface="+mn-ea"/>
                          <a:ea typeface="+mn-ea"/>
                        </a:rPr>
                        <a:t>管理費合計</a:t>
                      </a:r>
                      <a:endParaRPr kumimoji="1" lang="en-US" altLang="ja-JP" sz="1100" b="1" dirty="0">
                        <a:latin typeface="+mn-ea"/>
                        <a:ea typeface="+mn-ea"/>
                      </a:endParaRPr>
                    </a:p>
                  </a:txBody>
                  <a:tcPr anchor="ctr"/>
                </a:tc>
                <a:tc>
                  <a:txBody>
                    <a:bodyPr/>
                    <a:lstStyle/>
                    <a:p>
                      <a:pPr algn="ctr"/>
                      <a:r>
                        <a:rPr kumimoji="1" lang="ja-JP" altLang="en-US" sz="1100" b="1" dirty="0">
                          <a:solidFill>
                            <a:schemeClr val="bg1"/>
                          </a:solidFill>
                          <a:latin typeface="+mn-ea"/>
                          <a:ea typeface="+mn-ea"/>
                        </a:rPr>
                        <a:t>月間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給与</a:t>
                      </a:r>
                    </a:p>
                  </a:txBody>
                  <a:tcPr anchor="ctr"/>
                </a:tc>
                <a:tc>
                  <a:txBody>
                    <a:bodyPr/>
                    <a:lstStyle/>
                    <a:p>
                      <a:pPr algn="ctr"/>
                      <a:r>
                        <a:rPr kumimoji="1" lang="ja-JP" altLang="en-US" sz="1100" b="1" dirty="0">
                          <a:solidFill>
                            <a:schemeClr val="bg1"/>
                          </a:solidFill>
                          <a:latin typeface="+mn-ea"/>
                          <a:ea typeface="+mn-ea"/>
                        </a:rPr>
                        <a:t>年間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ボーナス</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決算賞与</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a:t>
                      </a:r>
                      <a:r>
                        <a:rPr kumimoji="1" lang="en-US" altLang="ja-JP" sz="1100" b="1" dirty="0">
                          <a:solidFill>
                            <a:schemeClr val="bg1"/>
                          </a:solidFill>
                          <a:latin typeface="+mn-ea"/>
                          <a:ea typeface="+mn-ea"/>
                        </a:rPr>
                        <a:t>5</a:t>
                      </a:r>
                      <a:r>
                        <a:rPr kumimoji="1" lang="ja-JP" altLang="en-US" sz="1100" b="1" dirty="0">
                          <a:solidFill>
                            <a:schemeClr val="bg1"/>
                          </a:solidFill>
                          <a:latin typeface="+mn-ea"/>
                          <a:ea typeface="+mn-ea"/>
                        </a:rPr>
                        <a:t>ヶ月）</a:t>
                      </a:r>
                    </a:p>
                  </a:txBody>
                  <a:tcPr anchor="ctr"/>
                </a:tc>
                <a:tc>
                  <a:txBody>
                    <a:bodyPr/>
                    <a:lstStyle/>
                    <a:p>
                      <a:pPr algn="ctr"/>
                      <a:r>
                        <a:rPr kumimoji="1" lang="ja-JP" altLang="en-US" sz="1100" b="1" dirty="0">
                          <a:solidFill>
                            <a:schemeClr val="bg1"/>
                          </a:solidFill>
                          <a:latin typeface="+mn-ea"/>
                          <a:ea typeface="+mn-ea"/>
                        </a:rPr>
                        <a:t>年合計</a:t>
                      </a:r>
                    </a:p>
                  </a:txBody>
                  <a:tcPr anchor="ctr"/>
                </a:tc>
                <a:tc>
                  <a:txBody>
                    <a:bodyPr/>
                    <a:lstStyle/>
                    <a:p>
                      <a:pPr algn="ctr"/>
                      <a:r>
                        <a:rPr kumimoji="1" lang="ja-JP" altLang="en-US" sz="1100" b="1" dirty="0">
                          <a:solidFill>
                            <a:schemeClr val="bg1"/>
                          </a:solidFill>
                          <a:latin typeface="+mn-ea"/>
                          <a:ea typeface="+mn-ea"/>
                        </a:rPr>
                        <a:t>年間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交通費</a:t>
                      </a:r>
                    </a:p>
                  </a:txBody>
                  <a:tcPr anchor="ctr"/>
                </a:tc>
                <a:tc>
                  <a:txBody>
                    <a:bodyPr/>
                    <a:lstStyle/>
                    <a:p>
                      <a:pPr algn="ctr"/>
                      <a:r>
                        <a:rPr kumimoji="1" lang="ja-JP" altLang="en-US" sz="1100" b="1" dirty="0">
                          <a:solidFill>
                            <a:schemeClr val="bg1"/>
                          </a:solidFill>
                          <a:latin typeface="+mn-ea"/>
                          <a:ea typeface="+mn-ea"/>
                        </a:rPr>
                        <a:t>本人年収</a:t>
                      </a:r>
                    </a:p>
                  </a:txBody>
                  <a:tcPr anchor="ctr"/>
                </a:tc>
                <a:tc>
                  <a:txBody>
                    <a:bodyPr/>
                    <a:lstStyle/>
                    <a:p>
                      <a:pPr algn="ctr"/>
                      <a:r>
                        <a:rPr kumimoji="1" lang="ja-JP" altLang="en-US" sz="1100" b="1" dirty="0">
                          <a:solidFill>
                            <a:schemeClr val="bg1"/>
                          </a:solidFill>
                          <a:latin typeface="+mn-ea"/>
                          <a:ea typeface="+mn-ea"/>
                        </a:rPr>
                        <a:t>社会保険</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会社負担</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a:t>
                      </a:r>
                      <a:r>
                        <a:rPr kumimoji="1" lang="en-US" altLang="ja-JP" sz="1100" b="1" dirty="0">
                          <a:solidFill>
                            <a:schemeClr val="bg1"/>
                          </a:solidFill>
                          <a:latin typeface="+mn-ea"/>
                          <a:ea typeface="+mn-ea"/>
                        </a:rPr>
                        <a:t>15</a:t>
                      </a:r>
                      <a:r>
                        <a:rPr kumimoji="1" lang="ja-JP" altLang="en-US" sz="1100" b="1" dirty="0">
                          <a:solidFill>
                            <a:schemeClr val="bg1"/>
                          </a:solidFill>
                          <a:latin typeface="+mn-ea"/>
                          <a:ea typeface="+mn-ea"/>
                        </a:rPr>
                        <a:t>％）</a:t>
                      </a:r>
                    </a:p>
                  </a:txBody>
                  <a:tcPr anchor="ctr"/>
                </a:tc>
                <a:tc>
                  <a:txBody>
                    <a:bodyPr/>
                    <a:lstStyle/>
                    <a:p>
                      <a:pPr algn="ctr"/>
                      <a:r>
                        <a:rPr kumimoji="1" lang="ja-JP" altLang="en-US" sz="1100" b="1" dirty="0">
                          <a:solidFill>
                            <a:schemeClr val="bg1"/>
                          </a:solidFill>
                          <a:latin typeface="+mn-ea"/>
                          <a:ea typeface="+mn-ea"/>
                        </a:rPr>
                        <a:t>会社</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総支払額</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総支払額</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必要粗利</a:t>
                      </a:r>
                      <a:endParaRPr kumimoji="1" lang="en-US" altLang="ja-JP" sz="1100" b="1" dirty="0">
                        <a:latin typeface="+mn-ea"/>
                        <a:ea typeface="+mn-ea"/>
                      </a:endParaRPr>
                    </a:p>
                    <a:p>
                      <a:pPr algn="ctr"/>
                      <a:r>
                        <a:rPr kumimoji="1" lang="ja-JP" altLang="en-US" sz="1100" b="1" dirty="0">
                          <a:latin typeface="+mn-ea"/>
                          <a:ea typeface="+mn-ea"/>
                        </a:rPr>
                        <a:t>粗利率</a:t>
                      </a:r>
                      <a:endParaRPr kumimoji="1" lang="en-US" altLang="ja-JP" sz="1100" b="1" dirty="0">
                        <a:latin typeface="+mn-ea"/>
                        <a:ea typeface="+mn-ea"/>
                      </a:endParaRPr>
                    </a:p>
                    <a:p>
                      <a:pPr algn="ctr"/>
                      <a:r>
                        <a:rPr kumimoji="1" lang="ja-JP" altLang="en-US" sz="1100" b="1" dirty="0">
                          <a:latin typeface="+mn-ea"/>
                          <a:ea typeface="+mn-ea"/>
                        </a:rPr>
                        <a:t>（</a:t>
                      </a:r>
                      <a:r>
                        <a:rPr kumimoji="1" lang="en-US" altLang="ja-JP" sz="1100" b="1" dirty="0">
                          <a:latin typeface="+mn-ea"/>
                          <a:ea typeface="+mn-ea"/>
                        </a:rPr>
                        <a:t>70</a:t>
                      </a:r>
                      <a:r>
                        <a:rPr kumimoji="1" lang="ja-JP" altLang="en-US" sz="1100" b="1" dirty="0">
                          <a:latin typeface="+mn-ea"/>
                          <a:ea typeface="+mn-ea"/>
                        </a:rPr>
                        <a:t>％）</a:t>
                      </a:r>
                    </a:p>
                  </a:txBody>
                  <a:tcPr anchor="ctr"/>
                </a:tc>
                <a:tc>
                  <a:txBody>
                    <a:bodyPr/>
                    <a:lstStyle/>
                    <a:p>
                      <a:pPr algn="ctr"/>
                      <a:r>
                        <a:rPr kumimoji="1" lang="ja-JP" altLang="en-US" sz="1100" b="1" dirty="0">
                          <a:latin typeface="+mn-ea"/>
                          <a:ea typeface="+mn-ea"/>
                        </a:rPr>
                        <a:t>月間</a:t>
                      </a:r>
                      <a:endParaRPr kumimoji="1" lang="en-US" altLang="ja-JP" sz="1100" b="1" dirty="0">
                        <a:latin typeface="+mn-ea"/>
                        <a:ea typeface="+mn-ea"/>
                      </a:endParaRPr>
                    </a:p>
                    <a:p>
                      <a:pPr algn="ctr"/>
                      <a:r>
                        <a:rPr kumimoji="1" lang="ja-JP" altLang="en-US" sz="1100" b="1" dirty="0">
                          <a:latin typeface="+mn-ea"/>
                          <a:ea typeface="+mn-ea"/>
                        </a:rPr>
                        <a:t>必要売上</a:t>
                      </a:r>
                      <a:endParaRPr kumimoji="1" lang="en-US" altLang="ja-JP" sz="1100" b="1" dirty="0">
                        <a:latin typeface="+mn-ea"/>
                        <a:ea typeface="+mn-ea"/>
                      </a:endParaRPr>
                    </a:p>
                    <a:p>
                      <a:pPr algn="ctr"/>
                      <a:r>
                        <a:rPr kumimoji="1" lang="ja-JP" altLang="en-US" sz="1100" b="1" dirty="0">
                          <a:latin typeface="+mn-ea"/>
                          <a:ea typeface="+mn-ea"/>
                        </a:rPr>
                        <a:t>原価率</a:t>
                      </a:r>
                      <a:endParaRPr kumimoji="1" lang="en-US" altLang="ja-JP" sz="1100" b="1" dirty="0">
                        <a:latin typeface="+mn-ea"/>
                        <a:ea typeface="+mn-ea"/>
                      </a:endParaRPr>
                    </a:p>
                    <a:p>
                      <a:pPr algn="ctr"/>
                      <a:r>
                        <a:rPr kumimoji="1" lang="ja-JP" altLang="en-US" sz="1100" b="1" dirty="0">
                          <a:latin typeface="+mn-ea"/>
                          <a:ea typeface="+mn-ea"/>
                        </a:rPr>
                        <a:t>（</a:t>
                      </a:r>
                      <a:r>
                        <a:rPr kumimoji="1" lang="en-US" altLang="ja-JP" sz="1100" b="1" dirty="0">
                          <a:latin typeface="+mn-ea"/>
                          <a:ea typeface="+mn-ea"/>
                        </a:rPr>
                        <a:t>30</a:t>
                      </a:r>
                      <a:r>
                        <a:rPr kumimoji="1" lang="ja-JP" altLang="en-US" sz="1100" b="1" dirty="0">
                          <a:latin typeface="+mn-ea"/>
                          <a:ea typeface="+mn-ea"/>
                        </a:rPr>
                        <a:t>％）</a:t>
                      </a:r>
                    </a:p>
                  </a:txBody>
                  <a:tcPr anchor="ctr"/>
                </a:tc>
                <a:tc>
                  <a:txBody>
                    <a:bodyPr/>
                    <a:lstStyle/>
                    <a:p>
                      <a:pPr algn="ctr"/>
                      <a:r>
                        <a:rPr kumimoji="1" lang="ja-JP" altLang="en-US" sz="1100" b="1" dirty="0">
                          <a:solidFill>
                            <a:schemeClr val="bg1"/>
                          </a:solidFill>
                          <a:latin typeface="+mn-ea"/>
                          <a:ea typeface="+mn-ea"/>
                        </a:rPr>
                        <a:t>月間</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目標売上</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（万円）</a:t>
                      </a:r>
                    </a:p>
                  </a:txBody>
                  <a:tcPr anchor="ctr"/>
                </a:tc>
                <a:extLst>
                  <a:ext uri="{0D108BD9-81ED-4DB2-BD59-A6C34878D82A}">
                    <a16:rowId xmlns:a16="http://schemas.microsoft.com/office/drawing/2014/main" val="1465003116"/>
                  </a:ext>
                </a:extLst>
              </a:tr>
              <a:tr h="436130">
                <a:tc>
                  <a:txBody>
                    <a:bodyPr/>
                    <a:lstStyle/>
                    <a:p>
                      <a:pPr algn="ctr"/>
                      <a:r>
                        <a:rPr kumimoji="1" lang="ja-JP" altLang="en-US" sz="1100" dirty="0">
                          <a:latin typeface="+mn-ea"/>
                          <a:ea typeface="+mn-ea"/>
                        </a:rPr>
                        <a:t>スタッフ</a:t>
                      </a:r>
                    </a:p>
                  </a:txBody>
                  <a:tcPr anchor="ctr"/>
                </a:tc>
                <a:tc>
                  <a:txBody>
                    <a:bodyPr/>
                    <a:lstStyle/>
                    <a:p>
                      <a:pPr algn="ctr"/>
                      <a:r>
                        <a:rPr kumimoji="1" lang="en-US" altLang="ja-JP" sz="1100" dirty="0">
                          <a:latin typeface="+mn-ea"/>
                          <a:ea typeface="+mn-ea"/>
                        </a:rPr>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0</a:t>
                      </a:r>
                    </a:p>
                  </a:txBody>
                  <a:tcPr anchor="ctr"/>
                </a:tc>
                <a:tc>
                  <a:txBody>
                    <a:bodyPr/>
                    <a:lstStyle/>
                    <a:p>
                      <a:pPr algn="ctr"/>
                      <a:r>
                        <a:rPr kumimoji="1" lang="en-US" altLang="ja-JP" sz="1100" dirty="0">
                          <a:latin typeface="+mn-ea"/>
                          <a:ea typeface="+mn-ea"/>
                        </a:rPr>
                        <a:t>0</a:t>
                      </a:r>
                    </a:p>
                  </a:txBody>
                  <a:tcPr anchor="ctr"/>
                </a:tc>
                <a:tc>
                  <a:txBody>
                    <a:bodyPr/>
                    <a:lstStyle/>
                    <a:p>
                      <a:pPr algn="ctr"/>
                      <a:r>
                        <a:rPr kumimoji="1" lang="en-US" altLang="ja-JP" sz="1100" b="0" dirty="0">
                          <a:solidFill>
                            <a:srgbClr val="FF0000"/>
                          </a:solidFill>
                          <a:latin typeface="+mn-ea"/>
                          <a:ea typeface="+mn-ea"/>
                        </a:rPr>
                        <a:t>232,000</a:t>
                      </a:r>
                      <a:endParaRPr kumimoji="1" lang="ja-JP" altLang="en-US" sz="1100" b="0" dirty="0">
                        <a:solidFill>
                          <a:srgbClr val="FF0000"/>
                        </a:solidFill>
                        <a:latin typeface="+mn-ea"/>
                        <a:ea typeface="+mn-ea"/>
                      </a:endParaRPr>
                    </a:p>
                  </a:txBody>
                  <a:tcPr anchor="ctr"/>
                </a:tc>
                <a:tc>
                  <a:txBody>
                    <a:bodyPr/>
                    <a:lstStyle/>
                    <a:p>
                      <a:pPr algn="ctr"/>
                      <a:r>
                        <a:rPr kumimoji="1" lang="en-US" altLang="ja-JP" sz="1100" b="0" dirty="0">
                          <a:solidFill>
                            <a:schemeClr val="tx1"/>
                          </a:solidFill>
                          <a:latin typeface="+mn-ea"/>
                          <a:ea typeface="+mn-ea"/>
                        </a:rPr>
                        <a:t>1,160,000</a:t>
                      </a:r>
                      <a:endParaRPr kumimoji="1" lang="ja-JP" altLang="en-US" sz="11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3,944,000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4,244,000</a:t>
                      </a:r>
                      <a:endParaRPr kumimoji="1" lang="ja-JP" altLang="en-US" sz="11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591,600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4,835,600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402,967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1,343,222</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1,918,889</a:t>
                      </a:r>
                    </a:p>
                  </a:txBody>
                  <a:tcPr marL="7620" marR="7620" marT="7620" marB="0" anchor="ctr"/>
                </a:tc>
                <a:tc>
                  <a:txBody>
                    <a:bodyPr/>
                    <a:lstStyle/>
                    <a:p>
                      <a:pPr algn="ctr"/>
                      <a:r>
                        <a:rPr kumimoji="1" lang="en-US" altLang="ja-JP" sz="1100" b="0" dirty="0">
                          <a:solidFill>
                            <a:schemeClr val="tx1"/>
                          </a:solidFill>
                          <a:latin typeface="+mn-ea"/>
                          <a:ea typeface="+mn-ea"/>
                        </a:rPr>
                        <a:t>200</a:t>
                      </a:r>
                      <a:endParaRPr kumimoji="1" lang="ja-JP" altLang="en-US" sz="1100" b="0" dirty="0">
                        <a:solidFill>
                          <a:schemeClr val="tx1"/>
                        </a:solidFill>
                        <a:latin typeface="+mn-ea"/>
                        <a:ea typeface="+mn-ea"/>
                      </a:endParaRPr>
                    </a:p>
                  </a:txBody>
                  <a:tcPr anchor="ctr"/>
                </a:tc>
                <a:extLst>
                  <a:ext uri="{0D108BD9-81ED-4DB2-BD59-A6C34878D82A}">
                    <a16:rowId xmlns:a16="http://schemas.microsoft.com/office/drawing/2014/main" val="3380385594"/>
                  </a:ext>
                </a:extLst>
              </a:tr>
              <a:tr h="436130">
                <a:tc>
                  <a:txBody>
                    <a:bodyPr/>
                    <a:lstStyle/>
                    <a:p>
                      <a:pPr algn="ctr"/>
                      <a:r>
                        <a:rPr kumimoji="1" lang="ja-JP" altLang="en-US" sz="1100" dirty="0">
                          <a:latin typeface="+mn-ea"/>
                          <a:ea typeface="+mn-ea"/>
                        </a:rPr>
                        <a:t>チーム長</a:t>
                      </a:r>
                    </a:p>
                  </a:txBody>
                  <a:tcPr anchor="ctr"/>
                </a:tc>
                <a:tc>
                  <a:txBody>
                    <a:bodyPr/>
                    <a:lstStyle/>
                    <a:p>
                      <a:pPr algn="ctr"/>
                      <a:r>
                        <a:rPr kumimoji="1" lang="en-US" altLang="ja-JP" sz="1100" dirty="0">
                          <a:latin typeface="+mn-ea"/>
                          <a:ea typeface="+mn-ea"/>
                        </a:rPr>
                        <a:t>1</a:t>
                      </a:r>
                      <a:r>
                        <a:rPr kumimoji="1" lang="ja-JP" altLang="en-US" sz="1100" dirty="0">
                          <a:latin typeface="+mn-ea"/>
                          <a:ea typeface="+mn-ea"/>
                        </a:rPr>
                        <a:t>チーム</a:t>
                      </a:r>
                      <a:endParaRPr kumimoji="1" lang="en-US" altLang="ja-JP" sz="11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20,000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3</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60,000</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292,000</a:t>
                      </a:r>
                    </a:p>
                  </a:txBody>
                  <a:tcPr anchor="ctr"/>
                </a:tc>
                <a:tc>
                  <a:txBody>
                    <a:bodyPr/>
                    <a:lstStyle/>
                    <a:p>
                      <a:pPr algn="ctr"/>
                      <a:r>
                        <a:rPr kumimoji="1" lang="en-US" altLang="ja-JP" sz="1100" b="0" dirty="0">
                          <a:solidFill>
                            <a:schemeClr val="tx1"/>
                          </a:solidFill>
                          <a:latin typeface="+mn-ea"/>
                          <a:ea typeface="+mn-ea"/>
                        </a:rPr>
                        <a:t>1,460,000</a:t>
                      </a:r>
                    </a:p>
                  </a:txBody>
                  <a:tcPr anchor="ctr"/>
                </a:tc>
                <a:tc>
                  <a:txBody>
                    <a:bodyPr/>
                    <a:lstStyle/>
                    <a:p>
                      <a:pPr algn="ctr" fontAlgn="ctr"/>
                      <a:r>
                        <a:rPr lang="en-US" altLang="ja-JP" sz="1100" b="0" i="0" u="none" strike="noStrike" dirty="0">
                          <a:solidFill>
                            <a:srgbClr val="000000"/>
                          </a:solidFill>
                          <a:effectLst/>
                          <a:latin typeface="+mn-ea"/>
                          <a:ea typeface="+mn-ea"/>
                        </a:rPr>
                        <a:t>4,964,000</a:t>
                      </a: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5,264,000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744,600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6,008,600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500,717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1,669,056</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2,384,365</a:t>
                      </a:r>
                    </a:p>
                  </a:txBody>
                  <a:tcPr marL="7620" marR="7620" marT="7620" marB="0" anchor="ctr"/>
                </a:tc>
                <a:tc>
                  <a:txBody>
                    <a:bodyPr/>
                    <a:lstStyle/>
                    <a:p>
                      <a:pPr algn="ctr"/>
                      <a:r>
                        <a:rPr kumimoji="1" lang="en-US" altLang="ja-JP" sz="1100" b="0" dirty="0">
                          <a:solidFill>
                            <a:schemeClr val="tx1"/>
                          </a:solidFill>
                          <a:latin typeface="+mn-ea"/>
                          <a:ea typeface="+mn-ea"/>
                        </a:rPr>
                        <a:t>240</a:t>
                      </a:r>
                      <a:endParaRPr kumimoji="1" lang="ja-JP" altLang="en-US" sz="1100" b="0" dirty="0">
                        <a:solidFill>
                          <a:schemeClr val="tx1"/>
                        </a:solidFill>
                        <a:latin typeface="+mn-ea"/>
                        <a:ea typeface="+mn-ea"/>
                      </a:endParaRPr>
                    </a:p>
                  </a:txBody>
                  <a:tcPr anchor="ctr"/>
                </a:tc>
                <a:extLst>
                  <a:ext uri="{0D108BD9-81ED-4DB2-BD59-A6C34878D82A}">
                    <a16:rowId xmlns:a16="http://schemas.microsoft.com/office/drawing/2014/main" val="4185530362"/>
                  </a:ext>
                </a:extLst>
              </a:tr>
              <a:tr h="436130">
                <a:tc>
                  <a:txBody>
                    <a:bodyPr/>
                    <a:lstStyle/>
                    <a:p>
                      <a:pPr algn="ctr"/>
                      <a:r>
                        <a:rPr kumimoji="1" lang="ja-JP" altLang="en-US" sz="1100" dirty="0">
                          <a:latin typeface="+mn-ea"/>
                          <a:ea typeface="+mn-ea"/>
                        </a:rPr>
                        <a:t>支店長</a:t>
                      </a:r>
                    </a:p>
                  </a:txBody>
                  <a:tcPr anchor="ctr"/>
                </a:tc>
                <a:tc>
                  <a:txBody>
                    <a:bodyPr/>
                    <a:lstStyle/>
                    <a:p>
                      <a:pPr algn="ctr"/>
                      <a:r>
                        <a:rPr kumimoji="1" lang="en-US" altLang="ja-JP" sz="1100" dirty="0">
                          <a:latin typeface="+mn-ea"/>
                          <a:ea typeface="+mn-ea"/>
                        </a:rPr>
                        <a:t>2</a:t>
                      </a:r>
                      <a:r>
                        <a:rPr kumimoji="1" lang="ja-JP" altLang="en-US" sz="1100" dirty="0">
                          <a:latin typeface="+mn-ea"/>
                          <a:ea typeface="+mn-ea"/>
                        </a:rPr>
                        <a:t>チーム</a:t>
                      </a:r>
                      <a:endParaRPr kumimoji="1" lang="en-US" altLang="ja-JP" sz="11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18,000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8</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144,000</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376,000</a:t>
                      </a:r>
                      <a:endParaRPr kumimoji="1" lang="ja-JP" altLang="en-US" sz="1100" b="0" dirty="0">
                        <a:solidFill>
                          <a:schemeClr val="tx1"/>
                        </a:solidFill>
                        <a:latin typeface="+mn-ea"/>
                        <a:ea typeface="+mn-ea"/>
                      </a:endParaRPr>
                    </a:p>
                  </a:txBody>
                  <a:tcPr anchor="ctr"/>
                </a:tc>
                <a:tc>
                  <a:txBody>
                    <a:bodyPr/>
                    <a:lstStyle/>
                    <a:p>
                      <a:pPr algn="ctr"/>
                      <a:r>
                        <a:rPr kumimoji="1" lang="en-US" altLang="ja-JP" sz="1100" b="0" dirty="0">
                          <a:solidFill>
                            <a:schemeClr val="tx1"/>
                          </a:solidFill>
                          <a:latin typeface="+mn-ea"/>
                          <a:ea typeface="+mn-ea"/>
                        </a:rPr>
                        <a:t>1,880,000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6,392,000</a:t>
                      </a: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6,692,000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958,800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7,650,800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637,567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2,125,222</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3,036,032</a:t>
                      </a:r>
                    </a:p>
                  </a:txBody>
                  <a:tcPr marL="7620" marR="7620" marT="7620" marB="0" anchor="ctr"/>
                </a:tc>
                <a:tc>
                  <a:txBody>
                    <a:bodyPr/>
                    <a:lstStyle/>
                    <a:p>
                      <a:pPr algn="ctr"/>
                      <a:r>
                        <a:rPr kumimoji="1" lang="en-US" altLang="ja-JP" sz="1100" b="0" dirty="0">
                          <a:solidFill>
                            <a:schemeClr val="tx1"/>
                          </a:solidFill>
                          <a:latin typeface="+mn-ea"/>
                          <a:ea typeface="+mn-ea"/>
                        </a:rPr>
                        <a:t>300</a:t>
                      </a:r>
                      <a:endParaRPr kumimoji="1" lang="ja-JP" altLang="en-US" sz="1100" b="0" dirty="0">
                        <a:solidFill>
                          <a:schemeClr val="tx1"/>
                        </a:solidFill>
                        <a:latin typeface="+mn-ea"/>
                        <a:ea typeface="+mn-ea"/>
                      </a:endParaRPr>
                    </a:p>
                  </a:txBody>
                  <a:tcPr anchor="ctr"/>
                </a:tc>
                <a:extLst>
                  <a:ext uri="{0D108BD9-81ED-4DB2-BD59-A6C34878D82A}">
                    <a16:rowId xmlns:a16="http://schemas.microsoft.com/office/drawing/2014/main" val="4216378217"/>
                  </a:ext>
                </a:extLst>
              </a:tr>
              <a:tr h="436130">
                <a:tc>
                  <a:txBody>
                    <a:bodyPr/>
                    <a:lstStyle/>
                    <a:p>
                      <a:pPr algn="ctr"/>
                      <a:r>
                        <a:rPr kumimoji="1" lang="ja-JP" altLang="en-US" sz="1100" dirty="0">
                          <a:latin typeface="+mn-ea"/>
                          <a:ea typeface="+mn-ea"/>
                        </a:rPr>
                        <a:t>支社長</a:t>
                      </a:r>
                    </a:p>
                  </a:txBody>
                  <a:tcPr anchor="ctr"/>
                </a:tc>
                <a:tc>
                  <a:txBody>
                    <a:bodyPr/>
                    <a:lstStyle/>
                    <a:p>
                      <a:pPr algn="ctr"/>
                      <a:r>
                        <a:rPr kumimoji="1" lang="en-US" altLang="ja-JP" sz="1100" dirty="0">
                          <a:latin typeface="+mn-ea"/>
                          <a:ea typeface="+mn-ea"/>
                        </a:rPr>
                        <a:t>3</a:t>
                      </a:r>
                      <a:r>
                        <a:rPr kumimoji="1" lang="ja-JP" altLang="en-US" sz="1100" dirty="0">
                          <a:latin typeface="+mn-ea"/>
                          <a:ea typeface="+mn-ea"/>
                        </a:rPr>
                        <a:t>支店</a:t>
                      </a:r>
                      <a:endParaRPr kumimoji="1" lang="en-US" altLang="ja-JP" sz="1100"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n-ea"/>
                          <a:ea typeface="+mn-ea"/>
                          <a:cs typeface="+mn-cs"/>
                        </a:rPr>
                        <a:t>17,000</a:t>
                      </a:r>
                      <a:endParaRPr kumimoji="1" lang="ja-JP" altLang="en-US" sz="1100" b="0" i="0" u="none" strike="noStrike" kern="1200" cap="none" spc="0" normalizeH="0" baseline="0" noProof="0" dirty="0">
                        <a:ln>
                          <a:noFill/>
                        </a:ln>
                        <a:solidFill>
                          <a:srgbClr val="000000"/>
                        </a:solidFill>
                        <a:effectLst/>
                        <a:uLnTx/>
                        <a:uFillTx/>
                        <a:latin typeface="+mn-ea"/>
                        <a:ea typeface="+mn-ea"/>
                        <a:cs typeface="+mn-cs"/>
                      </a:endParaRPr>
                    </a:p>
                  </a:txBody>
                  <a:tcPr anchor="ctr"/>
                </a:tc>
                <a:tc>
                  <a:txBody>
                    <a:bodyPr/>
                    <a:lstStyle/>
                    <a:p>
                      <a:pPr algn="ctr"/>
                      <a:r>
                        <a:rPr kumimoji="1" lang="en-US" altLang="ja-JP" sz="1100" dirty="0">
                          <a:latin typeface="+mn-ea"/>
                          <a:ea typeface="+mn-ea"/>
                        </a:rPr>
                        <a:t>27</a:t>
                      </a:r>
                      <a:endParaRPr kumimoji="1" lang="ja-JP" altLang="en-US" sz="1100" dirty="0">
                        <a:latin typeface="+mn-ea"/>
                        <a:ea typeface="+mn-ea"/>
                      </a:endParaRPr>
                    </a:p>
                  </a:txBody>
                  <a:tcPr anchor="ctr"/>
                </a:tc>
                <a:tc>
                  <a:txBody>
                    <a:bodyPr/>
                    <a:lstStyle/>
                    <a:p>
                      <a:pPr algn="ctr"/>
                      <a:r>
                        <a:rPr kumimoji="1" lang="en-US" altLang="ja-JP" sz="1100" dirty="0">
                          <a:latin typeface="+mn-ea"/>
                          <a:ea typeface="+mn-ea"/>
                        </a:rPr>
                        <a:t>459,000</a:t>
                      </a:r>
                      <a:endParaRPr kumimoji="1" lang="ja-JP" altLang="en-US" sz="1100" dirty="0">
                        <a:latin typeface="+mn-ea"/>
                        <a:ea typeface="+mn-ea"/>
                      </a:endParaRPr>
                    </a:p>
                  </a:txBody>
                  <a:tcPr anchor="ctr"/>
                </a:tc>
                <a:tc>
                  <a:txBody>
                    <a:bodyPr/>
                    <a:lstStyle/>
                    <a:p>
                      <a:pPr algn="ctr"/>
                      <a:r>
                        <a:rPr kumimoji="1" lang="en-US" altLang="ja-JP" sz="1100" b="0" dirty="0">
                          <a:solidFill>
                            <a:schemeClr val="tx1"/>
                          </a:solidFill>
                          <a:latin typeface="+mn-ea"/>
                          <a:ea typeface="+mn-ea"/>
                        </a:rPr>
                        <a:t>691,000</a:t>
                      </a:r>
                    </a:p>
                  </a:txBody>
                  <a:tcPr anchor="ctr"/>
                </a:tc>
                <a:tc>
                  <a:txBody>
                    <a:bodyPr/>
                    <a:lstStyle/>
                    <a:p>
                      <a:pPr algn="ctr"/>
                      <a:r>
                        <a:rPr kumimoji="1" lang="en-US" altLang="ja-JP" sz="1100" b="0" dirty="0">
                          <a:solidFill>
                            <a:schemeClr val="tx1"/>
                          </a:solidFill>
                          <a:latin typeface="+mn-ea"/>
                          <a:ea typeface="+mn-ea"/>
                        </a:rPr>
                        <a:t>3,455,000</a:t>
                      </a:r>
                    </a:p>
                  </a:txBody>
                  <a:tcPr anchor="ctr"/>
                </a:tc>
                <a:tc>
                  <a:txBody>
                    <a:bodyPr/>
                    <a:lstStyle/>
                    <a:p>
                      <a:pPr algn="ctr" fontAlgn="ctr"/>
                      <a:r>
                        <a:rPr lang="en-US" altLang="ja-JP" sz="1100" b="0" i="0" u="none" strike="noStrike" dirty="0">
                          <a:solidFill>
                            <a:srgbClr val="000000"/>
                          </a:solidFill>
                          <a:effectLst/>
                          <a:latin typeface="+mn-ea"/>
                          <a:ea typeface="+mn-ea"/>
                        </a:rPr>
                        <a:t>11,747,000</a:t>
                      </a: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300,000</a:t>
                      </a:r>
                      <a:endParaRPr kumimoji="1" lang="ja-JP" altLang="en-US" sz="1100" b="0" dirty="0">
                        <a:solidFill>
                          <a:schemeClr val="tx1"/>
                        </a:solidFill>
                        <a:latin typeface="+mn-ea"/>
                        <a:ea typeface="+mn-ea"/>
                      </a:endParaRPr>
                    </a:p>
                  </a:txBody>
                  <a:tcPr anchor="ctr"/>
                </a:tc>
                <a:tc>
                  <a:txBody>
                    <a:bodyPr/>
                    <a:lstStyle/>
                    <a:p>
                      <a:pPr algn="ctr" fontAlgn="ctr"/>
                      <a:r>
                        <a:rPr lang="en-US" altLang="ja-JP" sz="1100" b="0" i="0" u="none" strike="noStrike" dirty="0">
                          <a:solidFill>
                            <a:srgbClr val="000000"/>
                          </a:solidFill>
                          <a:effectLst/>
                          <a:latin typeface="+mn-ea"/>
                          <a:ea typeface="+mn-ea"/>
                        </a:rPr>
                        <a:t>12,047,000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1,762,050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13,809,050</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1,150,754</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3,835,847</a:t>
                      </a:r>
                    </a:p>
                  </a:txBody>
                  <a:tcPr marL="7620" marR="7620" marT="7620" marB="0" anchor="ctr"/>
                </a:tc>
                <a:tc>
                  <a:txBody>
                    <a:bodyPr/>
                    <a:lstStyle/>
                    <a:p>
                      <a:pPr algn="ctr" fontAlgn="ctr"/>
                      <a:r>
                        <a:rPr lang="en-US" altLang="ja-JP" sz="1100" b="0" i="0" u="none" strike="noStrike" dirty="0">
                          <a:solidFill>
                            <a:srgbClr val="000000"/>
                          </a:solidFill>
                          <a:effectLst/>
                          <a:latin typeface="+mn-ea"/>
                          <a:ea typeface="+mn-ea"/>
                        </a:rPr>
                        <a:t>5,479,782</a:t>
                      </a:r>
                    </a:p>
                  </a:txBody>
                  <a:tcPr marL="7620" marR="7620" marT="7620" marB="0" anchor="ctr"/>
                </a:tc>
                <a:tc>
                  <a:txBody>
                    <a:bodyPr/>
                    <a:lstStyle/>
                    <a:p>
                      <a:pPr algn="ctr"/>
                      <a:r>
                        <a:rPr kumimoji="1" lang="en-US" altLang="ja-JP" sz="1100" b="0" dirty="0">
                          <a:solidFill>
                            <a:schemeClr val="tx1"/>
                          </a:solidFill>
                          <a:latin typeface="+mn-ea"/>
                          <a:ea typeface="+mn-ea"/>
                        </a:rPr>
                        <a:t>550</a:t>
                      </a:r>
                    </a:p>
                  </a:txBody>
                  <a:tcPr anchor="ctr"/>
                </a:tc>
                <a:extLst>
                  <a:ext uri="{0D108BD9-81ED-4DB2-BD59-A6C34878D82A}">
                    <a16:rowId xmlns:a16="http://schemas.microsoft.com/office/drawing/2014/main" val="2844399428"/>
                  </a:ext>
                </a:extLst>
              </a:tr>
            </a:tbl>
          </a:graphicData>
        </a:graphic>
      </p:graphicFrame>
      <p:sp>
        <p:nvSpPr>
          <p:cNvPr id="6" name="タイトル 1">
            <a:extLst>
              <a:ext uri="{FF2B5EF4-FFF2-40B4-BE49-F238E27FC236}">
                <a16:creationId xmlns:a16="http://schemas.microsoft.com/office/drawing/2014/main" id="{004B4F86-9298-B79A-A040-6168114072DD}"/>
              </a:ext>
            </a:extLst>
          </p:cNvPr>
          <p:cNvSpPr>
            <a:spLocks noGrp="1"/>
          </p:cNvSpPr>
          <p:nvPr>
            <p:ph type="ctrTitle"/>
          </p:nvPr>
        </p:nvSpPr>
        <p:spPr>
          <a:xfrm>
            <a:off x="1183941" y="300023"/>
            <a:ext cx="10058400" cy="1093988"/>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収入に対する売上目標</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BE221B6-7AEA-351A-E9A1-6CB618FF22E0}"/>
              </a:ext>
            </a:extLst>
          </p:cNvPr>
          <p:cNvSpPr>
            <a:spLocks noGrp="1"/>
          </p:cNvSpPr>
          <p:nvPr>
            <p:ph type="sldNum" sz="quarter" idx="12"/>
          </p:nvPr>
        </p:nvSpPr>
        <p:spPr/>
        <p:txBody>
          <a:bodyPr/>
          <a:lstStyle/>
          <a:p>
            <a:pPr rtl="0"/>
            <a:fld id="{3A98EE3D-8CD1-4C3F-BD1C-C98C9596463C}" type="slidenum">
              <a:rPr lang="en-US" smtClean="0"/>
              <a:t>39</a:t>
            </a:fld>
            <a:endParaRPr lang="en-US" dirty="0"/>
          </a:p>
        </p:txBody>
      </p:sp>
    </p:spTree>
    <p:extLst>
      <p:ext uri="{BB962C8B-B14F-4D97-AF65-F5344CB8AC3E}">
        <p14:creationId xmlns:p14="http://schemas.microsoft.com/office/powerpoint/2010/main" val="235253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922789" y="708212"/>
            <a:ext cx="10293292" cy="3779897"/>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経営計画書の必要性とは？</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br>
              <a:rPr lang="en-US" altLang="ja-JP" sz="2800" kern="100" dirty="0">
                <a:effectLst/>
                <a:latin typeface="+mn-ea"/>
                <a:ea typeface="+mn-ea"/>
                <a:cs typeface="Times New Roman" panose="02020603050405020304" pitchFamily="18" charset="0"/>
              </a:rPr>
            </a:br>
            <a:br>
              <a:rPr lang="en-US" altLang="ja-JP" sz="2800" kern="0" dirty="0">
                <a:solidFill>
                  <a:srgbClr val="000000"/>
                </a:solidFill>
                <a:latin typeface="+mn-ea"/>
                <a:ea typeface="+mn-ea"/>
                <a:cs typeface="Helvetica" panose="020B0604020202020204" pitchFamily="34" charset="0"/>
              </a:rPr>
            </a:br>
            <a:r>
              <a:rPr lang="ja-JP" altLang="en-US" sz="4400" kern="0" dirty="0">
                <a:solidFill>
                  <a:srgbClr val="000000"/>
                </a:solidFill>
                <a:latin typeface="+mn-ea"/>
                <a:ea typeface="+mn-ea"/>
                <a:cs typeface="Helvetica" panose="020B0604020202020204" pitchFamily="34" charset="0"/>
              </a:rPr>
              <a:t>「経営計画書は会社の取扱説明書である」</a:t>
            </a:r>
            <a:endParaRPr lang="ja" sz="4400" i="1" dirty="0">
              <a:solidFill>
                <a:srgbClr val="FFFFFF"/>
              </a:solidFill>
              <a:latin typeface="+mn-ea"/>
              <a:ea typeface="+mn-ea"/>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D8C1BE92-7AD6-B6AD-000E-A35EEB8ECF5C}"/>
              </a:ext>
            </a:extLst>
          </p:cNvPr>
          <p:cNvSpPr>
            <a:spLocks noGrp="1"/>
          </p:cNvSpPr>
          <p:nvPr>
            <p:ph type="sldNum" sz="quarter" idx="12"/>
          </p:nvPr>
        </p:nvSpPr>
        <p:spPr/>
        <p:txBody>
          <a:bodyPr/>
          <a:lstStyle/>
          <a:p>
            <a:pPr rtl="0"/>
            <a:fld id="{3A98EE3D-8CD1-4C3F-BD1C-C98C9596463C}" type="slidenum">
              <a:rPr lang="en-US" smtClean="0"/>
              <a:t>4</a:t>
            </a:fld>
            <a:endParaRPr lang="en-US" dirty="0"/>
          </a:p>
        </p:txBody>
      </p:sp>
      <p:sp>
        <p:nvSpPr>
          <p:cNvPr id="9" name="サブタイトル 2">
            <a:extLst>
              <a:ext uri="{FF2B5EF4-FFF2-40B4-BE49-F238E27FC236}">
                <a16:creationId xmlns:a16="http://schemas.microsoft.com/office/drawing/2014/main" id="{88FDB362-10A8-1511-CB6D-75A92D828354}"/>
              </a:ext>
            </a:extLst>
          </p:cNvPr>
          <p:cNvSpPr>
            <a:spLocks noGrp="1"/>
          </p:cNvSpPr>
          <p:nvPr>
            <p:ph type="subTitle" idx="1"/>
          </p:nvPr>
        </p:nvSpPr>
        <p:spPr>
          <a:xfrm>
            <a:off x="1100051" y="5703285"/>
            <a:ext cx="10673541" cy="557324"/>
          </a:xfrm>
        </p:spPr>
        <p:txBody>
          <a:bodyPr rtlCol="0">
            <a:noAutofit/>
          </a:bodyPr>
          <a:lstStyle/>
          <a:p>
            <a:pPr algn="l"/>
            <a:r>
              <a:rPr lang="ja-JP" altLang="en-US" sz="1800" dirty="0">
                <a:solidFill>
                  <a:schemeClr val="bg1"/>
                </a:solidFill>
                <a:latin typeface="+mn-ea"/>
                <a:ea typeface="+mn-ea"/>
              </a:rPr>
              <a:t> 私達の会社の取扱説明書を見てみましょう。</a:t>
            </a:r>
            <a:endParaRPr lang="ja" sz="1800" dirty="0">
              <a:solidFill>
                <a:schemeClr val="bg1"/>
              </a:solidFill>
              <a:latin typeface="+mn-ea"/>
              <a:ea typeface="+mn-ea"/>
            </a:endParaRPr>
          </a:p>
        </p:txBody>
      </p:sp>
      <p:pic>
        <p:nvPicPr>
          <p:cNvPr id="3074" name="Picture 2" descr="説明書を読む人のイラスト（女性）">
            <a:extLst>
              <a:ext uri="{FF2B5EF4-FFF2-40B4-BE49-F238E27FC236}">
                <a16:creationId xmlns:a16="http://schemas.microsoft.com/office/drawing/2014/main" id="{3BB0CE2D-CDC0-7213-C44C-CE7642308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5110596"/>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4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021811"/>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effectLst/>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仕事に対する役職の定義</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97280" y="5433961"/>
            <a:ext cx="10058400" cy="1193326"/>
          </a:xfrm>
        </p:spPr>
        <p:txBody>
          <a:bodyPr rtlCol="0">
            <a:noAutofit/>
          </a:bodyPr>
          <a:lstStyle/>
          <a:p>
            <a:pPr>
              <a:lnSpc>
                <a:spcPts val="2000"/>
              </a:lnSpc>
            </a:pPr>
            <a:r>
              <a:rPr lang="ja-JP" altLang="en-US" sz="1800" kern="0" dirty="0">
                <a:solidFill>
                  <a:schemeClr val="bg1">
                    <a:lumMod val="95000"/>
                  </a:schemeClr>
                </a:solidFill>
                <a:latin typeface="+mn-ea"/>
                <a:ea typeface="+mn-ea"/>
                <a:cs typeface="Helvetica" panose="020B0604020202020204" pitchFamily="34" charset="0"/>
              </a:rPr>
              <a:t>　企業は人の集まりでできています。そこに集まった人達の良し悪しにより、企業が大きくもなれば、崩壊につながることもあるのです。</a:t>
            </a:r>
            <a:r>
              <a:rPr lang="ja-JP" altLang="en-US" sz="1800" kern="0" dirty="0">
                <a:solidFill>
                  <a:schemeClr val="bg1"/>
                </a:solidFill>
                <a:effectLst/>
                <a:latin typeface="+mn-ea"/>
                <a:ea typeface="+mn-ea"/>
                <a:cs typeface="Helvetica" panose="020B0604020202020204" pitchFamily="34" charset="0"/>
              </a:rPr>
              <a:t>では、大きく成長していける企業を作っていくためには、どの様な人物であれば良いのでしょうか？</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4232" y="1424039"/>
            <a:ext cx="10155405" cy="34829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スタッフ（他社では一般社員）</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仕事のやり方を覚え、結果を出すこと。</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チーム長（他社ではマネージャー、課長）</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仕事のやり方の見本を示し、それを部下に教え、一緒に結果を出すこと。</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「やってみせ、言って聞かせて、させてみて、褒めてやらねば、人は動かじ」　山本五十六</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マネージャーはティーチャー（教師）と同義語で、マネージャーの仕事は仕事を部下に教えることです。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支店長（他社ではチーフ、部長）</a:t>
            </a: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既存のプロセス（方法や手順）に拘らず、新しいプロジェクト（企画や計画）を創造すること。</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支社長（他社ではリーダー、社長）</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　部下にインスピレーション（やる気）を与え続け、異質な能力の人々の集まりを束ねること。</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p:txBody>
      </p:sp>
      <p:sp>
        <p:nvSpPr>
          <p:cNvPr id="4" name="スライド番号プレースホルダー 3">
            <a:extLst>
              <a:ext uri="{FF2B5EF4-FFF2-40B4-BE49-F238E27FC236}">
                <a16:creationId xmlns:a16="http://schemas.microsoft.com/office/drawing/2014/main" id="{9D060CE4-0C90-AB7B-5900-7CDD1EF88FF6}"/>
              </a:ext>
            </a:extLst>
          </p:cNvPr>
          <p:cNvSpPr>
            <a:spLocks noGrp="1"/>
          </p:cNvSpPr>
          <p:nvPr>
            <p:ph type="sldNum" sz="quarter" idx="12"/>
          </p:nvPr>
        </p:nvSpPr>
        <p:spPr/>
        <p:txBody>
          <a:bodyPr/>
          <a:lstStyle/>
          <a:p>
            <a:pPr rtl="0"/>
            <a:fld id="{3A98EE3D-8CD1-4C3F-BD1C-C98C9596463C}" type="slidenum">
              <a:rPr lang="en-US" smtClean="0"/>
              <a:t>40</a:t>
            </a:fld>
            <a:endParaRPr lang="en-US" dirty="0"/>
          </a:p>
        </p:txBody>
      </p:sp>
    </p:spTree>
    <p:extLst>
      <p:ext uri="{BB962C8B-B14F-4D97-AF65-F5344CB8AC3E}">
        <p14:creationId xmlns:p14="http://schemas.microsoft.com/office/powerpoint/2010/main" val="3181776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860176"/>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effectLst/>
                <a:latin typeface="+mn-ea"/>
                <a:ea typeface="+mn-ea"/>
                <a:cs typeface="Helvetica" panose="020B0604020202020204" pitchFamily="34" charset="0"/>
              </a:rPr>
              <a:t>風間商事</a:t>
            </a:r>
            <a:r>
              <a:rPr lang="ja-JP" altLang="en-US" sz="2800" kern="0" dirty="0">
                <a:solidFill>
                  <a:srgbClr val="000000"/>
                </a:solidFill>
                <a:effectLst/>
                <a:latin typeface="+mn-ea"/>
                <a:ea typeface="+mn-ea"/>
                <a:cs typeface="Helvetica" panose="020B0604020202020204" pitchFamily="34" charset="0"/>
              </a:rPr>
              <a:t>が求める人物像</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r>
              <a:rPr lang="ja-JP" altLang="ja-JP" sz="2800" kern="0" dirty="0">
                <a:solidFill>
                  <a:srgbClr val="000000"/>
                </a:solidFill>
                <a:effectLst/>
                <a:latin typeface="+mn-ea"/>
                <a:ea typeface="+mn-ea"/>
                <a:cs typeface="Helvetica" panose="020B0604020202020204" pitchFamily="34" charset="0"/>
              </a:rPr>
              <a:t>真面目。誠実。一生懸命。</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94232" y="5068357"/>
            <a:ext cx="10058400" cy="1743606"/>
          </a:xfrm>
        </p:spPr>
        <p:txBody>
          <a:bodyPr rtlCol="0">
            <a:noAutofit/>
          </a:bodyPr>
          <a:lstStyle/>
          <a:p>
            <a:pPr algn="ctr"/>
            <a:r>
              <a:rPr lang="ja-JP" altLang="ja-JP" sz="1800" kern="0" dirty="0">
                <a:solidFill>
                  <a:schemeClr val="bg1"/>
                </a:solidFill>
                <a:effectLst/>
                <a:latin typeface="+mn-ea"/>
                <a:ea typeface="+mn-ea"/>
                <a:cs typeface="Helvetica" panose="020B0604020202020204" pitchFamily="34" charset="0"/>
              </a:rPr>
              <a:t>真面目。誠実。一生懸命。</a:t>
            </a:r>
            <a:r>
              <a:rPr lang="ja-JP" altLang="en-US" sz="1800" kern="0" dirty="0">
                <a:solidFill>
                  <a:schemeClr val="bg1"/>
                </a:solidFill>
                <a:effectLst/>
                <a:latin typeface="+mn-ea"/>
                <a:ea typeface="+mn-ea"/>
                <a:cs typeface="Helvetica" panose="020B0604020202020204" pitchFamily="34" charset="0"/>
              </a:rPr>
              <a:t>を忘れずに！</a:t>
            </a:r>
            <a:endParaRPr lang="en-US" altLang="ja-JP" sz="1800" kern="0" dirty="0">
              <a:solidFill>
                <a:schemeClr val="bg1"/>
              </a:solidFill>
              <a:effectLst/>
              <a:latin typeface="+mn-ea"/>
              <a:ea typeface="+mn-ea"/>
              <a:cs typeface="Helvetica" panose="020B0604020202020204" pitchFamily="34" charset="0"/>
            </a:endParaRPr>
          </a:p>
          <a:p>
            <a:pPr algn="l"/>
            <a:r>
              <a:rPr lang="ja-JP" altLang="en-US"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仕事に真面目に取り組み、相手に誠実に対応し、毎日一生懸命</a:t>
            </a:r>
            <a:r>
              <a:rPr lang="ja-JP" altLang="en-US" sz="1800" kern="0" dirty="0">
                <a:solidFill>
                  <a:schemeClr val="bg1"/>
                </a:solidFill>
                <a:effectLst/>
                <a:latin typeface="+mn-ea"/>
                <a:ea typeface="+mn-ea"/>
                <a:cs typeface="Helvetica" panose="020B0604020202020204" pitchFamily="34" charset="0"/>
              </a:rPr>
              <a:t>になって</a:t>
            </a:r>
            <a:r>
              <a:rPr lang="ja-JP" altLang="ja-JP" sz="1800" kern="0" dirty="0">
                <a:solidFill>
                  <a:schemeClr val="bg1"/>
                </a:solidFill>
                <a:effectLst/>
                <a:latin typeface="+mn-ea"/>
                <a:ea typeface="+mn-ea"/>
                <a:cs typeface="Helvetica" panose="020B0604020202020204" pitchFamily="34" charset="0"/>
              </a:rPr>
              <a:t>働く</a:t>
            </a:r>
            <a:r>
              <a:rPr lang="ja-JP" altLang="en-US" sz="1800" kern="0" dirty="0">
                <a:solidFill>
                  <a:schemeClr val="bg1"/>
                </a:solidFill>
                <a:effectLst/>
                <a:latin typeface="+mn-ea"/>
                <a:ea typeface="+mn-ea"/>
                <a:cs typeface="Helvetica" panose="020B0604020202020204" pitchFamily="34" charset="0"/>
              </a:rPr>
              <a:t>ことで</a:t>
            </a:r>
            <a:r>
              <a:rPr lang="ja-JP" altLang="ja-JP" sz="1800" kern="0" dirty="0">
                <a:solidFill>
                  <a:schemeClr val="bg1"/>
                </a:solidFill>
                <a:effectLst/>
                <a:latin typeface="+mn-ea"/>
                <a:ea typeface="+mn-ea"/>
                <a:cs typeface="Helvetica" panose="020B0604020202020204" pitchFamily="34" charset="0"/>
              </a:rPr>
              <a:t>しか自分の人生を切り開く方法はないと考えています。難しいことは言いません。</a:t>
            </a:r>
            <a:r>
              <a:rPr lang="ja-JP" altLang="en-US" sz="1800" kern="0" dirty="0">
                <a:solidFill>
                  <a:schemeClr val="bg1"/>
                </a:solidFill>
                <a:effectLst/>
                <a:latin typeface="+mn-ea"/>
                <a:ea typeface="+mn-ea"/>
                <a:cs typeface="Helvetica" panose="020B0604020202020204" pitchFamily="34" charset="0"/>
              </a:rPr>
              <a:t>人にされたら嫌なことは</a:t>
            </a:r>
            <a:r>
              <a:rPr lang="ja-JP" altLang="ja-JP" sz="1800" kern="0" dirty="0">
                <a:solidFill>
                  <a:schemeClr val="bg1"/>
                </a:solidFill>
                <a:effectLst/>
                <a:latin typeface="+mn-ea"/>
                <a:ea typeface="+mn-ea"/>
                <a:cs typeface="Helvetica" panose="020B0604020202020204" pitchFamily="34" charset="0"/>
              </a:rPr>
              <a:t>しない。良いことをする。それだけをいつも心掛けて下さい。</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4231" y="2375648"/>
            <a:ext cx="10155405" cy="25639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「真面目」という表現は、「物事に対してまっすぐ真剣に本気で取り組んでいるさま</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」を意味しています。</a:t>
            </a:r>
            <a:endParaRPr lang="en-US" altLang="ja-JP" sz="1800" kern="0" dirty="0">
              <a:solidFill>
                <a:srgbClr val="000000"/>
              </a:solidFill>
              <a:effectLst/>
              <a:latin typeface="+mn-ea"/>
              <a:ea typeface="+mn-ea"/>
              <a:cs typeface="Helvetica" panose="020B0604020202020204" pitchFamily="34" charset="0"/>
            </a:endParaRPr>
          </a:p>
          <a:p>
            <a:pPr algn="l"/>
            <a:endParaRPr lang="ja-JP" altLang="ja-JP" sz="1800" kern="100" dirty="0">
              <a:effectLst/>
              <a:latin typeface="+mn-ea"/>
              <a:ea typeface="+mn-ea"/>
              <a:cs typeface="Times New Roman" panose="02020603050405020304" pitchFamily="18" charset="0"/>
            </a:endParaRPr>
          </a:p>
          <a:p>
            <a:pPr algn="l"/>
            <a:r>
              <a:rPr lang="ja-JP" altLang="ja-JP" sz="1800" kern="0" dirty="0">
                <a:solidFill>
                  <a:srgbClr val="000000"/>
                </a:solidFill>
                <a:effectLst/>
                <a:latin typeface="+mn-ea"/>
                <a:ea typeface="+mn-ea"/>
                <a:cs typeface="Helvetica" panose="020B0604020202020204" pitchFamily="34" charset="0"/>
              </a:rPr>
              <a:t>「真面目に勉強をして過ごしました。」のように、「ある物事に対して本気で取り組んでいる様子</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」を表します。相手や物事に対して</a:t>
            </a:r>
            <a:r>
              <a:rPr lang="ja-JP" altLang="en-US" sz="1800" kern="0" dirty="0">
                <a:solidFill>
                  <a:srgbClr val="000000"/>
                </a:solidFill>
                <a:effectLst/>
                <a:latin typeface="+mn-ea"/>
                <a:ea typeface="+mn-ea"/>
                <a:cs typeface="Helvetica" panose="020B0604020202020204" pitchFamily="34" charset="0"/>
              </a:rPr>
              <a:t>、</a:t>
            </a:r>
            <a:r>
              <a:rPr lang="ja-JP" altLang="ja-JP" sz="1800" u="sng" kern="0" dirty="0">
                <a:solidFill>
                  <a:schemeClr val="tx1"/>
                </a:solidFill>
                <a:effectLst/>
                <a:latin typeface="+mn-ea"/>
                <a:ea typeface="+mn-ea"/>
                <a:cs typeface="Helvetica" panose="020B0604020202020204" pitchFamily="34" charset="0"/>
              </a:rPr>
              <a:t>本人の行動姿勢</a:t>
            </a:r>
            <a:r>
              <a:rPr lang="ja-JP" altLang="ja-JP" sz="1800" kern="0" dirty="0">
                <a:solidFill>
                  <a:srgbClr val="000000"/>
                </a:solidFill>
                <a:effectLst/>
                <a:latin typeface="+mn-ea"/>
                <a:ea typeface="+mn-ea"/>
                <a:cs typeface="Helvetica" panose="020B0604020202020204" pitchFamily="34" charset="0"/>
              </a:rPr>
              <a:t>を示しています。</a:t>
            </a:r>
            <a:endParaRPr lang="en-US" altLang="ja-JP" sz="1800" kern="0" dirty="0">
              <a:solidFill>
                <a:srgbClr val="000000"/>
              </a:solidFill>
              <a:effectLst/>
              <a:latin typeface="+mn-ea"/>
              <a:ea typeface="+mn-ea"/>
              <a:cs typeface="Helvetica" panose="020B0604020202020204" pitchFamily="34" charset="0"/>
            </a:endParaRPr>
          </a:p>
          <a:p>
            <a:pPr algn="l"/>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「誠実」という表現は、「偽ることなく約束を守り、真心を込めて相手や物事に接するさま</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」を意味しています。</a:t>
            </a:r>
            <a:endParaRPr lang="en-US" altLang="ja-JP" sz="1800" kern="0" dirty="0">
              <a:solidFill>
                <a:srgbClr val="000000"/>
              </a:solidFill>
              <a:effectLst/>
              <a:latin typeface="+mn-ea"/>
              <a:ea typeface="+mn-ea"/>
              <a:cs typeface="Helvetica" panose="020B0604020202020204" pitchFamily="34" charset="0"/>
            </a:endParaRPr>
          </a:p>
          <a:p>
            <a:pPr algn="l"/>
            <a:endParaRPr lang="ja-JP" altLang="ja-JP" sz="1800" kern="100" dirty="0">
              <a:effectLst/>
              <a:latin typeface="+mn-ea"/>
              <a:ea typeface="+mn-ea"/>
              <a:cs typeface="Times New Roman" panose="02020603050405020304" pitchFamily="18" charset="0"/>
            </a:endParaRPr>
          </a:p>
          <a:p>
            <a:pPr algn="l"/>
            <a:r>
              <a:rPr lang="ja-JP" altLang="ja-JP" sz="1800" kern="0" dirty="0">
                <a:solidFill>
                  <a:srgbClr val="000000"/>
                </a:solidFill>
                <a:effectLst/>
                <a:latin typeface="+mn-ea"/>
                <a:ea typeface="+mn-ea"/>
                <a:cs typeface="Helvetica" panose="020B0604020202020204" pitchFamily="34" charset="0"/>
              </a:rPr>
              <a:t>「真心があって嘘偽りがないさま」を指し示し、</a:t>
            </a:r>
            <a:endParaRPr lang="en-US" altLang="ja-JP" sz="1800" kern="0" dirty="0">
              <a:solidFill>
                <a:srgbClr val="000000"/>
              </a:solidFill>
              <a:effectLst/>
              <a:latin typeface="+mn-ea"/>
              <a:ea typeface="+mn-ea"/>
              <a:cs typeface="Helvetica" panose="020B0604020202020204" pitchFamily="34" charset="0"/>
            </a:endParaRPr>
          </a:p>
          <a:p>
            <a:pPr algn="l"/>
            <a:r>
              <a:rPr lang="ja-JP" altLang="ja-JP" sz="1800" kern="0" dirty="0">
                <a:solidFill>
                  <a:srgbClr val="000000"/>
                </a:solidFill>
                <a:effectLst/>
                <a:latin typeface="+mn-ea"/>
                <a:ea typeface="+mn-ea"/>
                <a:cs typeface="Helvetica" panose="020B0604020202020204" pitchFamily="34" charset="0"/>
              </a:rPr>
              <a:t>相手や物事に対して</a:t>
            </a:r>
            <a:r>
              <a:rPr lang="ja-JP" altLang="en-US" sz="1800" kern="0" dirty="0">
                <a:solidFill>
                  <a:srgbClr val="000000"/>
                </a:solidFill>
                <a:effectLst/>
                <a:latin typeface="+mn-ea"/>
                <a:ea typeface="+mn-ea"/>
                <a:cs typeface="Helvetica" panose="020B0604020202020204" pitchFamily="34" charset="0"/>
              </a:rPr>
              <a:t>、</a:t>
            </a:r>
            <a:r>
              <a:rPr lang="ja-JP" altLang="ja-JP" sz="1800" u="sng" kern="0" dirty="0">
                <a:solidFill>
                  <a:schemeClr val="tx1"/>
                </a:solidFill>
                <a:effectLst/>
                <a:latin typeface="+mn-ea"/>
                <a:ea typeface="+mn-ea"/>
                <a:cs typeface="Helvetica" panose="020B0604020202020204" pitchFamily="34" charset="0"/>
              </a:rPr>
              <a:t>本人の心のあり様、姿勢</a:t>
            </a:r>
            <a:r>
              <a:rPr lang="ja-JP" altLang="ja-JP" sz="1800" kern="0" dirty="0">
                <a:solidFill>
                  <a:srgbClr val="000000"/>
                </a:solidFill>
                <a:effectLst/>
                <a:latin typeface="+mn-ea"/>
                <a:ea typeface="+mn-ea"/>
                <a:cs typeface="Helvetica" panose="020B0604020202020204" pitchFamily="34" charset="0"/>
              </a:rPr>
              <a:t>を示しています。</a:t>
            </a:r>
            <a:endParaRPr lang="ja-JP" altLang="ja-JP" sz="1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9D060CE4-0C90-AB7B-5900-7CDD1EF88FF6}"/>
              </a:ext>
            </a:extLst>
          </p:cNvPr>
          <p:cNvSpPr>
            <a:spLocks noGrp="1"/>
          </p:cNvSpPr>
          <p:nvPr>
            <p:ph type="sldNum" sz="quarter" idx="12"/>
          </p:nvPr>
        </p:nvSpPr>
        <p:spPr/>
        <p:txBody>
          <a:bodyPr/>
          <a:lstStyle/>
          <a:p>
            <a:pPr rtl="0"/>
            <a:fld id="{3A98EE3D-8CD1-4C3F-BD1C-C98C9596463C}" type="slidenum">
              <a:rPr lang="en-US" smtClean="0"/>
              <a:t>41</a:t>
            </a:fld>
            <a:endParaRPr lang="en-US" dirty="0"/>
          </a:p>
        </p:txBody>
      </p:sp>
    </p:spTree>
    <p:extLst>
      <p:ext uri="{BB962C8B-B14F-4D97-AF65-F5344CB8AC3E}">
        <p14:creationId xmlns:p14="http://schemas.microsoft.com/office/powerpoint/2010/main" val="3589819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652695"/>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ja-JP" sz="2800" kern="0" dirty="0">
                <a:solidFill>
                  <a:schemeClr val="tx1"/>
                </a:solidFill>
                <a:effectLst/>
                <a:latin typeface="+mn-ea"/>
                <a:ea typeface="+mn-ea"/>
                <a:cs typeface="Helvetica" panose="020B0604020202020204" pitchFamily="34" charset="0"/>
              </a:rPr>
              <a:t>真面目。誠実。一生懸命</a:t>
            </a:r>
            <a:r>
              <a:rPr lang="ja-JP" altLang="en-US" sz="2800" kern="0" dirty="0">
                <a:solidFill>
                  <a:schemeClr val="tx1"/>
                </a:solidFill>
                <a:effectLst/>
                <a:latin typeface="+mn-ea"/>
                <a:ea typeface="+mn-ea"/>
                <a:cs typeface="Helvetica" panose="020B0604020202020204" pitchFamily="34" charset="0"/>
              </a:rPr>
              <a:t>の具体例</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280" y="939566"/>
            <a:ext cx="10058400" cy="57800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rgbClr val="000000"/>
                </a:solidFill>
                <a:effectLst/>
                <a:latin typeface="+mn-ea"/>
                <a:ea typeface="+mn-ea"/>
                <a:cs typeface="Helvetica" panose="020B0604020202020204" pitchFamily="34" charset="0"/>
              </a:rPr>
              <a:t>遅刻をする人</a:t>
            </a:r>
            <a:endParaRPr lang="en-US" altLang="ja-JP" sz="1800" kern="0" dirty="0">
              <a:solidFill>
                <a:srgbClr val="000000"/>
              </a:solidFill>
              <a:effectLst/>
              <a:latin typeface="+mn-ea"/>
              <a:ea typeface="+mn-ea"/>
              <a:cs typeface="Helvetica" panose="020B0604020202020204" pitchFamily="34" charset="0"/>
            </a:endParaRPr>
          </a:p>
          <a:p>
            <a:pPr algn="l"/>
            <a:r>
              <a:rPr lang="ja-JP" altLang="en-US" sz="1800" kern="0" dirty="0">
                <a:solidFill>
                  <a:srgbClr val="000000"/>
                </a:solidFill>
                <a:latin typeface="+mn-ea"/>
                <a:ea typeface="+mn-ea"/>
                <a:cs typeface="Helvetica" panose="020B0604020202020204" pitchFamily="34" charset="0"/>
              </a:rPr>
              <a:t>　遅刻をすること、それ自体も問題行動の一つですが、遅刻すると分かった時点で直ぐに電話で連絡できない人は無能です。相手を待たせているということは、相手の時間を無駄にさせ、お金を損させていることと同じだからです。ましてや、相手から連絡をもらっても、直ぐにその場で謝罪をせずに言い訳をしているような人は社会人として非常識です。まずは、その場で直ぐに謝罪するのが普通の行動ではないでしょうか？それができない人は私達の会社で働くことはできません。</a:t>
            </a:r>
            <a:endParaRPr lang="en-US" altLang="ja-JP" sz="1800" kern="0" dirty="0">
              <a:solidFill>
                <a:srgbClr val="000000"/>
              </a:solidFill>
              <a:latin typeface="+mn-ea"/>
              <a:ea typeface="+mn-ea"/>
              <a:cs typeface="Helvetica" panose="020B0604020202020204" pitchFamily="34" charset="0"/>
            </a:endParaRPr>
          </a:p>
          <a:p>
            <a:pPr algn="l"/>
            <a:endParaRPr lang="en-US" altLang="ja-JP" sz="1800" kern="0" dirty="0">
              <a:solidFill>
                <a:srgbClr val="000000"/>
              </a:solidFill>
              <a:effectLst/>
              <a:latin typeface="+mn-ea"/>
              <a:ea typeface="+mn-ea"/>
              <a:cs typeface="Helvetica" panose="020B0604020202020204" pitchFamily="34" charset="0"/>
            </a:endParaRPr>
          </a:p>
          <a:p>
            <a:pPr algn="l"/>
            <a:r>
              <a:rPr lang="ja-JP" altLang="en-US" sz="1800" kern="0" dirty="0">
                <a:solidFill>
                  <a:srgbClr val="000000"/>
                </a:solidFill>
                <a:effectLst/>
                <a:latin typeface="+mn-ea"/>
                <a:ea typeface="+mn-ea"/>
                <a:cs typeface="Helvetica" panose="020B0604020202020204" pitchFamily="34" charset="0"/>
              </a:rPr>
              <a:t>挨拶ができない人</a:t>
            </a:r>
            <a:endParaRPr lang="en-US" altLang="ja-JP" sz="1800" kern="0" dirty="0">
              <a:solidFill>
                <a:srgbClr val="000000"/>
              </a:solidFill>
              <a:effectLst/>
              <a:latin typeface="+mn-ea"/>
              <a:ea typeface="+mn-ea"/>
              <a:cs typeface="Helvetica" panose="020B0604020202020204" pitchFamily="34" charset="0"/>
            </a:endParaRPr>
          </a:p>
          <a:p>
            <a:r>
              <a:rPr lang="ja-JP" altLang="en-US" sz="1800" kern="0" dirty="0">
                <a:solidFill>
                  <a:srgbClr val="000000"/>
                </a:solidFill>
                <a:latin typeface="+mn-ea"/>
                <a:ea typeface="+mn-ea"/>
                <a:cs typeface="Helvetica" panose="020B0604020202020204" pitchFamily="34" charset="0"/>
              </a:rPr>
              <a:t>　相手と気持ちよく挨拶ができない人は自分自身に何か問題を抱えている人が多く、それは幼少期からの教育に影響があるのではないか？と考えています。教育環境が悪かったということは、他の面も含めて生活行動に問題があることが多く、将来トラブルになる可能性が高いと判断します。誰に対しても朗らかに明るく挨拶ができない人は私達の会社で働くことはできません。</a:t>
            </a:r>
            <a:endParaRPr lang="en-US" altLang="ja-JP" sz="1800" kern="0" dirty="0">
              <a:solidFill>
                <a:srgbClr val="000000"/>
              </a:solidFill>
              <a:latin typeface="+mn-ea"/>
              <a:ea typeface="+mn-ea"/>
              <a:cs typeface="Helvetica" panose="020B0604020202020204" pitchFamily="34" charset="0"/>
            </a:endParaRPr>
          </a:p>
          <a:p>
            <a:endParaRPr lang="en-US" altLang="ja-JP" sz="1800" kern="0" dirty="0">
              <a:solidFill>
                <a:srgbClr val="000000"/>
              </a:solidFill>
              <a:latin typeface="+mn-ea"/>
              <a:ea typeface="+mn-ea"/>
              <a:cs typeface="Helvetica" panose="020B0604020202020204" pitchFamily="34" charset="0"/>
            </a:endParaRPr>
          </a:p>
          <a:p>
            <a:r>
              <a:rPr lang="ja-JP" altLang="en-US" sz="1800" kern="0" dirty="0">
                <a:solidFill>
                  <a:srgbClr val="000000"/>
                </a:solidFill>
                <a:latin typeface="+mn-ea"/>
                <a:ea typeface="+mn-ea"/>
                <a:cs typeface="Helvetica" panose="020B0604020202020204" pitchFamily="34" charset="0"/>
              </a:rPr>
              <a:t>人の物を盗む人</a:t>
            </a:r>
            <a:endParaRPr lang="en-US" altLang="ja-JP" sz="1800" kern="0" dirty="0">
              <a:solidFill>
                <a:srgbClr val="000000"/>
              </a:solidFill>
              <a:latin typeface="+mn-ea"/>
              <a:ea typeface="+mn-ea"/>
              <a:cs typeface="Helvetica" panose="020B0604020202020204" pitchFamily="34" charset="0"/>
            </a:endParaRPr>
          </a:p>
          <a:p>
            <a:r>
              <a:rPr lang="ja-JP" altLang="en-US" sz="1800" kern="0" dirty="0">
                <a:solidFill>
                  <a:srgbClr val="000000"/>
                </a:solidFill>
                <a:latin typeface="+mn-ea"/>
                <a:ea typeface="+mn-ea"/>
                <a:cs typeface="Helvetica" panose="020B0604020202020204" pitchFamily="34" charset="0"/>
              </a:rPr>
              <a:t>　窃盗は犯罪です。物も時間も人も金も全てにおいて一切盗んではいけません。手癖の悪い人は総じて他の事柄においても非常識な人が多く、それが分からない人は私達の会社で働くことはできません。</a:t>
            </a:r>
            <a:endParaRPr lang="en-US" altLang="ja-JP" sz="1800" kern="0" dirty="0">
              <a:solidFill>
                <a:srgbClr val="000000"/>
              </a:solidFill>
              <a:latin typeface="+mn-ea"/>
              <a:ea typeface="+mn-ea"/>
              <a:cs typeface="Helvetica" panose="020B0604020202020204" pitchFamily="34" charset="0"/>
            </a:endParaRPr>
          </a:p>
          <a:p>
            <a:endParaRPr lang="en-US" altLang="ja-JP" sz="1800" kern="0" dirty="0">
              <a:solidFill>
                <a:srgbClr val="000000"/>
              </a:solidFill>
              <a:latin typeface="+mn-ea"/>
              <a:ea typeface="+mn-ea"/>
              <a:cs typeface="Helvetica" panose="020B0604020202020204" pitchFamily="34" charset="0"/>
            </a:endParaRPr>
          </a:p>
          <a:p>
            <a:r>
              <a:rPr lang="ja-JP" altLang="en-US" sz="1800" kern="0" dirty="0">
                <a:solidFill>
                  <a:schemeClr val="bg1"/>
                </a:solidFill>
                <a:latin typeface="+mn-ea"/>
                <a:ea typeface="+mn-ea"/>
                <a:cs typeface="Helvetica" panose="020B0604020202020204" pitchFamily="34" charset="0"/>
              </a:rPr>
              <a:t>他責志向が強い人</a:t>
            </a:r>
            <a:endParaRPr lang="en-US" altLang="ja-JP" sz="1800" kern="0" dirty="0">
              <a:solidFill>
                <a:srgbClr val="000000"/>
              </a:solidFill>
              <a:effectLst/>
              <a:latin typeface="+mn-ea"/>
              <a:ea typeface="+mn-ea"/>
              <a:cs typeface="Helvetica" panose="020B0604020202020204" pitchFamily="34" charset="0"/>
            </a:endParaRPr>
          </a:p>
          <a:p>
            <a:r>
              <a:rPr lang="ja-JP" altLang="en-US" sz="1800" kern="100" dirty="0">
                <a:solidFill>
                  <a:schemeClr val="bg1"/>
                </a:solidFill>
                <a:effectLst/>
                <a:latin typeface="+mn-ea"/>
                <a:ea typeface="+mn-ea"/>
                <a:cs typeface="Times New Roman" panose="02020603050405020304" pitchFamily="18" charset="0"/>
              </a:rPr>
              <a:t>　ほぼ全ての事柄において因果の法則があり、原因と結果は</a:t>
            </a:r>
            <a:r>
              <a:rPr lang="en-US" altLang="ja-JP" sz="1800" kern="100" dirty="0">
                <a:solidFill>
                  <a:schemeClr val="bg1"/>
                </a:solidFill>
                <a:effectLst/>
                <a:latin typeface="+mn-ea"/>
                <a:ea typeface="+mn-ea"/>
                <a:cs typeface="Times New Roman" panose="02020603050405020304" pitchFamily="18" charset="0"/>
              </a:rPr>
              <a:t>1</a:t>
            </a:r>
            <a:r>
              <a:rPr lang="ja-JP" altLang="en-US" sz="1800" kern="100" dirty="0">
                <a:solidFill>
                  <a:schemeClr val="bg1"/>
                </a:solidFill>
                <a:effectLst/>
                <a:latin typeface="+mn-ea"/>
                <a:ea typeface="+mn-ea"/>
                <a:cs typeface="Times New Roman" panose="02020603050405020304" pitchFamily="18" charset="0"/>
              </a:rPr>
              <a:t>セットです。現在の結果は過去の原因に起因しています。その原因を選択したのはあなた自身なのです。今ある結果の全ては過去に様々な選択肢の中から自分自身で選択して決定したのです。これを認められない人は、反省ができず、改善ができません。それが理解できない人は</a:t>
            </a:r>
            <a:r>
              <a:rPr lang="ja-JP" altLang="en-US" sz="1800" kern="0" dirty="0">
                <a:solidFill>
                  <a:schemeClr val="bg1"/>
                </a:solidFill>
                <a:latin typeface="+mn-ea"/>
                <a:ea typeface="+mn-ea"/>
                <a:cs typeface="Helvetica" panose="020B0604020202020204" pitchFamily="34" charset="0"/>
              </a:rPr>
              <a:t>私達の会社で働くことはできません。</a:t>
            </a:r>
            <a:endParaRPr lang="en-US" altLang="ja-JP" sz="1800" kern="0" dirty="0">
              <a:solidFill>
                <a:schemeClr val="bg1"/>
              </a:solidFill>
              <a:latin typeface="+mn-ea"/>
              <a:ea typeface="+mn-ea"/>
              <a:cs typeface="Helvetica" panose="020B0604020202020204" pitchFamily="34" charset="0"/>
            </a:endParaRPr>
          </a:p>
        </p:txBody>
      </p:sp>
      <p:sp>
        <p:nvSpPr>
          <p:cNvPr id="4" name="スライド番号プレースホルダー 3">
            <a:extLst>
              <a:ext uri="{FF2B5EF4-FFF2-40B4-BE49-F238E27FC236}">
                <a16:creationId xmlns:a16="http://schemas.microsoft.com/office/drawing/2014/main" id="{9D060CE4-0C90-AB7B-5900-7CDD1EF88FF6}"/>
              </a:ext>
            </a:extLst>
          </p:cNvPr>
          <p:cNvSpPr>
            <a:spLocks noGrp="1"/>
          </p:cNvSpPr>
          <p:nvPr>
            <p:ph type="sldNum" sz="quarter" idx="12"/>
          </p:nvPr>
        </p:nvSpPr>
        <p:spPr/>
        <p:txBody>
          <a:bodyPr/>
          <a:lstStyle/>
          <a:p>
            <a:pPr rtl="0"/>
            <a:fld id="{3A98EE3D-8CD1-4C3F-BD1C-C98C9596463C}" type="slidenum">
              <a:rPr lang="en-US" smtClean="0"/>
              <a:t>42</a:t>
            </a:fld>
            <a:endParaRPr lang="en-US" dirty="0"/>
          </a:p>
        </p:txBody>
      </p:sp>
    </p:spTree>
    <p:extLst>
      <p:ext uri="{BB962C8B-B14F-4D97-AF65-F5344CB8AC3E}">
        <p14:creationId xmlns:p14="http://schemas.microsoft.com/office/powerpoint/2010/main" val="3851596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562417"/>
            <a:ext cx="10058400" cy="609599"/>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【真面目。誠実。一生懸命。 </a:t>
            </a:r>
            <a:r>
              <a:rPr lang="ja-JP" altLang="en-US" sz="2800" kern="0" dirty="0">
                <a:solidFill>
                  <a:srgbClr val="000000"/>
                </a:solidFill>
                <a:effectLst/>
                <a:latin typeface="+mn-ea"/>
                <a:ea typeface="+mn-ea"/>
                <a:cs typeface="Helvetica" panose="020B0604020202020204" pitchFamily="34" charset="0"/>
              </a:rPr>
              <a:t>にこだわる理由</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280" y="1537141"/>
            <a:ext cx="10370470" cy="49096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マリオット博士とボイル博士が共同で発見したマリオット</a:t>
            </a:r>
            <a:r>
              <a:rPr lang="en-US"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ボイルの法則というものがあります。まず</a:t>
            </a:r>
            <a:r>
              <a:rPr lang="ja-JP" altLang="en-US" sz="1800" kern="0" dirty="0">
                <a:solidFill>
                  <a:srgbClr val="000000"/>
                </a:solidFill>
                <a:effectLst/>
                <a:latin typeface="+mn-ea"/>
                <a:ea typeface="+mn-ea"/>
                <a:cs typeface="Helvetica" panose="020B0604020202020204" pitchFamily="34" charset="0"/>
              </a:rPr>
              <a:t>紙面</a:t>
            </a:r>
            <a:r>
              <a:rPr lang="ja-JP" altLang="ja-JP" sz="1800" kern="0" dirty="0">
                <a:solidFill>
                  <a:srgbClr val="000000"/>
                </a:solidFill>
                <a:effectLst/>
                <a:latin typeface="+mn-ea"/>
                <a:ea typeface="+mn-ea"/>
                <a:cs typeface="Helvetica" panose="020B0604020202020204" pitchFamily="34" charset="0"/>
              </a:rPr>
              <a:t>と顔を平行にして下のイラスト</a:t>
            </a:r>
            <a:r>
              <a:rPr lang="ja-JP" altLang="en-US" sz="1800" kern="0" dirty="0">
                <a:solidFill>
                  <a:srgbClr val="000000"/>
                </a:solidFill>
                <a:effectLst/>
                <a:latin typeface="+mn-ea"/>
                <a:ea typeface="+mn-ea"/>
                <a:cs typeface="Helvetica" panose="020B0604020202020204" pitchFamily="34" charset="0"/>
              </a:rPr>
              <a:t>（</a:t>
            </a:r>
            <a:r>
              <a:rPr lang="en-US" altLang="ja-JP" sz="1800" kern="0" dirty="0">
                <a:solidFill>
                  <a:srgbClr val="000000"/>
                </a:solidFill>
                <a:effectLst/>
                <a:latin typeface="+mn-ea"/>
                <a:ea typeface="+mn-ea"/>
                <a:cs typeface="Helvetica" panose="020B0604020202020204" pitchFamily="34" charset="0"/>
              </a:rPr>
              <a:t>●</a:t>
            </a:r>
            <a:r>
              <a:rPr lang="ja-JP" altLang="en-US" sz="1800" kern="0" dirty="0">
                <a:solidFill>
                  <a:srgbClr val="000000"/>
                </a:solidFill>
                <a:effectLst/>
                <a:latin typeface="+mn-ea"/>
                <a:ea typeface="+mn-ea"/>
                <a:cs typeface="Helvetica" panose="020B0604020202020204" pitchFamily="34" charset="0"/>
              </a:rPr>
              <a:t>と</a:t>
            </a:r>
            <a:r>
              <a:rPr lang="en-US" altLang="ja-JP" sz="1800" kern="0" dirty="0">
                <a:solidFill>
                  <a:srgbClr val="000000"/>
                </a:solidFill>
                <a:effectLst/>
                <a:latin typeface="+mn-ea"/>
                <a:ea typeface="+mn-ea"/>
                <a:cs typeface="Segoe UI Symbol" panose="020B0502040204020203" pitchFamily="34" charset="0"/>
              </a:rPr>
              <a:t>★</a:t>
            </a:r>
            <a:r>
              <a:rPr lang="ja-JP" altLang="en-US" sz="1800" kern="0" dirty="0">
                <a:solidFill>
                  <a:srgbClr val="000000"/>
                </a:solidFill>
                <a:effectLst/>
                <a:latin typeface="+mn-ea"/>
                <a:ea typeface="+mn-ea"/>
                <a:cs typeface="Segoe UI Symbol" panose="020B0502040204020203" pitchFamily="34" charset="0"/>
              </a:rPr>
              <a:t>）</a:t>
            </a:r>
            <a:r>
              <a:rPr lang="ja-JP" altLang="ja-JP" sz="1800" kern="0" dirty="0">
                <a:solidFill>
                  <a:srgbClr val="000000"/>
                </a:solidFill>
                <a:effectLst/>
                <a:latin typeface="+mn-ea"/>
                <a:ea typeface="+mn-ea"/>
                <a:cs typeface="Helvetica" panose="020B0604020202020204" pitchFamily="34" charset="0"/>
              </a:rPr>
              <a:t>を見て下さい。左目を閉じ、右目で左の</a:t>
            </a:r>
            <a:r>
              <a:rPr lang="en-US"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を見つめながら目線は</a:t>
            </a:r>
            <a:r>
              <a:rPr lang="ja-JP" altLang="en-US" sz="1800" kern="0" dirty="0">
                <a:solidFill>
                  <a:srgbClr val="000000"/>
                </a:solidFill>
                <a:effectLst/>
                <a:latin typeface="+mn-ea"/>
                <a:ea typeface="+mn-ea"/>
                <a:cs typeface="Helvetica" panose="020B0604020202020204" pitchFamily="34" charset="0"/>
              </a:rPr>
              <a:t>そのまま動かさずに</a:t>
            </a:r>
            <a:r>
              <a:rPr lang="en-US"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を見たまま、</a:t>
            </a:r>
            <a:r>
              <a:rPr lang="ja-JP" altLang="en-US" sz="1800" kern="0" dirty="0">
                <a:solidFill>
                  <a:srgbClr val="000000"/>
                </a:solidFill>
                <a:effectLst/>
                <a:latin typeface="+mn-ea"/>
                <a:ea typeface="+mn-ea"/>
                <a:cs typeface="Helvetica" panose="020B0604020202020204" pitchFamily="34" charset="0"/>
              </a:rPr>
              <a:t>紙面</a:t>
            </a:r>
            <a:r>
              <a:rPr lang="ja-JP" altLang="ja-JP" sz="1800" kern="0" dirty="0">
                <a:solidFill>
                  <a:srgbClr val="000000"/>
                </a:solidFill>
                <a:effectLst/>
                <a:latin typeface="+mn-ea"/>
                <a:ea typeface="+mn-ea"/>
                <a:cs typeface="Helvetica" panose="020B0604020202020204" pitchFamily="34" charset="0"/>
              </a:rPr>
              <a:t>と目の間隔をゆっくり近づけたり、離したりして下さい。</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100" dirty="0">
              <a:effectLst/>
              <a:latin typeface="+mn-ea"/>
              <a:ea typeface="+mn-ea"/>
              <a:cs typeface="Times New Roman" panose="02020603050405020304" pitchFamily="18" charset="0"/>
            </a:endParaRPr>
          </a:p>
          <a:p>
            <a:pPr algn="l">
              <a:lnSpc>
                <a:spcPts val="2000"/>
              </a:lnSpc>
            </a:pPr>
            <a:endParaRPr lang="ja-JP" altLang="ja-JP" sz="1800" kern="100" dirty="0">
              <a:effectLst/>
              <a:latin typeface="+mn-ea"/>
              <a:ea typeface="+mn-ea"/>
              <a:cs typeface="Times New Roman" panose="02020603050405020304" pitchFamily="18" charset="0"/>
            </a:endParaRPr>
          </a:p>
          <a:p>
            <a:pPr algn="ctr">
              <a:lnSpc>
                <a:spcPts val="2000"/>
              </a:lnSpc>
            </a:pPr>
            <a:r>
              <a:rPr lang="en-US" altLang="ja-JP" sz="1800" kern="0" dirty="0">
                <a:solidFill>
                  <a:srgbClr val="000000"/>
                </a:solidFill>
                <a:effectLst/>
                <a:latin typeface="+mn-ea"/>
                <a:ea typeface="+mn-ea"/>
                <a:cs typeface="Helvetica" panose="020B0604020202020204" pitchFamily="34" charset="0"/>
              </a:rPr>
              <a:t> </a:t>
            </a:r>
            <a:r>
              <a:rPr lang="en-US" altLang="ja-JP" sz="1800" b="1" kern="0" dirty="0">
                <a:solidFill>
                  <a:srgbClr val="000000"/>
                </a:solidFill>
                <a:effectLst/>
                <a:latin typeface="+mn-ea"/>
                <a:ea typeface="+mn-ea"/>
                <a:cs typeface="Helvetica" panose="020B0604020202020204" pitchFamily="34" charset="0"/>
              </a:rPr>
              <a:t>●</a:t>
            </a:r>
            <a:r>
              <a:rPr lang="ja-JP" altLang="ja-JP" sz="1800" b="1" kern="0" dirty="0">
                <a:solidFill>
                  <a:srgbClr val="000000"/>
                </a:solidFill>
                <a:effectLst/>
                <a:latin typeface="+mn-ea"/>
                <a:ea typeface="+mn-ea"/>
                <a:cs typeface="Helvetica" panose="020B0604020202020204" pitchFamily="34" charset="0"/>
              </a:rPr>
              <a:t>　　　</a:t>
            </a:r>
            <a:r>
              <a:rPr lang="ja-JP" altLang="en-US" sz="1800" b="1" kern="0" dirty="0">
                <a:solidFill>
                  <a:srgbClr val="000000"/>
                </a:solidFill>
                <a:effectLst/>
                <a:latin typeface="+mn-ea"/>
                <a:ea typeface="+mn-ea"/>
                <a:cs typeface="Helvetica" panose="020B0604020202020204" pitchFamily="34" charset="0"/>
              </a:rPr>
              <a:t>　　　　　　　　</a:t>
            </a:r>
            <a:r>
              <a:rPr lang="ja-JP" altLang="ja-JP" sz="1800" b="1" kern="0" dirty="0">
                <a:solidFill>
                  <a:srgbClr val="000000"/>
                </a:solidFill>
                <a:effectLst/>
                <a:latin typeface="+mn-ea"/>
                <a:ea typeface="+mn-ea"/>
                <a:cs typeface="Helvetica" panose="020B0604020202020204" pitchFamily="34" charset="0"/>
              </a:rPr>
              <a:t>　　　　　</a:t>
            </a:r>
            <a:r>
              <a:rPr lang="en-US" altLang="ja-JP" sz="1800" b="1" kern="0" dirty="0">
                <a:solidFill>
                  <a:srgbClr val="000000"/>
                </a:solidFill>
                <a:effectLst/>
                <a:latin typeface="+mn-ea"/>
                <a:ea typeface="+mn-ea"/>
                <a:cs typeface="Segoe UI Symbol" panose="020B0502040204020203" pitchFamily="34" charset="0"/>
              </a:rPr>
              <a:t>★</a:t>
            </a:r>
          </a:p>
          <a:p>
            <a:pPr algn="ctr">
              <a:lnSpc>
                <a:spcPts val="2000"/>
              </a:lnSpc>
            </a:pPr>
            <a:endParaRPr lang="en-US" altLang="ja-JP" sz="1800" b="1" kern="0" dirty="0">
              <a:solidFill>
                <a:srgbClr val="000000"/>
              </a:solidFill>
              <a:latin typeface="+mn-ea"/>
              <a:ea typeface="+mn-ea"/>
              <a:cs typeface="Times New Roman" panose="02020603050405020304" pitchFamily="18" charset="0"/>
            </a:endParaRPr>
          </a:p>
          <a:p>
            <a:pPr algn="ctr">
              <a:lnSpc>
                <a:spcPts val="2000"/>
              </a:lnSpc>
            </a:pPr>
            <a:endParaRPr lang="en-US" altLang="ja-JP" sz="1800" b="1" kern="100" dirty="0">
              <a:effectLst/>
              <a:latin typeface="+mn-ea"/>
              <a:ea typeface="+mn-ea"/>
              <a:cs typeface="Times New Roman" panose="02020603050405020304" pitchFamily="18" charset="0"/>
            </a:endParaRPr>
          </a:p>
          <a:p>
            <a:pPr algn="ctr">
              <a:lnSpc>
                <a:spcPts val="2000"/>
              </a:lnSpc>
            </a:pPr>
            <a:endParaRPr lang="ja-JP" altLang="ja-JP" sz="1800" b="1"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r>
              <a:rPr lang="ja-JP" altLang="en-US" sz="1800" kern="0" dirty="0">
                <a:solidFill>
                  <a:srgbClr val="000000"/>
                </a:solidFill>
                <a:effectLst/>
                <a:latin typeface="+mn-ea"/>
                <a:ea typeface="+mn-ea"/>
                <a:cs typeface="Helvetica" panose="020B0604020202020204" pitchFamily="34" charset="0"/>
              </a:rPr>
              <a:t>　紙面</a:t>
            </a:r>
            <a:r>
              <a:rPr lang="ja-JP" altLang="ja-JP" sz="1800" kern="0" dirty="0">
                <a:solidFill>
                  <a:srgbClr val="000000"/>
                </a:solidFill>
                <a:effectLst/>
                <a:latin typeface="+mn-ea"/>
                <a:ea typeface="+mn-ea"/>
                <a:cs typeface="Helvetica" panose="020B0604020202020204" pitchFamily="34" charset="0"/>
              </a:rPr>
              <a:t>との距離感</a:t>
            </a:r>
            <a:r>
              <a:rPr lang="ja-JP" altLang="en-US" sz="1800" kern="0" dirty="0">
                <a:solidFill>
                  <a:srgbClr val="000000"/>
                </a:solidFill>
                <a:effectLst/>
                <a:latin typeface="+mn-ea"/>
                <a:ea typeface="+mn-ea"/>
                <a:cs typeface="Helvetica" panose="020B0604020202020204" pitchFamily="34" charset="0"/>
              </a:rPr>
              <a:t>に</a:t>
            </a:r>
            <a:r>
              <a:rPr lang="ja-JP" altLang="ja-JP" sz="1800" kern="0" dirty="0">
                <a:solidFill>
                  <a:srgbClr val="000000"/>
                </a:solidFill>
                <a:effectLst/>
                <a:latin typeface="+mn-ea"/>
                <a:ea typeface="+mn-ea"/>
                <a:cs typeface="Helvetica" panose="020B0604020202020204" pitchFamily="34" charset="0"/>
              </a:rPr>
              <a:t>個人差がありますが</a:t>
            </a:r>
            <a:r>
              <a:rPr lang="en-US" altLang="ja-JP" sz="1800" kern="0" dirty="0">
                <a:solidFill>
                  <a:srgbClr val="000000"/>
                </a:solidFill>
                <a:effectLst/>
                <a:latin typeface="+mn-ea"/>
                <a:ea typeface="+mn-ea"/>
                <a:cs typeface="Segoe UI Symbol" panose="020B0502040204020203" pitchFamily="34" charset="0"/>
              </a:rPr>
              <a:t>★</a:t>
            </a:r>
            <a:r>
              <a:rPr lang="ja-JP" altLang="ja-JP" sz="1800" kern="0" dirty="0">
                <a:solidFill>
                  <a:srgbClr val="000000"/>
                </a:solidFill>
                <a:effectLst/>
                <a:latin typeface="+mn-ea"/>
                <a:ea typeface="+mn-ea"/>
                <a:cs typeface="Helvetica" panose="020B0604020202020204" pitchFamily="34" charset="0"/>
              </a:rPr>
              <a:t>が完全に見えなくなるポイントがあるはずです。これを盲点と呼びます。左目の盲点を探す時は</a:t>
            </a:r>
            <a:r>
              <a:rPr lang="en-US" altLang="ja-JP" sz="1800" kern="0" dirty="0">
                <a:solidFill>
                  <a:srgbClr val="000000"/>
                </a:solidFill>
                <a:effectLst/>
                <a:latin typeface="+mn-ea"/>
                <a:ea typeface="+mn-ea"/>
                <a:cs typeface="Segoe UI Symbol" panose="020B0502040204020203" pitchFamily="34" charset="0"/>
              </a:rPr>
              <a:t>★</a:t>
            </a:r>
            <a:r>
              <a:rPr lang="ja-JP" altLang="ja-JP" sz="1800" kern="0" dirty="0">
                <a:solidFill>
                  <a:srgbClr val="000000"/>
                </a:solidFill>
                <a:effectLst/>
                <a:latin typeface="+mn-ea"/>
                <a:ea typeface="+mn-ea"/>
                <a:cs typeface="Helvetica" panose="020B0604020202020204" pitchFamily="34" charset="0"/>
              </a:rPr>
              <a:t>を左目で見て下さい。</a:t>
            </a:r>
            <a:r>
              <a:rPr lang="ja-JP" altLang="en-US" sz="1800" kern="0" dirty="0">
                <a:solidFill>
                  <a:srgbClr val="000000"/>
                </a:solidFill>
                <a:effectLst/>
                <a:latin typeface="+mn-ea"/>
                <a:ea typeface="+mn-ea"/>
                <a:cs typeface="Helvetica" panose="020B0604020202020204" pitchFamily="34" charset="0"/>
              </a:rPr>
              <a:t>これは何を表しているのかというと、もし</a:t>
            </a:r>
            <a:r>
              <a:rPr lang="ja-JP" altLang="ja-JP" sz="1800" kern="0" dirty="0">
                <a:solidFill>
                  <a:srgbClr val="000000"/>
                </a:solidFill>
                <a:effectLst/>
                <a:latin typeface="+mn-ea"/>
                <a:ea typeface="+mn-ea"/>
                <a:cs typeface="Helvetica" panose="020B0604020202020204" pitchFamily="34" charset="0"/>
              </a:rPr>
              <a:t>目が</a:t>
            </a:r>
            <a:r>
              <a:rPr lang="ja-JP" altLang="en-US" sz="1800" kern="0" dirty="0">
                <a:solidFill>
                  <a:srgbClr val="000000"/>
                </a:solidFill>
                <a:effectLst/>
                <a:latin typeface="+mn-ea"/>
                <a:ea typeface="+mn-ea"/>
                <a:cs typeface="Helvetica" panose="020B0604020202020204" pitchFamily="34" charset="0"/>
              </a:rPr>
              <a:t>片方の</a:t>
            </a:r>
            <a:r>
              <a:rPr lang="ja-JP" altLang="en-US" sz="1800" kern="0" dirty="0">
                <a:solidFill>
                  <a:srgbClr val="000000"/>
                </a:solidFill>
                <a:latin typeface="+mn-ea"/>
                <a:ea typeface="+mn-ea"/>
                <a:cs typeface="Helvetica" panose="020B0604020202020204" pitchFamily="34" charset="0"/>
              </a:rPr>
              <a:t>一つ</a:t>
            </a:r>
            <a:r>
              <a:rPr lang="ja-JP" altLang="ja-JP" sz="1800" kern="0" dirty="0">
                <a:solidFill>
                  <a:srgbClr val="000000"/>
                </a:solidFill>
                <a:effectLst/>
                <a:latin typeface="+mn-ea"/>
                <a:ea typeface="+mn-ea"/>
                <a:cs typeface="Helvetica" panose="020B0604020202020204" pitchFamily="34" charset="0"/>
              </a:rPr>
              <a:t>しかない</a:t>
            </a:r>
            <a:r>
              <a:rPr lang="ja-JP" altLang="en-US" sz="1800" kern="0" dirty="0">
                <a:solidFill>
                  <a:srgbClr val="000000"/>
                </a:solidFill>
                <a:effectLst/>
                <a:latin typeface="+mn-ea"/>
                <a:ea typeface="+mn-ea"/>
                <a:cs typeface="Helvetica" panose="020B0604020202020204" pitchFamily="34" charset="0"/>
              </a:rPr>
              <a:t>場合は</a:t>
            </a:r>
            <a:r>
              <a:rPr lang="ja-JP" altLang="ja-JP" sz="1800" kern="0" dirty="0">
                <a:solidFill>
                  <a:srgbClr val="000000"/>
                </a:solidFill>
                <a:effectLst/>
                <a:latin typeface="+mn-ea"/>
                <a:ea typeface="+mn-ea"/>
                <a:cs typeface="Helvetica" panose="020B0604020202020204" pitchFamily="34" charset="0"/>
              </a:rPr>
              <a:t>盲点が原因で見えない部分が出てしまうのです。それを補うために目は</a:t>
            </a:r>
            <a:r>
              <a:rPr lang="en-US" altLang="ja-JP" sz="1800" kern="0" dirty="0">
                <a:solidFill>
                  <a:srgbClr val="000000"/>
                </a:solidFill>
                <a:effectLst/>
                <a:latin typeface="+mn-ea"/>
                <a:ea typeface="+mn-ea"/>
                <a:cs typeface="Helvetica" panose="020B0604020202020204" pitchFamily="34" charset="0"/>
              </a:rPr>
              <a:t>2</a:t>
            </a:r>
            <a:r>
              <a:rPr lang="ja-JP" altLang="ja-JP" sz="1800" kern="0" dirty="0">
                <a:solidFill>
                  <a:srgbClr val="000000"/>
                </a:solidFill>
                <a:effectLst/>
                <a:latin typeface="+mn-ea"/>
                <a:ea typeface="+mn-ea"/>
                <a:cs typeface="Helvetica" panose="020B0604020202020204" pitchFamily="34" charset="0"/>
              </a:rPr>
              <a:t>つあるのです。</a:t>
            </a:r>
            <a:endParaRPr lang="en-US" altLang="ja-JP" sz="1800" kern="100" dirty="0">
              <a:solidFill>
                <a:schemeClr val="bg1"/>
              </a:solidFill>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C8B83A2A-A3D5-2B66-C7FE-E9D0EF98BD98}"/>
              </a:ext>
            </a:extLst>
          </p:cNvPr>
          <p:cNvSpPr>
            <a:spLocks noGrp="1"/>
          </p:cNvSpPr>
          <p:nvPr>
            <p:ph type="sldNum" sz="quarter" idx="12"/>
          </p:nvPr>
        </p:nvSpPr>
        <p:spPr/>
        <p:txBody>
          <a:bodyPr/>
          <a:lstStyle/>
          <a:p>
            <a:pPr rtl="0"/>
            <a:fld id="{3A98EE3D-8CD1-4C3F-BD1C-C98C9596463C}" type="slidenum">
              <a:rPr lang="en-US" smtClean="0"/>
              <a:t>43</a:t>
            </a:fld>
            <a:endParaRPr lang="en-US" dirty="0"/>
          </a:p>
        </p:txBody>
      </p:sp>
    </p:spTree>
    <p:extLst>
      <p:ext uri="{BB962C8B-B14F-4D97-AF65-F5344CB8AC3E}">
        <p14:creationId xmlns:p14="http://schemas.microsoft.com/office/powerpoint/2010/main" val="1090523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66783" y="827912"/>
            <a:ext cx="10058400" cy="609599"/>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【真面目。誠実。一生懸命。 </a:t>
            </a:r>
            <a:r>
              <a:rPr lang="ja-JP" altLang="en-US" sz="2800" kern="0" dirty="0">
                <a:solidFill>
                  <a:srgbClr val="000000"/>
                </a:solidFill>
                <a:effectLst/>
                <a:latin typeface="+mn-ea"/>
                <a:ea typeface="+mn-ea"/>
                <a:cs typeface="Helvetica" panose="020B0604020202020204" pitchFamily="34" charset="0"/>
              </a:rPr>
              <a:t>にこだわる理由</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13117" y="2265423"/>
            <a:ext cx="10370470" cy="45465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つまり、人間そのものが最初から完璧ではなく不完全なものであると考えることができます。その不完全な人間が</a:t>
            </a:r>
            <a:r>
              <a:rPr lang="ja-JP" altLang="en-US" sz="1800" kern="0" dirty="0">
                <a:solidFill>
                  <a:srgbClr val="000000"/>
                </a:solidFill>
                <a:effectLst/>
                <a:latin typeface="+mn-ea"/>
                <a:ea typeface="+mn-ea"/>
                <a:cs typeface="Helvetica" panose="020B0604020202020204" pitchFamily="34" charset="0"/>
              </a:rPr>
              <a:t>考えて行う</a:t>
            </a:r>
            <a:r>
              <a:rPr lang="ja-JP" altLang="ja-JP" sz="1800" kern="0" dirty="0">
                <a:solidFill>
                  <a:srgbClr val="000000"/>
                </a:solidFill>
                <a:effectLst/>
                <a:latin typeface="+mn-ea"/>
                <a:ea typeface="+mn-ea"/>
                <a:cs typeface="Helvetica" panose="020B0604020202020204" pitchFamily="34" charset="0"/>
              </a:rPr>
              <a:t>商売</a:t>
            </a:r>
            <a:r>
              <a:rPr lang="ja-JP" altLang="en-US" sz="1800" kern="0" dirty="0">
                <a:solidFill>
                  <a:srgbClr val="000000"/>
                </a:solidFill>
                <a:effectLst/>
                <a:latin typeface="+mn-ea"/>
                <a:ea typeface="+mn-ea"/>
                <a:cs typeface="Helvetica" panose="020B0604020202020204" pitchFamily="34" charset="0"/>
              </a:rPr>
              <a:t>が</a:t>
            </a:r>
            <a:r>
              <a:rPr lang="ja-JP" altLang="ja-JP" sz="1800" kern="0" dirty="0">
                <a:solidFill>
                  <a:srgbClr val="000000"/>
                </a:solidFill>
                <a:effectLst/>
                <a:latin typeface="+mn-ea"/>
                <a:ea typeface="+mn-ea"/>
                <a:cs typeface="Helvetica" panose="020B0604020202020204" pitchFamily="34" charset="0"/>
              </a:rPr>
              <a:t>完全、完璧であるはずがありません。もしも仮に完璧</a:t>
            </a:r>
            <a:r>
              <a:rPr lang="ja-JP" altLang="en-US" sz="1800" kern="0" dirty="0">
                <a:solidFill>
                  <a:srgbClr val="000000"/>
                </a:solidFill>
                <a:effectLst/>
                <a:latin typeface="+mn-ea"/>
                <a:ea typeface="+mn-ea"/>
                <a:cs typeface="Helvetica" panose="020B0604020202020204" pitchFamily="34" charset="0"/>
              </a:rPr>
              <a:t>な商売</a:t>
            </a:r>
            <a:r>
              <a:rPr lang="ja-JP" altLang="ja-JP" sz="1800" kern="0" dirty="0">
                <a:solidFill>
                  <a:srgbClr val="000000"/>
                </a:solidFill>
                <a:effectLst/>
                <a:latin typeface="+mn-ea"/>
                <a:ea typeface="+mn-ea"/>
                <a:cs typeface="Helvetica" panose="020B0604020202020204" pitchFamily="34" charset="0"/>
              </a:rPr>
              <a:t>だったとしても</a:t>
            </a:r>
            <a:r>
              <a:rPr lang="ja-JP" altLang="en-US" sz="1800" kern="0" dirty="0">
                <a:solidFill>
                  <a:srgbClr val="000000"/>
                </a:solidFill>
                <a:effectLst/>
                <a:latin typeface="+mn-ea"/>
                <a:ea typeface="+mn-ea"/>
                <a:cs typeface="Helvetica" panose="020B0604020202020204" pitchFamily="34" charset="0"/>
              </a:rPr>
              <a:t>そこにも</a:t>
            </a:r>
            <a:r>
              <a:rPr lang="ja-JP" altLang="ja-JP" sz="1800" kern="0" dirty="0">
                <a:solidFill>
                  <a:srgbClr val="000000"/>
                </a:solidFill>
                <a:effectLst/>
                <a:latin typeface="+mn-ea"/>
                <a:ea typeface="+mn-ea"/>
                <a:cs typeface="Helvetica" panose="020B0604020202020204" pitchFamily="34" charset="0"/>
              </a:rPr>
              <a:t>問題が潜んでいます。なぜならば、</a:t>
            </a:r>
            <a:r>
              <a:rPr lang="ja-JP" altLang="en-US" sz="1800" kern="0" dirty="0">
                <a:solidFill>
                  <a:srgbClr val="000000"/>
                </a:solidFill>
                <a:effectLst/>
                <a:latin typeface="+mn-ea"/>
                <a:ea typeface="+mn-ea"/>
                <a:cs typeface="Helvetica" panose="020B0604020202020204" pitchFamily="34" charset="0"/>
              </a:rPr>
              <a:t>私達の会社</a:t>
            </a:r>
            <a:r>
              <a:rPr lang="ja-JP" altLang="ja-JP" sz="1800" kern="0" dirty="0">
                <a:solidFill>
                  <a:srgbClr val="000000"/>
                </a:solidFill>
                <a:effectLst/>
                <a:latin typeface="+mn-ea"/>
                <a:ea typeface="+mn-ea"/>
                <a:cs typeface="Helvetica" panose="020B0604020202020204" pitchFamily="34" charset="0"/>
              </a:rPr>
              <a:t>が業界</a:t>
            </a:r>
            <a:r>
              <a:rPr lang="en-US" altLang="ja-JP" sz="1800" kern="0" dirty="0">
                <a:solidFill>
                  <a:srgbClr val="000000"/>
                </a:solidFill>
                <a:effectLst/>
                <a:latin typeface="+mn-ea"/>
                <a:ea typeface="+mn-ea"/>
                <a:cs typeface="Helvetica" panose="020B0604020202020204" pitchFamily="34" charset="0"/>
              </a:rPr>
              <a:t>1</a:t>
            </a:r>
            <a:r>
              <a:rPr lang="ja-JP" altLang="ja-JP" sz="1800" kern="0" dirty="0">
                <a:solidFill>
                  <a:srgbClr val="000000"/>
                </a:solidFill>
                <a:effectLst/>
                <a:latin typeface="+mn-ea"/>
                <a:ea typeface="+mn-ea"/>
                <a:cs typeface="Helvetica" panose="020B0604020202020204" pitchFamily="34" charset="0"/>
              </a:rPr>
              <a:t>位になる過程において</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競合</a:t>
            </a:r>
            <a:r>
              <a:rPr lang="ja-JP" altLang="en-US" sz="1800" kern="0" dirty="0">
                <a:solidFill>
                  <a:srgbClr val="000000"/>
                </a:solidFill>
                <a:effectLst/>
                <a:latin typeface="+mn-ea"/>
                <a:ea typeface="+mn-ea"/>
                <a:cs typeface="Helvetica" panose="020B0604020202020204" pitchFamily="34" charset="0"/>
              </a:rPr>
              <a:t>他社</a:t>
            </a:r>
            <a:r>
              <a:rPr lang="ja-JP" altLang="ja-JP" sz="1800" kern="0" dirty="0">
                <a:solidFill>
                  <a:srgbClr val="000000"/>
                </a:solidFill>
                <a:effectLst/>
                <a:latin typeface="+mn-ea"/>
                <a:ea typeface="+mn-ea"/>
                <a:cs typeface="Helvetica" panose="020B0604020202020204" pitchFamily="34" charset="0"/>
              </a:rPr>
              <a:t>はその業界での順位を落とし</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売上も落としていきます。売上</a:t>
            </a:r>
            <a:r>
              <a:rPr lang="ja-JP" altLang="en-US" sz="1800" kern="0" dirty="0">
                <a:solidFill>
                  <a:srgbClr val="000000"/>
                </a:solidFill>
                <a:effectLst/>
                <a:latin typeface="+mn-ea"/>
                <a:ea typeface="+mn-ea"/>
                <a:cs typeface="Helvetica" panose="020B0604020202020204" pitchFamily="34" charset="0"/>
              </a:rPr>
              <a:t>が下がった</a:t>
            </a:r>
            <a:r>
              <a:rPr lang="ja-JP" altLang="ja-JP" sz="1800" kern="0" dirty="0">
                <a:solidFill>
                  <a:srgbClr val="000000"/>
                </a:solidFill>
                <a:effectLst/>
                <a:latin typeface="+mn-ea"/>
                <a:ea typeface="+mn-ea"/>
                <a:cs typeface="Helvetica" panose="020B0604020202020204" pitchFamily="34" charset="0"/>
              </a:rPr>
              <a:t>競合</a:t>
            </a:r>
            <a:r>
              <a:rPr lang="ja-JP" altLang="en-US" sz="1800" kern="0" dirty="0">
                <a:solidFill>
                  <a:srgbClr val="000000"/>
                </a:solidFill>
                <a:effectLst/>
                <a:latin typeface="+mn-ea"/>
                <a:ea typeface="+mn-ea"/>
                <a:cs typeface="Helvetica" panose="020B0604020202020204" pitchFamily="34" charset="0"/>
              </a:rPr>
              <a:t>他社</a:t>
            </a:r>
            <a:r>
              <a:rPr lang="ja-JP" altLang="ja-JP" sz="1800" kern="0" dirty="0">
                <a:solidFill>
                  <a:srgbClr val="000000"/>
                </a:solidFill>
                <a:effectLst/>
                <a:latin typeface="+mn-ea"/>
                <a:ea typeface="+mn-ea"/>
                <a:cs typeface="Helvetica" panose="020B0604020202020204" pitchFamily="34" charset="0"/>
              </a:rPr>
              <a:t>はやむを得ずボーナスカットや給与の減額、遅配、自主退社や解雇、倒産</a:t>
            </a:r>
            <a:r>
              <a:rPr lang="ja-JP" altLang="en-US" sz="1800" kern="0" dirty="0">
                <a:solidFill>
                  <a:srgbClr val="000000"/>
                </a:solidFill>
                <a:effectLst/>
                <a:latin typeface="+mn-ea"/>
                <a:ea typeface="+mn-ea"/>
                <a:cs typeface="Helvetica" panose="020B0604020202020204" pitchFamily="34" charset="0"/>
              </a:rPr>
              <a:t>などもあるかもしれません。</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　つまり、</a:t>
            </a:r>
            <a:r>
              <a:rPr lang="ja-JP" altLang="ja-JP" sz="1800" kern="0" dirty="0">
                <a:solidFill>
                  <a:srgbClr val="000000"/>
                </a:solidFill>
                <a:effectLst/>
                <a:latin typeface="+mn-ea"/>
                <a:ea typeface="+mn-ea"/>
                <a:cs typeface="Helvetica" panose="020B0604020202020204" pitchFamily="34" charset="0"/>
              </a:rPr>
              <a:t>商売として</a:t>
            </a:r>
            <a:r>
              <a:rPr lang="ja-JP" altLang="en-US" sz="1800" kern="0" dirty="0">
                <a:solidFill>
                  <a:srgbClr val="000000"/>
                </a:solidFill>
                <a:effectLst/>
                <a:latin typeface="+mn-ea"/>
                <a:ea typeface="+mn-ea"/>
                <a:cs typeface="Helvetica" panose="020B0604020202020204" pitchFamily="34" charset="0"/>
              </a:rPr>
              <a:t>私達の会社が</a:t>
            </a:r>
            <a:r>
              <a:rPr lang="ja-JP" altLang="ja-JP" sz="1800" kern="0" dirty="0">
                <a:solidFill>
                  <a:srgbClr val="000000"/>
                </a:solidFill>
                <a:effectLst/>
                <a:latin typeface="+mn-ea"/>
                <a:ea typeface="+mn-ea"/>
                <a:cs typeface="Helvetica" panose="020B0604020202020204" pitchFamily="34" charset="0"/>
              </a:rPr>
              <a:t>存在するだけで、誰かの明るい未来を奪っているかもしれないのです。</a:t>
            </a:r>
            <a:r>
              <a:rPr lang="ja-JP" altLang="ja-JP" sz="1800" kern="0" dirty="0">
                <a:solidFill>
                  <a:schemeClr val="tx1"/>
                </a:solidFill>
                <a:effectLst/>
                <a:latin typeface="+mn-ea"/>
                <a:ea typeface="+mn-ea"/>
                <a:cs typeface="Helvetica" panose="020B0604020202020204" pitchFamily="34" charset="0"/>
              </a:rPr>
              <a:t>大袈裟な話</a:t>
            </a:r>
            <a:r>
              <a:rPr lang="ja-JP" altLang="en-US" sz="1800" kern="0" dirty="0">
                <a:solidFill>
                  <a:schemeClr val="tx1"/>
                </a:solidFill>
                <a:effectLst/>
                <a:latin typeface="+mn-ea"/>
                <a:ea typeface="+mn-ea"/>
                <a:cs typeface="Helvetica" panose="020B0604020202020204" pitchFamily="34" charset="0"/>
              </a:rPr>
              <a:t>かもしれませんが</a:t>
            </a:r>
            <a:r>
              <a:rPr lang="ja-JP" altLang="ja-JP" sz="1800" kern="0" dirty="0">
                <a:solidFill>
                  <a:schemeClr val="tx1"/>
                </a:solidFill>
                <a:effectLst/>
                <a:latin typeface="+mn-ea"/>
                <a:ea typeface="+mn-ea"/>
                <a:cs typeface="Helvetica" panose="020B0604020202020204" pitchFamily="34" charset="0"/>
              </a:rPr>
              <a:t>、商売は存在しているだけで</a:t>
            </a:r>
            <a:r>
              <a:rPr lang="ja-JP" altLang="en-US" sz="1800" kern="0" dirty="0">
                <a:solidFill>
                  <a:schemeClr val="tx1"/>
                </a:solidFill>
                <a:effectLst/>
                <a:latin typeface="+mn-ea"/>
                <a:ea typeface="+mn-ea"/>
                <a:cs typeface="Helvetica" panose="020B0604020202020204" pitchFamily="34" charset="0"/>
              </a:rPr>
              <a:t>、</a:t>
            </a:r>
            <a:r>
              <a:rPr lang="ja-JP" altLang="ja-JP" sz="1800" kern="0" dirty="0">
                <a:solidFill>
                  <a:schemeClr val="tx1"/>
                </a:solidFill>
                <a:effectLst/>
                <a:latin typeface="+mn-ea"/>
                <a:ea typeface="+mn-ea"/>
                <a:cs typeface="Helvetica" panose="020B0604020202020204" pitchFamily="34" charset="0"/>
              </a:rPr>
              <a:t>誰か</a:t>
            </a:r>
            <a:r>
              <a:rPr lang="ja-JP" altLang="en-US" sz="1800" kern="0" dirty="0">
                <a:solidFill>
                  <a:schemeClr val="tx1"/>
                </a:solidFill>
                <a:effectLst/>
                <a:latin typeface="+mn-ea"/>
                <a:ea typeface="+mn-ea"/>
                <a:cs typeface="Helvetica" panose="020B0604020202020204" pitchFamily="34" charset="0"/>
              </a:rPr>
              <a:t>を不幸</a:t>
            </a:r>
            <a:r>
              <a:rPr lang="ja-JP" altLang="ja-JP" sz="1800" kern="0" dirty="0">
                <a:solidFill>
                  <a:schemeClr val="tx1"/>
                </a:solidFill>
                <a:effectLst/>
                <a:latin typeface="+mn-ea"/>
                <a:ea typeface="+mn-ea"/>
                <a:cs typeface="Helvetica" panose="020B0604020202020204" pitchFamily="34" charset="0"/>
              </a:rPr>
              <a:t>に</a:t>
            </a:r>
            <a:r>
              <a:rPr lang="ja-JP" altLang="en-US" sz="1800" kern="0" dirty="0">
                <a:solidFill>
                  <a:schemeClr val="tx1"/>
                </a:solidFill>
                <a:effectLst/>
                <a:latin typeface="+mn-ea"/>
                <a:ea typeface="+mn-ea"/>
                <a:cs typeface="Helvetica" panose="020B0604020202020204" pitchFamily="34" charset="0"/>
              </a:rPr>
              <a:t>し</a:t>
            </a:r>
            <a:r>
              <a:rPr lang="ja-JP" altLang="ja-JP" sz="1800" kern="0" dirty="0">
                <a:solidFill>
                  <a:schemeClr val="tx1"/>
                </a:solidFill>
                <a:effectLst/>
                <a:latin typeface="+mn-ea"/>
                <a:ea typeface="+mn-ea"/>
                <a:cs typeface="Helvetica" panose="020B0604020202020204" pitchFamily="34" charset="0"/>
              </a:rPr>
              <a:t>ているかもしれない</a:t>
            </a:r>
            <a:r>
              <a:rPr lang="ja-JP" altLang="en-US" sz="1800" kern="0" dirty="0">
                <a:solidFill>
                  <a:schemeClr val="tx1"/>
                </a:solidFill>
                <a:effectLst/>
                <a:latin typeface="+mn-ea"/>
                <a:ea typeface="+mn-ea"/>
                <a:cs typeface="Helvetica" panose="020B0604020202020204" pitchFamily="34" charset="0"/>
              </a:rPr>
              <a:t>の</a:t>
            </a:r>
            <a:r>
              <a:rPr lang="ja-JP" altLang="ja-JP" sz="1800" kern="0" dirty="0">
                <a:solidFill>
                  <a:schemeClr val="tx1"/>
                </a:solidFill>
                <a:latin typeface="+mn-ea"/>
                <a:ea typeface="+mn-ea"/>
                <a:cs typeface="Helvetica" panose="020B0604020202020204" pitchFamily="34" charset="0"/>
              </a:rPr>
              <a:t>です。人間は最初から</a:t>
            </a:r>
            <a:r>
              <a:rPr lang="ja-JP" altLang="en-US" sz="1800" kern="0" dirty="0">
                <a:solidFill>
                  <a:schemeClr val="tx1"/>
                </a:solidFill>
                <a:latin typeface="+mn-ea"/>
                <a:ea typeface="+mn-ea"/>
                <a:cs typeface="Helvetica" panose="020B0604020202020204" pitchFamily="34" charset="0"/>
              </a:rPr>
              <a:t>完璧</a:t>
            </a:r>
            <a:r>
              <a:rPr lang="ja-JP" altLang="ja-JP" sz="1800" kern="0" dirty="0">
                <a:solidFill>
                  <a:schemeClr val="tx1"/>
                </a:solidFill>
                <a:latin typeface="+mn-ea"/>
                <a:ea typeface="+mn-ea"/>
                <a:cs typeface="Helvetica" panose="020B0604020202020204" pitchFamily="34" charset="0"/>
              </a:rPr>
              <a:t>ではありません。その完璧ではない人間が商売をやれば商売自体が完璧ではないのは当然のこと</a:t>
            </a:r>
            <a:r>
              <a:rPr lang="ja-JP" altLang="en-US" sz="1800" kern="0" dirty="0">
                <a:solidFill>
                  <a:schemeClr val="tx1"/>
                </a:solidFill>
                <a:latin typeface="+mn-ea"/>
                <a:ea typeface="+mn-ea"/>
                <a:cs typeface="Helvetica" panose="020B0604020202020204" pitchFamily="34" charset="0"/>
              </a:rPr>
              <a:t>なの</a:t>
            </a:r>
            <a:r>
              <a:rPr lang="ja-JP" altLang="ja-JP" sz="1800" kern="0" dirty="0">
                <a:solidFill>
                  <a:schemeClr val="tx1"/>
                </a:solidFill>
                <a:latin typeface="+mn-ea"/>
                <a:ea typeface="+mn-ea"/>
                <a:cs typeface="Helvetica" panose="020B0604020202020204" pitchFamily="34" charset="0"/>
              </a:rPr>
              <a:t>です。</a:t>
            </a:r>
            <a:endParaRPr lang="en-US" altLang="ja-JP" sz="1800" kern="0" dirty="0">
              <a:solidFill>
                <a:schemeClr val="tx1"/>
              </a:solidFill>
              <a:latin typeface="+mn-ea"/>
              <a:ea typeface="+mn-ea"/>
              <a:cs typeface="Helvetica" panose="020B0604020202020204" pitchFamily="34" charset="0"/>
            </a:endParaRPr>
          </a:p>
          <a:p>
            <a:pPr>
              <a:lnSpc>
                <a:spcPts val="2000"/>
              </a:lnSpc>
            </a:pPr>
            <a:endParaRPr lang="ja-JP" altLang="ja-JP" sz="1800" kern="100" dirty="0">
              <a:solidFill>
                <a:schemeClr val="bg1"/>
              </a:solidFill>
              <a:effectLst/>
              <a:latin typeface="+mn-ea"/>
              <a:ea typeface="+mn-ea"/>
              <a:cs typeface="Times New Roman" panose="02020603050405020304" pitchFamily="18" charset="0"/>
            </a:endParaRPr>
          </a:p>
          <a:p>
            <a:pPr algn="l">
              <a:lnSpc>
                <a:spcPts val="2000"/>
              </a:lnSpc>
            </a:pPr>
            <a:r>
              <a:rPr lang="ja-JP" altLang="en-US"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だからこそ、嘘や誇張などで誤解や誤認を与える様な営業</a:t>
            </a:r>
            <a:r>
              <a:rPr lang="ja-JP" altLang="en-US" sz="1800" kern="0" dirty="0">
                <a:solidFill>
                  <a:schemeClr val="bg1"/>
                </a:solidFill>
                <a:effectLst/>
                <a:latin typeface="+mn-ea"/>
                <a:ea typeface="+mn-ea"/>
                <a:cs typeface="Helvetica" panose="020B0604020202020204" pitchFamily="34" charset="0"/>
              </a:rPr>
              <a:t>トーク</a:t>
            </a:r>
            <a:r>
              <a:rPr lang="ja-JP" altLang="ja-JP" sz="1800" kern="0" dirty="0">
                <a:solidFill>
                  <a:schemeClr val="bg1"/>
                </a:solidFill>
                <a:effectLst/>
                <a:latin typeface="+mn-ea"/>
                <a:ea typeface="+mn-ea"/>
                <a:cs typeface="Helvetica" panose="020B0604020202020204" pitchFamily="34" charset="0"/>
              </a:rPr>
              <a:t>や、</a:t>
            </a:r>
            <a:r>
              <a:rPr lang="ja-JP" altLang="en-US" sz="1800" kern="0" dirty="0">
                <a:solidFill>
                  <a:schemeClr val="bg1"/>
                </a:solidFill>
                <a:effectLst/>
                <a:latin typeface="+mn-ea"/>
                <a:ea typeface="+mn-ea"/>
                <a:cs typeface="Helvetica" panose="020B0604020202020204" pitchFamily="34" charset="0"/>
              </a:rPr>
              <a:t>時間制限や</a:t>
            </a:r>
            <a:r>
              <a:rPr lang="ja-JP" altLang="ja-JP" sz="1800" kern="0" dirty="0">
                <a:solidFill>
                  <a:schemeClr val="bg1"/>
                </a:solidFill>
                <a:effectLst/>
                <a:latin typeface="+mn-ea"/>
                <a:ea typeface="+mn-ea"/>
                <a:cs typeface="Helvetica" panose="020B0604020202020204" pitchFamily="34" charset="0"/>
              </a:rPr>
              <a:t>脅しによる強引な</a:t>
            </a:r>
            <a:r>
              <a:rPr lang="ja-JP" altLang="en-US" sz="1800" kern="0" dirty="0">
                <a:solidFill>
                  <a:schemeClr val="bg1"/>
                </a:solidFill>
                <a:effectLst/>
                <a:latin typeface="+mn-ea"/>
                <a:ea typeface="+mn-ea"/>
                <a:cs typeface="Helvetica" panose="020B0604020202020204" pitchFamily="34" charset="0"/>
              </a:rPr>
              <a:t>営業</a:t>
            </a:r>
            <a:r>
              <a:rPr lang="ja-JP" altLang="ja-JP" sz="1800" kern="0" dirty="0">
                <a:solidFill>
                  <a:schemeClr val="bg1"/>
                </a:solidFill>
                <a:effectLst/>
                <a:latin typeface="+mn-ea"/>
                <a:ea typeface="+mn-ea"/>
                <a:cs typeface="Helvetica" panose="020B0604020202020204" pitchFamily="34" charset="0"/>
              </a:rPr>
              <a:t>方法など、お客様にとってメリットのない営業は絶対にしてはならないのです。</a:t>
            </a:r>
            <a:r>
              <a:rPr lang="en-US" altLang="ja-JP"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自分達の私利私欲で動き、相手のためにならないのは完全</a:t>
            </a:r>
            <a:r>
              <a:rPr lang="ja-JP" altLang="en-US" sz="1800" kern="0" dirty="0">
                <a:solidFill>
                  <a:schemeClr val="bg1"/>
                </a:solidFill>
                <a:effectLst/>
                <a:latin typeface="+mn-ea"/>
                <a:ea typeface="+mn-ea"/>
                <a:cs typeface="Helvetica" panose="020B0604020202020204" pitchFamily="34" charset="0"/>
              </a:rPr>
              <a:t>に</a:t>
            </a:r>
            <a:r>
              <a:rPr lang="ja-JP" altLang="en-US" sz="1800" kern="0" dirty="0">
                <a:solidFill>
                  <a:schemeClr val="bg1"/>
                </a:solidFill>
                <a:latin typeface="+mn-ea"/>
                <a:ea typeface="+mn-ea"/>
                <a:cs typeface="Helvetica" panose="020B0604020202020204" pitchFamily="34" charset="0"/>
              </a:rPr>
              <a:t>間違っていると思います</a:t>
            </a:r>
            <a:r>
              <a:rPr lang="ja-JP" altLang="ja-JP" sz="1800" kern="0" dirty="0">
                <a:solidFill>
                  <a:schemeClr val="bg1"/>
                </a:solidFill>
                <a:effectLst/>
                <a:latin typeface="+mn-ea"/>
                <a:ea typeface="+mn-ea"/>
                <a:cs typeface="Helvetica" panose="020B0604020202020204" pitchFamily="34" charset="0"/>
              </a:rPr>
              <a:t>。</a:t>
            </a:r>
            <a:r>
              <a:rPr lang="ja-JP" altLang="en-US" sz="1800" kern="0" dirty="0">
                <a:solidFill>
                  <a:schemeClr val="bg1"/>
                </a:solidFill>
                <a:effectLst/>
                <a:latin typeface="+mn-ea"/>
                <a:ea typeface="+mn-ea"/>
                <a:cs typeface="Helvetica" panose="020B0604020202020204" pitchFamily="34" charset="0"/>
              </a:rPr>
              <a:t>だからこそ、せめて</a:t>
            </a:r>
            <a:r>
              <a:rPr lang="ja-JP" altLang="ja-JP" sz="1800" kern="0" dirty="0">
                <a:solidFill>
                  <a:schemeClr val="bg1"/>
                </a:solidFill>
                <a:effectLst/>
                <a:latin typeface="+mn-ea"/>
                <a:ea typeface="+mn-ea"/>
                <a:cs typeface="Helvetica" panose="020B0604020202020204" pitchFamily="34" charset="0"/>
              </a:rPr>
              <a:t>商売の内容、方法、仕組みだけでも</a:t>
            </a:r>
            <a:r>
              <a:rPr lang="ja-JP" altLang="en-US" sz="1800" kern="0" dirty="0">
                <a:solidFill>
                  <a:schemeClr val="bg1"/>
                </a:solidFill>
                <a:effectLst/>
                <a:latin typeface="+mn-ea"/>
                <a:ea typeface="+mn-ea"/>
                <a:cs typeface="Helvetica" panose="020B0604020202020204" pitchFamily="34" charset="0"/>
              </a:rPr>
              <a:t>知恵を絞って</a:t>
            </a:r>
            <a:r>
              <a:rPr lang="ja-JP" altLang="ja-JP" sz="1800" kern="0" dirty="0">
                <a:solidFill>
                  <a:schemeClr val="bg1"/>
                </a:solidFill>
                <a:effectLst/>
                <a:latin typeface="+mn-ea"/>
                <a:ea typeface="+mn-ea"/>
                <a:cs typeface="Helvetica" panose="020B0604020202020204" pitchFamily="34" charset="0"/>
              </a:rPr>
              <a:t>真っ当にし、それを真っ当な人間達だけで運営したいと考えて</a:t>
            </a:r>
            <a:r>
              <a:rPr lang="ja-JP" altLang="en-US" sz="1800" kern="0" dirty="0">
                <a:solidFill>
                  <a:schemeClr val="bg1"/>
                </a:solidFill>
                <a:effectLst/>
                <a:latin typeface="+mn-ea"/>
                <a:ea typeface="+mn-ea"/>
                <a:cs typeface="Helvetica" panose="020B0604020202020204" pitchFamily="34" charset="0"/>
              </a:rPr>
              <a:t>いるのです</a:t>
            </a:r>
            <a:r>
              <a:rPr lang="ja-JP" altLang="ja-JP" sz="1800" kern="0" dirty="0">
                <a:solidFill>
                  <a:schemeClr val="bg1"/>
                </a:solidFill>
                <a:effectLst/>
                <a:latin typeface="+mn-ea"/>
                <a:ea typeface="+mn-ea"/>
                <a:cs typeface="Helvetica" panose="020B0604020202020204" pitchFamily="34" charset="0"/>
              </a:rPr>
              <a:t>。</a:t>
            </a:r>
            <a:endParaRPr lang="en-US" altLang="ja-JP" sz="1800" kern="100" dirty="0">
              <a:solidFill>
                <a:schemeClr val="bg1"/>
              </a:solidFill>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C8B83A2A-A3D5-2B66-C7FE-E9D0EF98BD98}"/>
              </a:ext>
            </a:extLst>
          </p:cNvPr>
          <p:cNvSpPr>
            <a:spLocks noGrp="1"/>
          </p:cNvSpPr>
          <p:nvPr>
            <p:ph type="sldNum" sz="quarter" idx="12"/>
          </p:nvPr>
        </p:nvSpPr>
        <p:spPr/>
        <p:txBody>
          <a:bodyPr/>
          <a:lstStyle/>
          <a:p>
            <a:pPr rtl="0"/>
            <a:fld id="{3A98EE3D-8CD1-4C3F-BD1C-C98C9596463C}" type="slidenum">
              <a:rPr lang="en-US" smtClean="0"/>
              <a:t>44</a:t>
            </a:fld>
            <a:endParaRPr lang="en-US" dirty="0"/>
          </a:p>
        </p:txBody>
      </p:sp>
    </p:spTree>
    <p:extLst>
      <p:ext uri="{BB962C8B-B14F-4D97-AF65-F5344CB8AC3E}">
        <p14:creationId xmlns:p14="http://schemas.microsoft.com/office/powerpoint/2010/main" val="2603719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161036"/>
            <a:ext cx="10058400" cy="1927409"/>
          </a:xfrm>
        </p:spPr>
        <p:txBody>
          <a:bodyPr rtlCol="0" anchor="ctr">
            <a:normAutofit fontScale="90000"/>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effectLst/>
                <a:latin typeface="+mn-ea"/>
                <a:ea typeface="+mn-ea"/>
                <a:cs typeface="Helvetica" panose="020B0604020202020204" pitchFamily="34" charset="0"/>
              </a:rPr>
              <a:t>風間商事の行動原則</a:t>
            </a:r>
            <a:r>
              <a:rPr lang="ja-JP" altLang="en-US" sz="2800" kern="0" dirty="0">
                <a:solidFill>
                  <a:srgbClr val="000000"/>
                </a:solidFill>
                <a:effectLst/>
                <a:latin typeface="+mn-ea"/>
                <a:ea typeface="+mn-ea"/>
                <a:cs typeface="Helvetica" panose="020B0604020202020204" pitchFamily="34" charset="0"/>
              </a:rPr>
              <a:t>・バリュー</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r>
              <a:rPr lang="ja-JP" altLang="ja-JP" sz="2800" kern="0" dirty="0">
                <a:solidFill>
                  <a:srgbClr val="000000"/>
                </a:solidFill>
                <a:effectLst/>
                <a:latin typeface="+mn-ea"/>
                <a:ea typeface="+mn-ea"/>
                <a:cs typeface="Helvetica" panose="020B0604020202020204" pitchFamily="34" charset="0"/>
              </a:rPr>
              <a:t>「和気生財」</a:t>
            </a:r>
            <a:r>
              <a:rPr lang="ja-JP" altLang="en-US" sz="2800" kern="100" dirty="0">
                <a:solidFill>
                  <a:srgbClr val="000000"/>
                </a:solidFill>
                <a:latin typeface="+mn-ea"/>
                <a:ea typeface="+mn-ea"/>
                <a:cs typeface="Times New Roman" panose="02020603050405020304" pitchFamily="18" charset="0"/>
              </a:rPr>
              <a:t>　</a:t>
            </a:r>
            <a:br>
              <a:rPr lang="en-US" altLang="ja-JP" sz="2800" kern="100" dirty="0">
                <a:solidFill>
                  <a:srgbClr val="000000"/>
                </a:solidFill>
                <a:latin typeface="+mn-ea"/>
                <a:ea typeface="+mn-ea"/>
                <a:cs typeface="Times New Roman" panose="02020603050405020304" pitchFamily="18" charset="0"/>
              </a:rPr>
            </a:br>
            <a:r>
              <a:rPr lang="ja-JP" altLang="ja-JP" sz="2800" kern="0" dirty="0">
                <a:solidFill>
                  <a:srgbClr val="000000"/>
                </a:solidFill>
                <a:effectLst/>
                <a:latin typeface="+mn-ea"/>
                <a:ea typeface="+mn-ea"/>
                <a:cs typeface="Helvetica" panose="020B0604020202020204" pitchFamily="34" charset="0"/>
              </a:rPr>
              <a:t>読み方「フ</a:t>
            </a:r>
            <a:r>
              <a:rPr lang="ja-JP" altLang="en-US" sz="2800" kern="0" dirty="0">
                <a:solidFill>
                  <a:srgbClr val="000000"/>
                </a:solidFill>
                <a:effectLst/>
                <a:latin typeface="+mn-ea"/>
                <a:ea typeface="+mn-ea"/>
                <a:cs typeface="Helvetica" panose="020B0604020202020204" pitchFamily="34" charset="0"/>
              </a:rPr>
              <a:t>ゥ</a:t>
            </a:r>
            <a:r>
              <a:rPr lang="ja-JP" altLang="ja-JP" sz="2800" kern="0" dirty="0">
                <a:solidFill>
                  <a:srgbClr val="000000"/>
                </a:solidFill>
                <a:effectLst/>
                <a:latin typeface="+mn-ea"/>
                <a:ea typeface="+mn-ea"/>
                <a:cs typeface="Helvetica" panose="020B0604020202020204" pitchFamily="34" charset="0"/>
              </a:rPr>
              <a:t>ーチ</a:t>
            </a:r>
            <a:r>
              <a:rPr lang="ja-JP" altLang="en-US" sz="2800" kern="0" dirty="0">
                <a:solidFill>
                  <a:srgbClr val="000000"/>
                </a:solidFill>
                <a:effectLst/>
                <a:latin typeface="+mn-ea"/>
                <a:ea typeface="+mn-ea"/>
                <a:cs typeface="Helvetica" panose="020B0604020202020204" pitchFamily="34" charset="0"/>
              </a:rPr>
              <a:t>ィ</a:t>
            </a:r>
            <a:r>
              <a:rPr lang="ja-JP" altLang="ja-JP" sz="2800" kern="0" dirty="0">
                <a:solidFill>
                  <a:srgbClr val="000000"/>
                </a:solidFill>
                <a:effectLst/>
                <a:latin typeface="+mn-ea"/>
                <a:ea typeface="+mn-ea"/>
                <a:cs typeface="Helvetica" panose="020B0604020202020204" pitchFamily="34" charset="0"/>
              </a:rPr>
              <a:t>ーシュンチャイ」</a:t>
            </a:r>
            <a:br>
              <a:rPr lang="ja-JP" altLang="ja-JP" sz="2800" kern="100" dirty="0">
                <a:effectLst/>
                <a:latin typeface="+mn-ea"/>
                <a:ea typeface="+mn-ea"/>
                <a:cs typeface="Times New Roman" panose="02020603050405020304" pitchFamily="18" charset="0"/>
              </a:rPr>
            </a:br>
            <a:r>
              <a:rPr lang="ja-JP" altLang="ja-JP" sz="2800" kern="0" dirty="0">
                <a:solidFill>
                  <a:srgbClr val="000000"/>
                </a:solidFill>
                <a:effectLst/>
                <a:latin typeface="+mn-ea"/>
                <a:ea typeface="+mn-ea"/>
                <a:cs typeface="Helvetica" panose="020B0604020202020204" pitchFamily="34" charset="0"/>
              </a:rPr>
              <a:t>和気あいあいとして財を成す</a:t>
            </a:r>
            <a:endParaRPr lang="ja-JP" altLang="ja-JP" sz="2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pPr algn="l">
              <a:lnSpc>
                <a:spcPts val="2000"/>
              </a:lnSpc>
            </a:pPr>
            <a:r>
              <a:rPr lang="ja-JP" altLang="ja-JP" sz="1800" kern="0" dirty="0">
                <a:solidFill>
                  <a:schemeClr val="bg1"/>
                </a:solidFill>
                <a:effectLst/>
                <a:latin typeface="+mn-ea"/>
                <a:ea typeface="+mn-ea"/>
                <a:cs typeface="Helvetica" panose="020B0604020202020204" pitchFamily="34" charset="0"/>
              </a:rPr>
              <a:t>行動原則とは？</a:t>
            </a:r>
            <a:endParaRPr lang="ja-JP" altLang="ja-JP" sz="1800" kern="100" dirty="0">
              <a:solidFill>
                <a:schemeClr val="bg1"/>
              </a:solidFill>
              <a:effectLst/>
              <a:latin typeface="+mn-ea"/>
              <a:ea typeface="+mn-ea"/>
              <a:cs typeface="Times New Roman" panose="02020603050405020304" pitchFamily="18" charset="0"/>
            </a:endParaRPr>
          </a:p>
          <a:p>
            <a:pPr algn="l">
              <a:lnSpc>
                <a:spcPts val="2000"/>
              </a:lnSpc>
            </a:pPr>
            <a:r>
              <a:rPr lang="ja-JP" altLang="en-US" sz="1800" kern="0" dirty="0">
                <a:solidFill>
                  <a:schemeClr val="bg1"/>
                </a:solidFill>
                <a:effectLst/>
                <a:latin typeface="+mn-ea"/>
                <a:ea typeface="+mn-ea"/>
                <a:cs typeface="Helvetica" panose="020B0604020202020204" pitchFamily="34" charset="0"/>
              </a:rPr>
              <a:t>　行動原則とは、私達の会社</a:t>
            </a:r>
            <a:r>
              <a:rPr lang="ja-JP" altLang="ja-JP" sz="1800" kern="0" dirty="0">
                <a:solidFill>
                  <a:schemeClr val="bg1"/>
                </a:solidFill>
                <a:effectLst/>
                <a:latin typeface="+mn-ea"/>
                <a:ea typeface="+mn-ea"/>
                <a:cs typeface="Helvetica" panose="020B0604020202020204" pitchFamily="34" charset="0"/>
              </a:rPr>
              <a:t>が商売をする上で、何が正しく、何が間違いかを判断する基準として定めたものです。もしも、仕事をする上で</a:t>
            </a:r>
            <a:r>
              <a:rPr lang="ja-JP" altLang="en-US" sz="1800" kern="0" dirty="0">
                <a:solidFill>
                  <a:schemeClr val="bg1"/>
                </a:solidFill>
                <a:effectLst/>
                <a:latin typeface="+mn-ea"/>
                <a:ea typeface="+mn-ea"/>
                <a:cs typeface="Helvetica" panose="020B0604020202020204" pitchFamily="34" charset="0"/>
              </a:rPr>
              <a:t>判断</a:t>
            </a:r>
            <a:r>
              <a:rPr lang="ja-JP" altLang="ja-JP" sz="1800" kern="0" dirty="0">
                <a:solidFill>
                  <a:schemeClr val="bg1"/>
                </a:solidFill>
                <a:effectLst/>
                <a:latin typeface="+mn-ea"/>
                <a:ea typeface="+mn-ea"/>
                <a:cs typeface="Helvetica" panose="020B0604020202020204" pitchFamily="34" charset="0"/>
              </a:rPr>
              <a:t>に</a:t>
            </a:r>
            <a:r>
              <a:rPr lang="ja-JP" altLang="en-US" sz="1800" kern="0" dirty="0">
                <a:solidFill>
                  <a:schemeClr val="bg1"/>
                </a:solidFill>
                <a:effectLst/>
                <a:latin typeface="+mn-ea"/>
                <a:ea typeface="+mn-ea"/>
                <a:cs typeface="Helvetica" panose="020B0604020202020204" pitchFamily="34" charset="0"/>
              </a:rPr>
              <a:t>迷った</a:t>
            </a:r>
            <a:r>
              <a:rPr lang="ja-JP" altLang="ja-JP" sz="1800" kern="0" dirty="0">
                <a:solidFill>
                  <a:schemeClr val="bg1"/>
                </a:solidFill>
                <a:effectLst/>
                <a:latin typeface="+mn-ea"/>
                <a:ea typeface="+mn-ea"/>
                <a:cs typeface="Helvetica" panose="020B0604020202020204" pitchFamily="34" charset="0"/>
              </a:rPr>
              <a:t>時は一旦立ち止まり行動原則を思い出して下さい。</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161678"/>
            <a:ext cx="10088897" cy="26955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「お互いに笑顔で仲良く接すれば、お金は自然に付いてくる</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」という意味です。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商売双方の「和」と人間関係の「調和」を大切にし、心と心が通じ合い、和やかな雰囲気が周囲に満ち溢れているようになれば、双方が儲かり、財を成すための近道になるという考え方です。</a:t>
            </a:r>
            <a:r>
              <a:rPr lang="ja-JP" altLang="en-US" sz="1800" kern="0" dirty="0">
                <a:solidFill>
                  <a:srgbClr val="000000"/>
                </a:solidFill>
                <a:effectLst/>
                <a:latin typeface="+mn-ea"/>
                <a:ea typeface="+mn-ea"/>
                <a:cs typeface="Helvetica" panose="020B0604020202020204" pitchFamily="34" charset="0"/>
              </a:rPr>
              <a:t>わざわざ、自分から率先して</a:t>
            </a:r>
            <a:r>
              <a:rPr lang="ja-JP" altLang="ja-JP" sz="1800" kern="0" dirty="0">
                <a:solidFill>
                  <a:srgbClr val="000000"/>
                </a:solidFill>
                <a:effectLst/>
                <a:latin typeface="+mn-ea"/>
                <a:ea typeface="+mn-ea"/>
                <a:cs typeface="Helvetica" panose="020B0604020202020204" pitchFamily="34" charset="0"/>
              </a:rPr>
              <a:t>商売上の敵を作らないことも大変重要な事です。</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gn="l">
              <a:lnSpc>
                <a:spcPts val="2000"/>
              </a:lnSpc>
            </a:pPr>
            <a:r>
              <a:rPr lang="ja-JP" altLang="ja-JP" sz="1800" kern="0" dirty="0">
                <a:solidFill>
                  <a:srgbClr val="000000"/>
                </a:solidFill>
                <a:effectLst/>
                <a:latin typeface="+mn-ea"/>
                <a:ea typeface="+mn-ea"/>
                <a:cs typeface="Helvetica" panose="020B0604020202020204" pitchFamily="34" charset="0"/>
              </a:rPr>
              <a:t>・相手との関係を壊さない</a:t>
            </a: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・相手を追い込まない</a:t>
            </a: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・相手の面子を潰さない</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nSpc>
                <a:spcPts val="2000"/>
              </a:lnSpc>
            </a:pPr>
            <a:r>
              <a:rPr lang="ja-JP" altLang="en-US" sz="1800" kern="0" dirty="0">
                <a:solidFill>
                  <a:srgbClr val="000000"/>
                </a:solidFill>
                <a:effectLst/>
                <a:latin typeface="+mn-ea"/>
                <a:ea typeface="+mn-ea"/>
                <a:cs typeface="Helvetica" panose="020B0604020202020204" pitchFamily="34" charset="0"/>
              </a:rPr>
              <a:t>　交渉において、</a:t>
            </a:r>
            <a:r>
              <a:rPr lang="ja-JP" altLang="ja-JP" sz="1800" kern="0" dirty="0">
                <a:solidFill>
                  <a:srgbClr val="000000"/>
                </a:solidFill>
                <a:effectLst/>
                <a:latin typeface="+mn-ea"/>
                <a:ea typeface="+mn-ea"/>
                <a:cs typeface="Helvetica" panose="020B0604020202020204" pitchFamily="34" charset="0"/>
              </a:rPr>
              <a:t>今回は残念ながら交渉決裂で取引（利益）にならなかったとしても、金額やタイミングなどの条件が変われば将来においては交渉が成立するかもしれません。だから、</a:t>
            </a:r>
            <a:r>
              <a:rPr lang="ja-JP" altLang="en-US" sz="1800" kern="0" dirty="0">
                <a:solidFill>
                  <a:srgbClr val="000000"/>
                </a:solidFill>
                <a:effectLst/>
                <a:latin typeface="+mn-ea"/>
                <a:ea typeface="+mn-ea"/>
                <a:cs typeface="Helvetica" panose="020B0604020202020204" pitchFamily="34" charset="0"/>
              </a:rPr>
              <a:t>わざわざ</a:t>
            </a:r>
            <a:r>
              <a:rPr lang="ja-JP" altLang="en-US" sz="1800" kern="0" dirty="0">
                <a:solidFill>
                  <a:srgbClr val="000000"/>
                </a:solidFill>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敵対する必要はどこにもないのです。金持ち喧嘩せずの精神はここに</a:t>
            </a:r>
            <a:r>
              <a:rPr lang="ja-JP" altLang="en-US" sz="1800" kern="0" dirty="0">
                <a:solidFill>
                  <a:srgbClr val="000000"/>
                </a:solidFill>
                <a:effectLst/>
                <a:latin typeface="+mn-ea"/>
                <a:ea typeface="+mn-ea"/>
                <a:cs typeface="Helvetica" panose="020B0604020202020204" pitchFamily="34" charset="0"/>
              </a:rPr>
              <a:t>あります</a:t>
            </a:r>
            <a:r>
              <a:rPr lang="ja-JP" altLang="ja-JP" sz="1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AA48DA9-AAE3-7579-928F-A1095E830923}"/>
              </a:ext>
            </a:extLst>
          </p:cNvPr>
          <p:cNvSpPr>
            <a:spLocks noGrp="1"/>
          </p:cNvSpPr>
          <p:nvPr>
            <p:ph type="sldNum" sz="quarter" idx="12"/>
          </p:nvPr>
        </p:nvSpPr>
        <p:spPr/>
        <p:txBody>
          <a:bodyPr/>
          <a:lstStyle/>
          <a:p>
            <a:pPr rtl="0"/>
            <a:fld id="{3A98EE3D-8CD1-4C3F-BD1C-C98C9596463C}" type="slidenum">
              <a:rPr lang="en-US" smtClean="0"/>
              <a:t>45</a:t>
            </a:fld>
            <a:endParaRPr lang="en-US" dirty="0"/>
          </a:p>
        </p:txBody>
      </p:sp>
      <p:pic>
        <p:nvPicPr>
          <p:cNvPr id="10242" name="Picture 2" descr="握手をしているビジネスマンのイラスト「男性と女性」">
            <a:extLst>
              <a:ext uri="{FF2B5EF4-FFF2-40B4-BE49-F238E27FC236}">
                <a16:creationId xmlns:a16="http://schemas.microsoft.com/office/drawing/2014/main" id="{B005251A-DE71-C6D6-8782-5B5F3A5A4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6850" y="840002"/>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89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51569"/>
            <a:ext cx="10058400" cy="2672071"/>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effectLst/>
                <a:latin typeface="+mn-ea"/>
                <a:ea typeface="+mn-ea"/>
                <a:cs typeface="Helvetica" panose="020B0604020202020204" pitchFamily="34" charset="0"/>
              </a:rPr>
              <a:t>風間商事の行動原則</a:t>
            </a:r>
            <a:r>
              <a:rPr lang="ja-JP" altLang="en-US" sz="2800" kern="0" dirty="0">
                <a:solidFill>
                  <a:srgbClr val="000000"/>
                </a:solidFill>
                <a:effectLst/>
                <a:latin typeface="+mn-ea"/>
                <a:ea typeface="+mn-ea"/>
                <a:cs typeface="Helvetica" panose="020B0604020202020204" pitchFamily="34" charset="0"/>
              </a:rPr>
              <a:t>・バリュー</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r>
              <a:rPr lang="ja-JP" altLang="ja-JP" sz="2800" kern="0" dirty="0">
                <a:solidFill>
                  <a:srgbClr val="000000"/>
                </a:solidFill>
                <a:effectLst/>
                <a:latin typeface="+mn-ea"/>
                <a:ea typeface="+mn-ea"/>
                <a:cs typeface="Helvetica" panose="020B0604020202020204" pitchFamily="34" charset="0"/>
              </a:rPr>
              <a:t>「多逢聖因」</a:t>
            </a:r>
            <a:r>
              <a:rPr lang="ja-JP" altLang="en-US" sz="2800" kern="0" dirty="0">
                <a:solidFill>
                  <a:srgbClr val="000000"/>
                </a:solidFill>
                <a:effectLst/>
                <a:latin typeface="+mn-ea"/>
                <a:ea typeface="+mn-ea"/>
                <a:cs typeface="Helvetica" panose="020B0604020202020204" pitchFamily="34" charset="0"/>
              </a:rPr>
              <a:t>　</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読み方「たほうしょういん」</a:t>
            </a:r>
            <a:endParaRPr lang="ja-JP" altLang="ja-JP" sz="2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97280" y="5463339"/>
            <a:ext cx="10058400" cy="1063296"/>
          </a:xfrm>
        </p:spPr>
        <p:txBody>
          <a:bodyPr rtlCol="0">
            <a:noAutofit/>
          </a:bodyPr>
          <a:lstStyle/>
          <a:p>
            <a:pPr algn="l"/>
            <a:r>
              <a:rPr lang="ja-JP" altLang="en-US"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松下電器相談役（現パナソニック）の故松下幸之助が「企業経営を論じていけば、結局は経営者の人生観の問題である</a:t>
            </a:r>
            <a:r>
              <a:rPr lang="ja-JP" altLang="en-US" sz="1800" kern="0" dirty="0">
                <a:solidFill>
                  <a:schemeClr val="bg1"/>
                </a:solidFill>
                <a:effectLst/>
                <a:latin typeface="+mn-ea"/>
                <a:ea typeface="+mn-ea"/>
                <a:cs typeface="Helvetica" panose="020B0604020202020204" pitchFamily="34" charset="0"/>
              </a:rPr>
              <a:t>。</a:t>
            </a:r>
            <a:r>
              <a:rPr lang="ja-JP" altLang="ja-JP" sz="1800" kern="0" dirty="0">
                <a:solidFill>
                  <a:schemeClr val="bg1"/>
                </a:solidFill>
                <a:effectLst/>
                <a:latin typeface="+mn-ea"/>
                <a:ea typeface="+mn-ea"/>
                <a:cs typeface="Helvetica" panose="020B0604020202020204" pitchFamily="34" charset="0"/>
              </a:rPr>
              <a:t>」と言ったように</a:t>
            </a:r>
            <a:r>
              <a:rPr lang="ja-JP" altLang="en-US" sz="1800" kern="0" dirty="0">
                <a:solidFill>
                  <a:schemeClr val="bg1"/>
                </a:solidFill>
                <a:effectLst/>
                <a:latin typeface="+mn-ea"/>
                <a:ea typeface="+mn-ea"/>
                <a:cs typeface="Helvetica" panose="020B0604020202020204" pitchFamily="34" charset="0"/>
              </a:rPr>
              <a:t>私達の会社</a:t>
            </a:r>
            <a:r>
              <a:rPr lang="ja-JP" altLang="ja-JP" sz="1800" kern="0" dirty="0">
                <a:solidFill>
                  <a:schemeClr val="bg1"/>
                </a:solidFill>
                <a:effectLst/>
                <a:latin typeface="+mn-ea"/>
                <a:ea typeface="+mn-ea"/>
                <a:cs typeface="Helvetica" panose="020B0604020202020204" pitchFamily="34" charset="0"/>
              </a:rPr>
              <a:t>も真面目</a:t>
            </a:r>
            <a:r>
              <a:rPr lang="ja-JP" altLang="en-US" sz="1800" kern="0" dirty="0">
                <a:solidFill>
                  <a:schemeClr val="bg1"/>
                </a:solidFill>
                <a:effectLst/>
                <a:latin typeface="+mn-ea"/>
                <a:ea typeface="+mn-ea"/>
                <a:cs typeface="Helvetica" panose="020B0604020202020204" pitchFamily="34" charset="0"/>
              </a:rPr>
              <a:t>、</a:t>
            </a:r>
            <a:r>
              <a:rPr lang="ja-JP" altLang="ja-JP" sz="1800" kern="0" dirty="0">
                <a:solidFill>
                  <a:schemeClr val="bg1"/>
                </a:solidFill>
                <a:effectLst/>
                <a:latin typeface="+mn-ea"/>
                <a:ea typeface="+mn-ea"/>
                <a:cs typeface="Helvetica" panose="020B0604020202020204" pitchFamily="34" charset="0"/>
              </a:rPr>
              <a:t>誠実</a:t>
            </a:r>
            <a:r>
              <a:rPr lang="ja-JP" altLang="en-US" sz="1800" kern="0" dirty="0">
                <a:solidFill>
                  <a:schemeClr val="bg1"/>
                </a:solidFill>
                <a:latin typeface="+mn-ea"/>
                <a:ea typeface="+mn-ea"/>
                <a:cs typeface="Helvetica" panose="020B0604020202020204" pitchFamily="34" charset="0"/>
              </a:rPr>
              <a:t>、</a:t>
            </a:r>
            <a:r>
              <a:rPr lang="ja-JP" altLang="ja-JP" sz="1800" kern="0" dirty="0">
                <a:solidFill>
                  <a:schemeClr val="bg1"/>
                </a:solidFill>
                <a:effectLst/>
                <a:latin typeface="+mn-ea"/>
                <a:ea typeface="+mn-ea"/>
                <a:cs typeface="Helvetica" panose="020B0604020202020204" pitchFamily="34" charset="0"/>
              </a:rPr>
              <a:t>一生懸命な人達と</a:t>
            </a:r>
            <a:r>
              <a:rPr lang="ja-JP" altLang="en-US" sz="1800" kern="0" dirty="0">
                <a:solidFill>
                  <a:schemeClr val="bg1"/>
                </a:solidFill>
                <a:effectLst/>
                <a:latin typeface="+mn-ea"/>
                <a:ea typeface="+mn-ea"/>
                <a:cs typeface="Helvetica" panose="020B0604020202020204" pitchFamily="34" charset="0"/>
              </a:rPr>
              <a:t>だけで</a:t>
            </a:r>
            <a:r>
              <a:rPr lang="ja-JP" altLang="ja-JP" sz="1800" kern="0" dirty="0">
                <a:solidFill>
                  <a:schemeClr val="bg1"/>
                </a:solidFill>
                <a:effectLst/>
                <a:latin typeface="+mn-ea"/>
                <a:ea typeface="+mn-ea"/>
                <a:cs typeface="Helvetica" panose="020B0604020202020204" pitchFamily="34" charset="0"/>
              </a:rPr>
              <a:t>仕事をしたいと考えています。</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280" y="2189378"/>
            <a:ext cx="10058400" cy="26034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良い人に交わっていると、いつのまにか良い結果に恵まれる</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という意味です。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類は友を呼ぶという言葉通り、</a:t>
            </a:r>
            <a:r>
              <a:rPr lang="ja-JP" altLang="ja-JP" sz="1800" kern="0" dirty="0">
                <a:solidFill>
                  <a:srgbClr val="000000"/>
                </a:solidFill>
                <a:effectLst/>
                <a:latin typeface="+mn-ea"/>
                <a:ea typeface="+mn-ea"/>
                <a:cs typeface="Helvetica" panose="020B0604020202020204" pitchFamily="34" charset="0"/>
              </a:rPr>
              <a:t>ゴミに</a:t>
            </a:r>
            <a:r>
              <a:rPr lang="ja-JP" altLang="en-US" sz="1800" kern="0" dirty="0">
                <a:solidFill>
                  <a:srgbClr val="000000"/>
                </a:solidFill>
                <a:effectLst/>
                <a:latin typeface="+mn-ea"/>
                <a:ea typeface="+mn-ea"/>
                <a:cs typeface="Helvetica" panose="020B0604020202020204" pitchFamily="34" charset="0"/>
              </a:rPr>
              <a:t>集まるハエはハエを呼び</a:t>
            </a:r>
            <a:r>
              <a:rPr lang="ja-JP" altLang="ja-JP" sz="1800" kern="0" dirty="0">
                <a:solidFill>
                  <a:srgbClr val="000000"/>
                </a:solidFill>
                <a:effectLst/>
                <a:latin typeface="+mn-ea"/>
                <a:ea typeface="+mn-ea"/>
                <a:cs typeface="Helvetica" panose="020B0604020202020204" pitchFamily="34" charset="0"/>
              </a:rPr>
              <a:t>、花に</a:t>
            </a:r>
            <a:r>
              <a:rPr lang="ja-JP" altLang="en-US" sz="1800" kern="0" dirty="0">
                <a:solidFill>
                  <a:srgbClr val="000000"/>
                </a:solidFill>
                <a:effectLst/>
                <a:latin typeface="+mn-ea"/>
                <a:ea typeface="+mn-ea"/>
                <a:cs typeface="Helvetica" panose="020B0604020202020204" pitchFamily="34" charset="0"/>
              </a:rPr>
              <a:t>集まる</a:t>
            </a:r>
            <a:r>
              <a:rPr lang="ja-JP" altLang="ja-JP" sz="1800" kern="0" dirty="0">
                <a:solidFill>
                  <a:srgbClr val="000000"/>
                </a:solidFill>
                <a:effectLst/>
                <a:latin typeface="+mn-ea"/>
                <a:ea typeface="+mn-ea"/>
                <a:cs typeface="Helvetica" panose="020B0604020202020204" pitchFamily="34" charset="0"/>
              </a:rPr>
              <a:t>蝶</a:t>
            </a:r>
            <a:r>
              <a:rPr lang="ja-JP" altLang="en-US" sz="1800" kern="0" dirty="0">
                <a:solidFill>
                  <a:srgbClr val="000000"/>
                </a:solidFill>
                <a:effectLst/>
                <a:latin typeface="+mn-ea"/>
                <a:ea typeface="+mn-ea"/>
                <a:cs typeface="Helvetica" panose="020B0604020202020204" pitchFamily="34" charset="0"/>
              </a:rPr>
              <a:t>は蝶を誘います。朱に交われば赤くなるという言葉通り、</a:t>
            </a:r>
            <a:r>
              <a:rPr lang="ja-JP" altLang="ja-JP" sz="1800" kern="0" dirty="0">
                <a:solidFill>
                  <a:srgbClr val="000000"/>
                </a:solidFill>
                <a:effectLst/>
                <a:latin typeface="+mn-ea"/>
                <a:ea typeface="+mn-ea"/>
                <a:cs typeface="Helvetica" panose="020B0604020202020204" pitchFamily="34" charset="0"/>
              </a:rPr>
              <a:t>真面目、誠実、一生懸命な人達だけで組織を形成</a:t>
            </a:r>
            <a:r>
              <a:rPr lang="ja-JP" altLang="en-US" sz="1800" kern="0" dirty="0">
                <a:solidFill>
                  <a:srgbClr val="000000"/>
                </a:solidFill>
                <a:effectLst/>
                <a:latin typeface="+mn-ea"/>
                <a:ea typeface="+mn-ea"/>
                <a:cs typeface="Helvetica" panose="020B0604020202020204" pitchFamily="34" charset="0"/>
              </a:rPr>
              <a:t>することで、更に良い影響が得られると信じています。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そして、</a:t>
            </a:r>
            <a:r>
              <a:rPr lang="ja-JP" altLang="ja-JP" sz="1800" kern="0" dirty="0">
                <a:solidFill>
                  <a:srgbClr val="000000"/>
                </a:solidFill>
                <a:effectLst/>
                <a:latin typeface="+mn-ea"/>
                <a:ea typeface="+mn-ea"/>
                <a:cs typeface="Helvetica" panose="020B0604020202020204" pitchFamily="34" charset="0"/>
              </a:rPr>
              <a:t>悪銭身に付かずという言葉通り、どんなに綺麗事を言</a:t>
            </a:r>
            <a:r>
              <a:rPr lang="ja-JP" altLang="en-US" sz="1800" kern="0" dirty="0">
                <a:solidFill>
                  <a:srgbClr val="000000"/>
                </a:solidFill>
                <a:effectLst/>
                <a:latin typeface="+mn-ea"/>
                <a:ea typeface="+mn-ea"/>
                <a:cs typeface="Helvetica" panose="020B0604020202020204" pitchFamily="34" charset="0"/>
              </a:rPr>
              <a:t>っても、</a:t>
            </a:r>
            <a:r>
              <a:rPr lang="ja-JP" altLang="ja-JP" sz="1800" kern="0" dirty="0">
                <a:solidFill>
                  <a:srgbClr val="000000"/>
                </a:solidFill>
                <a:effectLst/>
                <a:latin typeface="+mn-ea"/>
                <a:ea typeface="+mn-ea"/>
                <a:cs typeface="Helvetica" panose="020B0604020202020204" pitchFamily="34" charset="0"/>
              </a:rPr>
              <a:t>悪事で手に入れたお金は手元</a:t>
            </a:r>
            <a:r>
              <a:rPr lang="ja-JP" altLang="en-US" sz="1800" kern="0" dirty="0">
                <a:solidFill>
                  <a:srgbClr val="000000"/>
                </a:solidFill>
                <a:effectLst/>
                <a:latin typeface="+mn-ea"/>
                <a:ea typeface="+mn-ea"/>
                <a:cs typeface="Helvetica" panose="020B0604020202020204" pitchFamily="34" charset="0"/>
              </a:rPr>
              <a:t>に残る事は無く、</a:t>
            </a:r>
            <a:r>
              <a:rPr lang="ja-JP" altLang="ja-JP" sz="1800" kern="0" dirty="0">
                <a:solidFill>
                  <a:srgbClr val="000000"/>
                </a:solidFill>
                <a:effectLst/>
                <a:latin typeface="+mn-ea"/>
                <a:ea typeface="+mn-ea"/>
                <a:cs typeface="Helvetica" panose="020B0604020202020204" pitchFamily="34" charset="0"/>
              </a:rPr>
              <a:t>どんどん離れていってしまいます。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長期的に見れば、人として真っ当</a:t>
            </a:r>
            <a:r>
              <a:rPr lang="ja-JP" altLang="en-US" sz="1800" kern="0" dirty="0">
                <a:solidFill>
                  <a:srgbClr val="000000"/>
                </a:solidFill>
                <a:effectLst/>
                <a:latin typeface="+mn-ea"/>
                <a:ea typeface="+mn-ea"/>
                <a:cs typeface="Helvetica" panose="020B0604020202020204" pitchFamily="34" charset="0"/>
              </a:rPr>
              <a:t>に仕事をし</a:t>
            </a:r>
            <a:r>
              <a:rPr lang="ja-JP" altLang="ja-JP" sz="1800" kern="0" dirty="0">
                <a:solidFill>
                  <a:srgbClr val="000000"/>
                </a:solidFill>
                <a:effectLst/>
                <a:latin typeface="+mn-ea"/>
                <a:ea typeface="+mn-ea"/>
                <a:cs typeface="Helvetica" panose="020B0604020202020204" pitchFamily="34" charset="0"/>
              </a:rPr>
              <a:t>なければ絶対に稼げるようにはなりません。</a:t>
            </a:r>
            <a:endParaRPr lang="ja-JP" altLang="ja-JP" sz="1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AD702212-A112-DA52-171A-AC3214700422}"/>
              </a:ext>
            </a:extLst>
          </p:cNvPr>
          <p:cNvSpPr>
            <a:spLocks noGrp="1"/>
          </p:cNvSpPr>
          <p:nvPr>
            <p:ph type="sldNum" sz="quarter" idx="12"/>
          </p:nvPr>
        </p:nvSpPr>
        <p:spPr/>
        <p:txBody>
          <a:bodyPr/>
          <a:lstStyle/>
          <a:p>
            <a:pPr rtl="0"/>
            <a:fld id="{3A98EE3D-8CD1-4C3F-BD1C-C98C9596463C}" type="slidenum">
              <a:rPr lang="en-US" smtClean="0"/>
              <a:t>46</a:t>
            </a:fld>
            <a:endParaRPr lang="en-US" dirty="0"/>
          </a:p>
        </p:txBody>
      </p:sp>
      <p:pic>
        <p:nvPicPr>
          <p:cNvPr id="11266" name="Picture 2" descr="肩を組んでいる仲の良い男女のイラスト">
            <a:extLst>
              <a:ext uri="{FF2B5EF4-FFF2-40B4-BE49-F238E27FC236}">
                <a16:creationId xmlns:a16="http://schemas.microsoft.com/office/drawing/2014/main" id="{1E06839B-3CE3-81D1-C39D-C1B52DC4F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93345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仲の良い会社のイラスト">
            <a:extLst>
              <a:ext uri="{FF2B5EF4-FFF2-40B4-BE49-F238E27FC236}">
                <a16:creationId xmlns:a16="http://schemas.microsoft.com/office/drawing/2014/main" id="{F76E339E-12D6-0DC0-8960-6705B2ACD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000" y="1036500"/>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85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ja-JP" sz="2800" kern="0" dirty="0">
                <a:solidFill>
                  <a:srgbClr val="000000"/>
                </a:solidFill>
                <a:effectLst/>
                <a:latin typeface="+mn-ea"/>
                <a:ea typeface="+mn-ea"/>
                <a:cs typeface="Helvetica" panose="020B0604020202020204" pitchFamily="34" charset="0"/>
              </a:rPr>
              <a:t>共通禁止事項】</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盗みと暴力の禁止</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pPr algn="l"/>
            <a:r>
              <a:rPr lang="ja-JP" altLang="ja-JP" sz="1800" kern="0" dirty="0">
                <a:solidFill>
                  <a:schemeClr val="bg1"/>
                </a:solidFill>
                <a:effectLst/>
                <a:latin typeface="+mn-ea"/>
                <a:ea typeface="+mn-ea"/>
                <a:cs typeface="Helvetica" panose="020B0604020202020204" pitchFamily="34" charset="0"/>
              </a:rPr>
              <a:t>怒らず叱る事が大切です。</a:t>
            </a:r>
            <a:endParaRPr lang="en-US" altLang="ja-JP" sz="1800" kern="0" dirty="0">
              <a:solidFill>
                <a:schemeClr val="bg1"/>
              </a:solidFill>
              <a:effectLst/>
              <a:latin typeface="+mn-ea"/>
              <a:ea typeface="+mn-ea"/>
              <a:cs typeface="Helvetica" panose="020B0604020202020204" pitchFamily="34" charset="0"/>
            </a:endParaRPr>
          </a:p>
          <a:p>
            <a:pPr algn="l"/>
            <a:r>
              <a:rPr lang="ja-JP" altLang="en-US"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怒りは感情の爆発なので、日頃の理性も吹っ飛び節度を失います。それは自分自身の感情を自分自身がコントロールできていないという事を周囲に証明しているだけで、</a:t>
            </a:r>
            <a:r>
              <a:rPr lang="ja-JP" altLang="en-US" sz="1800" kern="0" dirty="0">
                <a:solidFill>
                  <a:schemeClr val="bg1"/>
                </a:solidFill>
                <a:effectLst/>
                <a:latin typeface="+mn-ea"/>
                <a:ea typeface="+mn-ea"/>
                <a:cs typeface="Helvetica" panose="020B0604020202020204" pitchFamily="34" charset="0"/>
              </a:rPr>
              <a:t>とても</a:t>
            </a:r>
            <a:r>
              <a:rPr lang="ja-JP" altLang="ja-JP" sz="1800" kern="0" dirty="0">
                <a:solidFill>
                  <a:schemeClr val="bg1"/>
                </a:solidFill>
                <a:effectLst/>
                <a:latin typeface="+mn-ea"/>
                <a:ea typeface="+mn-ea"/>
                <a:cs typeface="Helvetica" panose="020B0604020202020204" pitchFamily="34" charset="0"/>
              </a:rPr>
              <a:t>恥ずかしい事です。自制心を身に付け</a:t>
            </a:r>
            <a:r>
              <a:rPr lang="ja-JP" altLang="en-US" sz="1800" kern="0" dirty="0">
                <a:solidFill>
                  <a:schemeClr val="bg1"/>
                </a:solidFill>
                <a:effectLst/>
                <a:latin typeface="+mn-ea"/>
                <a:ea typeface="+mn-ea"/>
                <a:cs typeface="Helvetica" panose="020B0604020202020204" pitchFamily="34" charset="0"/>
              </a:rPr>
              <a:t>ましょう</a:t>
            </a:r>
            <a:r>
              <a:rPr lang="ja-JP" altLang="ja-JP" sz="1800" kern="0" dirty="0">
                <a:solidFill>
                  <a:schemeClr val="bg1"/>
                </a:solidFill>
                <a:effectLst/>
                <a:latin typeface="+mn-ea"/>
                <a:ea typeface="+mn-ea"/>
                <a:cs typeface="Helvetica" panose="020B0604020202020204" pitchFamily="34" charset="0"/>
              </a:rPr>
              <a:t>。</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97280" y="2161595"/>
            <a:ext cx="10058400" cy="27453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盗みは窃盗</a:t>
            </a:r>
            <a:r>
              <a:rPr lang="ja-JP" altLang="en-US" sz="1800" kern="0" dirty="0">
                <a:solidFill>
                  <a:srgbClr val="000000"/>
                </a:solidFill>
                <a:effectLst/>
                <a:latin typeface="+mn-ea"/>
                <a:ea typeface="+mn-ea"/>
                <a:cs typeface="Helvetica" panose="020B0604020202020204" pitchFamily="34" charset="0"/>
              </a:rPr>
              <a:t>罪、</a:t>
            </a:r>
            <a:r>
              <a:rPr lang="ja-JP" altLang="ja-JP" sz="1800" kern="0" dirty="0">
                <a:solidFill>
                  <a:srgbClr val="000000"/>
                </a:solidFill>
                <a:effectLst/>
                <a:latin typeface="+mn-ea"/>
                <a:ea typeface="+mn-ea"/>
                <a:cs typeface="Helvetica" panose="020B0604020202020204" pitchFamily="34" charset="0"/>
              </a:rPr>
              <a:t>暴力は傷害</a:t>
            </a:r>
            <a:r>
              <a:rPr lang="ja-JP" altLang="en-US" sz="1800" kern="0" dirty="0">
                <a:solidFill>
                  <a:srgbClr val="000000"/>
                </a:solidFill>
                <a:latin typeface="+mn-ea"/>
                <a:ea typeface="+mn-ea"/>
                <a:cs typeface="Helvetica" panose="020B0604020202020204" pitchFamily="34" charset="0"/>
              </a:rPr>
              <a:t>罪</a:t>
            </a:r>
            <a:br>
              <a:rPr lang="en-US" altLang="ja-JP" sz="1800" kern="0" dirty="0">
                <a:solidFill>
                  <a:srgbClr val="000000"/>
                </a:solidFill>
                <a:effectLst/>
                <a:latin typeface="+mn-ea"/>
                <a:ea typeface="+mn-ea"/>
                <a:cs typeface="Helvetica" panose="020B0604020202020204" pitchFamily="34" charset="0"/>
              </a:rPr>
            </a:br>
            <a:endParaRPr lang="en-US" altLang="ja-JP" sz="1800" kern="0" dirty="0">
              <a:solidFill>
                <a:srgbClr val="000000"/>
              </a:solidFill>
              <a:effectLst/>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　</a:t>
            </a:r>
            <a:r>
              <a:rPr lang="ja-JP" altLang="ja-JP" sz="1800" kern="0" dirty="0">
                <a:solidFill>
                  <a:srgbClr val="000000"/>
                </a:solidFill>
                <a:latin typeface="+mn-ea"/>
                <a:ea typeface="+mn-ea"/>
                <a:cs typeface="Helvetica" panose="020B0604020202020204" pitchFamily="34" charset="0"/>
              </a:rPr>
              <a:t>他者のあらゆる人、物、金は盗んではいけません。</a:t>
            </a:r>
            <a:r>
              <a:rPr lang="ja-JP" altLang="ja-JP" sz="1800" kern="0" dirty="0">
                <a:solidFill>
                  <a:srgbClr val="000000"/>
                </a:solidFill>
                <a:effectLst/>
                <a:latin typeface="+mn-ea"/>
                <a:ea typeface="+mn-ea"/>
                <a:cs typeface="Helvetica" panose="020B0604020202020204" pitchFamily="34" charset="0"/>
              </a:rPr>
              <a:t>殴ったり、</a:t>
            </a:r>
            <a:r>
              <a:rPr lang="ja-JP" altLang="en-US" sz="1800" kern="0" dirty="0">
                <a:solidFill>
                  <a:srgbClr val="000000"/>
                </a:solidFill>
                <a:effectLst/>
                <a:latin typeface="+mn-ea"/>
                <a:ea typeface="+mn-ea"/>
                <a:cs typeface="Helvetica" panose="020B0604020202020204" pitchFamily="34" charset="0"/>
              </a:rPr>
              <a:t>蹴とばしたり、</a:t>
            </a:r>
            <a:r>
              <a:rPr lang="ja-JP" altLang="ja-JP" sz="1800" kern="0" dirty="0">
                <a:solidFill>
                  <a:srgbClr val="000000"/>
                </a:solidFill>
                <a:effectLst/>
                <a:latin typeface="+mn-ea"/>
                <a:ea typeface="+mn-ea"/>
                <a:cs typeface="Helvetica" panose="020B0604020202020204" pitchFamily="34" charset="0"/>
              </a:rPr>
              <a:t>怒鳴ったりし</a:t>
            </a:r>
            <a:r>
              <a:rPr lang="ja-JP" altLang="en-US" sz="1800" kern="0" dirty="0">
                <a:solidFill>
                  <a:srgbClr val="000000"/>
                </a:solidFill>
                <a:effectLst/>
                <a:latin typeface="+mn-ea"/>
                <a:ea typeface="+mn-ea"/>
                <a:cs typeface="Helvetica" panose="020B0604020202020204" pitchFamily="34" charset="0"/>
              </a:rPr>
              <a:t>てはいけません</a:t>
            </a:r>
            <a:r>
              <a:rPr lang="ja-JP" altLang="ja-JP" sz="1800" kern="0" dirty="0">
                <a:solidFill>
                  <a:srgbClr val="000000"/>
                </a:solidFill>
                <a:effectLst/>
                <a:latin typeface="+mn-ea"/>
                <a:ea typeface="+mn-ea"/>
                <a:cs typeface="Helvetica" panose="020B0604020202020204" pitchFamily="34" charset="0"/>
              </a:rPr>
              <a:t>。</a:t>
            </a:r>
            <a:br>
              <a:rPr lang="en-US" altLang="ja-JP" sz="1800" kern="0" dirty="0">
                <a:solidFill>
                  <a:srgbClr val="000000"/>
                </a:solidFill>
                <a:effectLst/>
                <a:latin typeface="+mn-ea"/>
                <a:ea typeface="+mn-ea"/>
                <a:cs typeface="Helvetica" panose="020B0604020202020204" pitchFamily="34" charset="0"/>
              </a:rPr>
            </a:br>
            <a:br>
              <a:rPr lang="en-US" altLang="ja-JP" sz="1800" kern="0" dirty="0">
                <a:solidFill>
                  <a:srgbClr val="000000"/>
                </a:solidFill>
                <a:effectLst/>
                <a:latin typeface="+mn-ea"/>
                <a:ea typeface="+mn-ea"/>
                <a:cs typeface="Helvetica" panose="020B0604020202020204" pitchFamily="34" charset="0"/>
              </a:rPr>
            </a:br>
            <a:r>
              <a:rPr lang="ja-JP" altLang="ja-JP" sz="1800" kern="0" dirty="0">
                <a:solidFill>
                  <a:srgbClr val="000000"/>
                </a:solidFill>
                <a:effectLst/>
                <a:latin typeface="+mn-ea"/>
                <a:ea typeface="+mn-ea"/>
                <a:cs typeface="Helvetica" panose="020B0604020202020204" pitchFamily="34" charset="0"/>
              </a:rPr>
              <a:t>パワハラ、モラハラ、セクハラは言葉の暴力。心への傷害です。いじめや陰口、厭み</a:t>
            </a:r>
            <a:r>
              <a:rPr lang="en-US"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嫌み</a:t>
            </a:r>
            <a:r>
              <a:rPr lang="en-US" altLang="ja-JP"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や無視も相手に対する心の傷害です。</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latin typeface="+mn-ea"/>
              <a:ea typeface="+mn-ea"/>
              <a:cs typeface="Helvetica" panose="020B0604020202020204" pitchFamily="34" charset="0"/>
            </a:endParaRPr>
          </a:p>
          <a:p>
            <a:pPr algn="l">
              <a:lnSpc>
                <a:spcPts val="2000"/>
              </a:lnSpc>
            </a:pPr>
            <a:r>
              <a:rPr lang="ja-JP" altLang="ja-JP" sz="1800" kern="0" dirty="0">
                <a:solidFill>
                  <a:srgbClr val="000000"/>
                </a:solidFill>
                <a:effectLst/>
                <a:latin typeface="+mn-ea"/>
                <a:ea typeface="+mn-ea"/>
                <a:cs typeface="Helvetica" panose="020B0604020202020204" pitchFamily="34" charset="0"/>
              </a:rPr>
              <a:t>どうしても、言う必要があ</a:t>
            </a:r>
            <a:r>
              <a:rPr lang="ja-JP" altLang="en-US" sz="1800" kern="0" dirty="0">
                <a:solidFill>
                  <a:srgbClr val="000000"/>
                </a:solidFill>
                <a:latin typeface="+mn-ea"/>
                <a:ea typeface="+mn-ea"/>
                <a:cs typeface="Helvetica" panose="020B0604020202020204" pitchFamily="34" charset="0"/>
              </a:rPr>
              <a:t>る場合は、上司の場合は</a:t>
            </a:r>
            <a:r>
              <a:rPr lang="ja-JP" altLang="ja-JP" sz="1800" kern="0" dirty="0">
                <a:solidFill>
                  <a:srgbClr val="000000"/>
                </a:solidFill>
                <a:effectLst/>
                <a:latin typeface="+mn-ea"/>
                <a:ea typeface="+mn-ea"/>
                <a:cs typeface="Helvetica" panose="020B0604020202020204" pitchFamily="34" charset="0"/>
              </a:rPr>
              <a:t>相手に面と向かって、それが、なぜいけないのか？なぜ不満があるのか</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を相手に分かりやすく、冷静に順序立てて伝えること。</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r>
              <a:rPr lang="ja-JP" altLang="en-US" sz="1800" kern="0" dirty="0">
                <a:solidFill>
                  <a:srgbClr val="000000"/>
                </a:solidFill>
                <a:latin typeface="+mn-ea"/>
                <a:ea typeface="+mn-ea"/>
                <a:cs typeface="Helvetica" panose="020B0604020202020204" pitchFamily="34" charset="0"/>
              </a:rPr>
              <a:t>同僚の場合は、上司に報告して注意をしてもらうこと。</a:t>
            </a:r>
            <a:endParaRPr lang="en-US" altLang="ja-JP" sz="1800" kern="0" dirty="0">
              <a:solidFill>
                <a:srgbClr val="000000"/>
              </a:solidFill>
              <a:effectLst/>
              <a:latin typeface="+mn-ea"/>
              <a:ea typeface="+mn-ea"/>
              <a:cs typeface="Helvetica" panose="020B0604020202020204" pitchFamily="34" charset="0"/>
            </a:endParaRPr>
          </a:p>
        </p:txBody>
      </p:sp>
      <p:sp>
        <p:nvSpPr>
          <p:cNvPr id="4" name="スライド番号プレースホルダー 3">
            <a:extLst>
              <a:ext uri="{FF2B5EF4-FFF2-40B4-BE49-F238E27FC236}">
                <a16:creationId xmlns:a16="http://schemas.microsoft.com/office/drawing/2014/main" id="{15B7547E-6A73-E5A8-E384-6FD14D8A5C60}"/>
              </a:ext>
            </a:extLst>
          </p:cNvPr>
          <p:cNvSpPr>
            <a:spLocks noGrp="1"/>
          </p:cNvSpPr>
          <p:nvPr>
            <p:ph type="sldNum" sz="quarter" idx="12"/>
          </p:nvPr>
        </p:nvSpPr>
        <p:spPr/>
        <p:txBody>
          <a:bodyPr/>
          <a:lstStyle/>
          <a:p>
            <a:pPr rtl="0"/>
            <a:fld id="{3A98EE3D-8CD1-4C3F-BD1C-C98C9596463C}" type="slidenum">
              <a:rPr lang="en-US" smtClean="0"/>
              <a:t>47</a:t>
            </a:fld>
            <a:endParaRPr lang="en-US" dirty="0"/>
          </a:p>
        </p:txBody>
      </p:sp>
      <p:pic>
        <p:nvPicPr>
          <p:cNvPr id="12290" name="Picture 2" descr="置き引きのイラスト">
            <a:extLst>
              <a:ext uri="{FF2B5EF4-FFF2-40B4-BE49-F238E27FC236}">
                <a16:creationId xmlns:a16="http://schemas.microsoft.com/office/drawing/2014/main" id="{E7F26E44-D4EE-CF46-8745-3D864A561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346" y="200144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防犯用センサーライトのイラスト">
            <a:extLst>
              <a:ext uri="{FF2B5EF4-FFF2-40B4-BE49-F238E27FC236}">
                <a16:creationId xmlns:a16="http://schemas.microsoft.com/office/drawing/2014/main" id="{A1917E3C-9695-B4D6-475F-B3ABF2E4B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118" y="200144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横領・着服のイラスト">
            <a:extLst>
              <a:ext uri="{FF2B5EF4-FFF2-40B4-BE49-F238E27FC236}">
                <a16:creationId xmlns:a16="http://schemas.microsoft.com/office/drawing/2014/main" id="{29D444B4-A9C0-AB70-25FC-990983FD4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232" y="200144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絡む人のイラスト">
            <a:extLst>
              <a:ext uri="{FF2B5EF4-FFF2-40B4-BE49-F238E27FC236}">
                <a16:creationId xmlns:a16="http://schemas.microsoft.com/office/drawing/2014/main" id="{C11EBAA2-2D0F-B36D-A45F-2CB43E19F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6346" y="4183279"/>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凄い怒る人のイラスト（男性）">
            <a:extLst>
              <a:ext uri="{FF2B5EF4-FFF2-40B4-BE49-F238E27FC236}">
                <a16:creationId xmlns:a16="http://schemas.microsoft.com/office/drawing/2014/main" id="{D4740CA8-6E7D-0641-DEA8-1A282BC0B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6038" y="4183279"/>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いじめをする人のイラスト（女の子）">
            <a:extLst>
              <a:ext uri="{FF2B5EF4-FFF2-40B4-BE49-F238E27FC236}">
                <a16:creationId xmlns:a16="http://schemas.microsoft.com/office/drawing/2014/main" id="{014BE76B-7480-198B-339F-245268C5D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3592" y="3257781"/>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52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ja-JP" sz="2800" kern="0" dirty="0">
                <a:solidFill>
                  <a:srgbClr val="000000"/>
                </a:solidFill>
                <a:effectLst/>
                <a:ea typeface="ＭＳ Ｐゴシック" panose="020B0600070205080204" pitchFamily="50" charset="-128"/>
                <a:cs typeface="Helvetica" panose="020B0604020202020204" pitchFamily="34" charset="0"/>
              </a:rPr>
              <a:t>共通禁止事項</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ea typeface="ＭＳ Ｐゴシック" panose="020B0600070205080204" pitchFamily="50" charset="-128"/>
                <a:cs typeface="Helvetica" panose="020B0604020202020204" pitchFamily="34" charset="0"/>
              </a:rPr>
              <a:t>浮気と不倫は絶対禁止</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25132" cy="1507254"/>
          </a:xfrm>
        </p:spPr>
        <p:txBody>
          <a:bodyPr rtlCol="0">
            <a:noAutofit/>
          </a:bodyPr>
          <a:lstStyle/>
          <a:p>
            <a:r>
              <a:rPr lang="ja-JP" altLang="ja-JP" sz="1800" kern="0" dirty="0">
                <a:solidFill>
                  <a:schemeClr val="bg1"/>
                </a:solidFill>
                <a:effectLst/>
                <a:latin typeface="+mn-ea"/>
                <a:ea typeface="+mn-ea"/>
                <a:cs typeface="Helvetica" panose="020B0604020202020204" pitchFamily="34" charset="0"/>
              </a:rPr>
              <a:t>だから、我慢</a:t>
            </a:r>
            <a:r>
              <a:rPr lang="ja-JP" altLang="en-US" sz="1800" kern="0" dirty="0">
                <a:solidFill>
                  <a:schemeClr val="bg1"/>
                </a:solidFill>
                <a:effectLst/>
                <a:latin typeface="+mn-ea"/>
                <a:ea typeface="+mn-ea"/>
                <a:cs typeface="Helvetica" panose="020B0604020202020204" pitchFamily="34" charset="0"/>
              </a:rPr>
              <a:t>しましょう</a:t>
            </a:r>
            <a:r>
              <a:rPr lang="ja-JP" altLang="ja-JP" sz="1800" kern="0" dirty="0">
                <a:solidFill>
                  <a:schemeClr val="bg1"/>
                </a:solidFill>
                <a:effectLst/>
                <a:latin typeface="+mn-ea"/>
                <a:ea typeface="+mn-ea"/>
                <a:cs typeface="Helvetica" panose="020B0604020202020204" pitchFamily="34" charset="0"/>
              </a:rPr>
              <a:t>。</a:t>
            </a:r>
            <a:endParaRPr lang="en-US" altLang="ja-JP" sz="1800" kern="0" dirty="0">
              <a:solidFill>
                <a:schemeClr val="bg1"/>
              </a:solidFill>
              <a:latin typeface="+mn-ea"/>
              <a:ea typeface="+mn-ea"/>
              <a:cs typeface="Helvetica" panose="020B0604020202020204" pitchFamily="34" charset="0"/>
            </a:endParaRPr>
          </a:p>
          <a:p>
            <a:r>
              <a:rPr lang="ja-JP" altLang="ja-JP" sz="1800" kern="0" dirty="0">
                <a:solidFill>
                  <a:schemeClr val="bg1"/>
                </a:solidFill>
                <a:effectLst/>
                <a:latin typeface="+mn-ea"/>
                <a:ea typeface="+mn-ea"/>
                <a:cs typeface="Helvetica" panose="020B0604020202020204" pitchFamily="34" charset="0"/>
              </a:rPr>
              <a:t>それでも、抑えきれない、我慢できない場合は今をきっちり精算してから次に行</a:t>
            </a:r>
            <a:r>
              <a:rPr lang="ja-JP" altLang="en-US" sz="1800" kern="0" dirty="0">
                <a:solidFill>
                  <a:schemeClr val="bg1"/>
                </a:solidFill>
                <a:effectLst/>
                <a:latin typeface="+mn-ea"/>
                <a:ea typeface="+mn-ea"/>
                <a:cs typeface="Helvetica" panose="020B0604020202020204" pitchFamily="34" charset="0"/>
              </a:rPr>
              <a:t>って下さい</a:t>
            </a:r>
            <a:r>
              <a:rPr lang="ja-JP" altLang="ja-JP" sz="1800" kern="0" dirty="0">
                <a:solidFill>
                  <a:schemeClr val="bg1"/>
                </a:solidFill>
                <a:effectLst/>
                <a:latin typeface="+mn-ea"/>
                <a:ea typeface="+mn-ea"/>
                <a:cs typeface="Helvetica" panose="020B0604020202020204" pitchFamily="34" charset="0"/>
              </a:rPr>
              <a:t>。</a:t>
            </a:r>
            <a:br>
              <a:rPr lang="en-US" altLang="ja-JP" sz="1800" kern="0" dirty="0">
                <a:solidFill>
                  <a:schemeClr val="bg1"/>
                </a:solidFill>
                <a:effectLst/>
                <a:latin typeface="+mn-ea"/>
                <a:ea typeface="+mn-ea"/>
                <a:cs typeface="Helvetica" panose="020B0604020202020204" pitchFamily="34" charset="0"/>
              </a:rPr>
            </a:br>
            <a:r>
              <a:rPr lang="ja-JP" altLang="ja-JP" sz="1800" kern="0" dirty="0">
                <a:solidFill>
                  <a:schemeClr val="bg1"/>
                </a:solidFill>
                <a:effectLst/>
                <a:latin typeface="+mn-ea"/>
                <a:ea typeface="+mn-ea"/>
                <a:cs typeface="Helvetica" panose="020B0604020202020204" pitchFamily="34" charset="0"/>
              </a:rPr>
              <a:t>これはお願いではなく、</a:t>
            </a:r>
            <a:r>
              <a:rPr lang="ja-JP" altLang="en-US" sz="1800" kern="0" dirty="0">
                <a:solidFill>
                  <a:schemeClr val="bg1"/>
                </a:solidFill>
                <a:effectLst/>
                <a:latin typeface="+mn-ea"/>
                <a:ea typeface="+mn-ea"/>
                <a:cs typeface="Helvetica" panose="020B0604020202020204" pitchFamily="34" charset="0"/>
              </a:rPr>
              <a:t>業務</a:t>
            </a:r>
            <a:r>
              <a:rPr lang="ja-JP" altLang="ja-JP" sz="1800" kern="0" dirty="0">
                <a:solidFill>
                  <a:schemeClr val="bg1"/>
                </a:solidFill>
                <a:effectLst/>
                <a:latin typeface="+mn-ea"/>
                <a:ea typeface="+mn-ea"/>
                <a:cs typeface="Helvetica" panose="020B0604020202020204" pitchFamily="34" charset="0"/>
              </a:rPr>
              <a:t>命令です。</a:t>
            </a:r>
            <a:r>
              <a:rPr lang="ja-JP" altLang="en-US" sz="1800" kern="0" dirty="0">
                <a:solidFill>
                  <a:schemeClr val="bg1"/>
                </a:solidFill>
                <a:latin typeface="+mn-ea"/>
                <a:ea typeface="+mn-ea"/>
                <a:cs typeface="Helvetica" panose="020B0604020202020204" pitchFamily="34" charset="0"/>
              </a:rPr>
              <a:t>守れない場合（業務命令違反）は、私達の会社へのどの様な素晴らしい貢献度があったとしても懲戒解雇の対象となります。</a:t>
            </a:r>
            <a:endParaRPr lang="en-US" altLang="ja-JP" sz="1800" kern="0" dirty="0">
              <a:solidFill>
                <a:schemeClr val="bg1"/>
              </a:solidFill>
              <a:effectLst/>
              <a:latin typeface="+mn-ea"/>
              <a:ea typeface="+mn-ea"/>
              <a:cs typeface="Helvetica" panose="020B0604020202020204" pitchFamily="34"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462605"/>
            <a:ext cx="10058400" cy="22220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rgbClr val="000000"/>
                </a:solidFill>
                <a:latin typeface="+mn-ea"/>
                <a:ea typeface="+mn-ea"/>
                <a:cs typeface="Helvetica" panose="020B0604020202020204" pitchFamily="34" charset="0"/>
              </a:rPr>
              <a:t>　</a:t>
            </a:r>
            <a:r>
              <a:rPr lang="ja-JP" altLang="ja-JP" sz="1800" kern="0" dirty="0">
                <a:solidFill>
                  <a:srgbClr val="000000"/>
                </a:solidFill>
                <a:latin typeface="+mn-ea"/>
                <a:ea typeface="+mn-ea"/>
                <a:cs typeface="Helvetica" panose="020B0604020202020204" pitchFamily="34" charset="0"/>
              </a:rPr>
              <a:t>浮気や不倫は誰かが</a:t>
            </a:r>
            <a:r>
              <a:rPr lang="ja-JP" altLang="en-US" sz="1800" kern="0" dirty="0">
                <a:solidFill>
                  <a:srgbClr val="000000"/>
                </a:solidFill>
                <a:latin typeface="+mn-ea"/>
                <a:ea typeface="+mn-ea"/>
                <a:cs typeface="Helvetica" panose="020B0604020202020204" pitchFamily="34" charset="0"/>
              </a:rPr>
              <a:t>必ず</a:t>
            </a:r>
            <a:r>
              <a:rPr lang="ja-JP" altLang="ja-JP" sz="1800" kern="0" dirty="0">
                <a:solidFill>
                  <a:srgbClr val="000000"/>
                </a:solidFill>
                <a:latin typeface="+mn-ea"/>
                <a:ea typeface="+mn-ea"/>
                <a:cs typeface="Helvetica" panose="020B0604020202020204" pitchFamily="34" charset="0"/>
              </a:rPr>
              <a:t>傷付</a:t>
            </a:r>
            <a:r>
              <a:rPr lang="ja-JP" altLang="en-US" sz="1800" kern="0" dirty="0">
                <a:solidFill>
                  <a:srgbClr val="000000"/>
                </a:solidFill>
                <a:latin typeface="+mn-ea"/>
                <a:ea typeface="+mn-ea"/>
                <a:cs typeface="Helvetica" panose="020B0604020202020204" pitchFamily="34" charset="0"/>
              </a:rPr>
              <a:t>き</a:t>
            </a:r>
            <a:r>
              <a:rPr lang="ja-JP" altLang="ja-JP" sz="1800" kern="0" dirty="0">
                <a:solidFill>
                  <a:srgbClr val="000000"/>
                </a:solidFill>
                <a:latin typeface="+mn-ea"/>
                <a:ea typeface="+mn-ea"/>
                <a:cs typeface="Helvetica" panose="020B0604020202020204" pitchFamily="34" charset="0"/>
              </a:rPr>
              <a:t>ます。</a:t>
            </a:r>
            <a:endParaRPr lang="en-US" altLang="ja-JP" sz="1800" kern="0" dirty="0">
              <a:solidFill>
                <a:srgbClr val="000000"/>
              </a:solidFill>
              <a:latin typeface="+mn-ea"/>
              <a:ea typeface="+mn-ea"/>
              <a:cs typeface="Helvetica" panose="020B0604020202020204" pitchFamily="34" charset="0"/>
            </a:endParaRPr>
          </a:p>
          <a:p>
            <a:endParaRPr lang="en-US" altLang="ja-JP" sz="1800" kern="0" dirty="0">
              <a:solidFill>
                <a:srgbClr val="000000"/>
              </a:solidFill>
              <a:effectLst/>
              <a:latin typeface="+mn-ea"/>
              <a:ea typeface="+mn-ea"/>
              <a:cs typeface="Helvetica" panose="020B0604020202020204" pitchFamily="34" charset="0"/>
            </a:endParaRPr>
          </a:p>
          <a:p>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心の傷害と相手からの窃盗です。</a:t>
            </a:r>
            <a:br>
              <a:rPr lang="en-US" altLang="ja-JP" sz="1800" kern="0" dirty="0">
                <a:solidFill>
                  <a:srgbClr val="000000"/>
                </a:solidFill>
                <a:effectLst/>
                <a:latin typeface="+mn-ea"/>
                <a:ea typeface="+mn-ea"/>
                <a:cs typeface="Helvetica" panose="020B0604020202020204" pitchFamily="34" charset="0"/>
              </a:rPr>
            </a:br>
            <a:br>
              <a:rPr lang="en-US" altLang="ja-JP" sz="1800" kern="0" dirty="0">
                <a:solidFill>
                  <a:srgbClr val="000000"/>
                </a:solidFill>
                <a:effectLst/>
                <a:latin typeface="+mn-ea"/>
                <a:ea typeface="+mn-ea"/>
                <a:cs typeface="Helvetica" panose="020B0604020202020204" pitchFamily="34" charset="0"/>
              </a:rPr>
            </a:br>
            <a:r>
              <a:rPr lang="ja-JP" altLang="en-US" sz="1800" kern="0" dirty="0">
                <a:solidFill>
                  <a:srgbClr val="000000"/>
                </a:solidFill>
                <a:effectLst/>
                <a:latin typeface="+mn-ea"/>
                <a:ea typeface="+mn-ea"/>
                <a:cs typeface="Helvetica" panose="020B0604020202020204" pitchFamily="34" charset="0"/>
              </a:rPr>
              <a:t>　</a:t>
            </a:r>
            <a:r>
              <a:rPr lang="ja-JP" altLang="en-US" sz="1800" kern="0" dirty="0">
                <a:solidFill>
                  <a:srgbClr val="000000"/>
                </a:solidFill>
                <a:latin typeface="+mn-ea"/>
                <a:ea typeface="+mn-ea"/>
                <a:cs typeface="Helvetica" panose="020B0604020202020204" pitchFamily="34" charset="0"/>
              </a:rPr>
              <a:t>私達の会社が誠実を求めているからには</a:t>
            </a:r>
            <a:r>
              <a:rPr lang="ja-JP" altLang="ja-JP" sz="1800" kern="0" dirty="0">
                <a:solidFill>
                  <a:srgbClr val="000000"/>
                </a:solidFill>
                <a:latin typeface="+mn-ea"/>
                <a:ea typeface="+mn-ea"/>
                <a:cs typeface="Helvetica" panose="020B0604020202020204" pitchFamily="34" charset="0"/>
              </a:rPr>
              <a:t>法律を守り、高いモラルを保</a:t>
            </a:r>
            <a:r>
              <a:rPr lang="ja-JP" altLang="en-US" sz="1800" kern="0" dirty="0">
                <a:solidFill>
                  <a:srgbClr val="000000"/>
                </a:solidFill>
                <a:latin typeface="+mn-ea"/>
                <a:ea typeface="+mn-ea"/>
                <a:cs typeface="Helvetica" panose="020B0604020202020204" pitchFamily="34" charset="0"/>
              </a:rPr>
              <a:t>って下さい</a:t>
            </a:r>
            <a:r>
              <a:rPr lang="ja-JP" altLang="ja-JP" sz="1800" kern="0" dirty="0">
                <a:solidFill>
                  <a:srgbClr val="000000"/>
                </a:solidFill>
                <a:latin typeface="+mn-ea"/>
                <a:ea typeface="+mn-ea"/>
                <a:cs typeface="Helvetica" panose="020B0604020202020204" pitchFamily="34" charset="0"/>
              </a:rPr>
              <a:t>。不倫や浮気は決してモラルの高い行為ではありません。不倫や浮気は大抵何か</a:t>
            </a:r>
            <a:r>
              <a:rPr lang="ja-JP" altLang="en-US" sz="1800" kern="0" dirty="0">
                <a:solidFill>
                  <a:srgbClr val="000000"/>
                </a:solidFill>
                <a:latin typeface="+mn-ea"/>
                <a:ea typeface="+mn-ea"/>
                <a:cs typeface="Helvetica" panose="020B0604020202020204" pitchFamily="34" charset="0"/>
              </a:rPr>
              <a:t>しらのこと</a:t>
            </a:r>
            <a:r>
              <a:rPr lang="ja-JP" altLang="ja-JP" sz="1800" kern="0" dirty="0">
                <a:solidFill>
                  <a:srgbClr val="000000"/>
                </a:solidFill>
                <a:latin typeface="+mn-ea"/>
                <a:ea typeface="+mn-ea"/>
                <a:cs typeface="Helvetica" panose="020B0604020202020204" pitchFamily="34" charset="0"/>
              </a:rPr>
              <a:t>で嘘をつかなければなりません。不倫や浮気相手のパートナーから相手を盗む行為です。</a:t>
            </a:r>
            <a:endParaRPr lang="ja-JP" altLang="ja-JP" sz="1800" kern="100" dirty="0">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38A4D187-5780-61BB-3B82-1117610D8F2B}"/>
              </a:ext>
            </a:extLst>
          </p:cNvPr>
          <p:cNvSpPr>
            <a:spLocks noGrp="1"/>
          </p:cNvSpPr>
          <p:nvPr>
            <p:ph type="sldNum" sz="quarter" idx="12"/>
          </p:nvPr>
        </p:nvSpPr>
        <p:spPr/>
        <p:txBody>
          <a:bodyPr/>
          <a:lstStyle/>
          <a:p>
            <a:pPr rtl="0"/>
            <a:fld id="{3A98EE3D-8CD1-4C3F-BD1C-C98C9596463C}" type="slidenum">
              <a:rPr lang="en-US" smtClean="0"/>
              <a:t>48</a:t>
            </a:fld>
            <a:endParaRPr lang="en-US" dirty="0"/>
          </a:p>
        </p:txBody>
      </p:sp>
      <p:pic>
        <p:nvPicPr>
          <p:cNvPr id="13314" name="Picture 2" descr="浮気現場を見つけた人のイラスト（女性）">
            <a:extLst>
              <a:ext uri="{FF2B5EF4-FFF2-40B4-BE49-F238E27FC236}">
                <a16:creationId xmlns:a16="http://schemas.microsoft.com/office/drawing/2014/main" id="{78E4D43A-36F4-ACB5-7193-5470A5683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0650" y="1989000"/>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21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66783" y="609600"/>
            <a:ext cx="10058400" cy="2465882"/>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風間商事の企業としての社会的責任</a:t>
            </a:r>
            <a:r>
              <a:rPr lang="ja-JP" altLang="ja-JP" sz="2800" kern="0" dirty="0">
                <a:solidFill>
                  <a:srgbClr val="000000"/>
                </a:solidFill>
                <a:effectLst/>
                <a:latin typeface="+mn-ea"/>
                <a:ea typeface="+mn-ea"/>
                <a:cs typeface="Helvetica" panose="020B0604020202020204" pitchFamily="34" charset="0"/>
              </a:rPr>
              <a:t>】</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r>
              <a:rPr lang="ja-JP" altLang="en-US" sz="2800" kern="0" dirty="0">
                <a:solidFill>
                  <a:srgbClr val="000000"/>
                </a:solidFill>
                <a:latin typeface="+mn-ea"/>
                <a:ea typeface="+mn-ea"/>
                <a:cs typeface="Helvetica" panose="020B0604020202020204" pitchFamily="34" charset="0"/>
              </a:rPr>
              <a:t>スタッフ</a:t>
            </a:r>
            <a:r>
              <a:rPr lang="ja-JP" altLang="ja-JP" sz="2800" kern="0" dirty="0">
                <a:solidFill>
                  <a:srgbClr val="000000"/>
                </a:solidFill>
                <a:latin typeface="+mn-ea"/>
                <a:ea typeface="+mn-ea"/>
                <a:cs typeface="Helvetica" panose="020B0604020202020204" pitchFamily="34" charset="0"/>
              </a:rPr>
              <a:t>の首を切らない</a:t>
            </a:r>
            <a:br>
              <a:rPr lang="ja-JP" altLang="ja-JP" sz="2800" kern="100" dirty="0">
                <a:latin typeface="+mn-ea"/>
                <a:ea typeface="+mn-ea"/>
                <a:cs typeface="Times New Roman" panose="02020603050405020304" pitchFamily="18" charset="0"/>
              </a:rPr>
            </a:br>
            <a:r>
              <a:rPr lang="ja-JP" altLang="ja-JP" sz="2800" kern="0" dirty="0">
                <a:solidFill>
                  <a:srgbClr val="000000"/>
                </a:solidFill>
                <a:latin typeface="+mn-ea"/>
                <a:ea typeface="+mn-ea"/>
                <a:cs typeface="Helvetica" panose="020B0604020202020204" pitchFamily="34" charset="0"/>
              </a:rPr>
              <a:t>ただし、泣いて馬謖を斬るはある</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5" name="サブタイトル 2">
            <a:extLst>
              <a:ext uri="{FF2B5EF4-FFF2-40B4-BE49-F238E27FC236}">
                <a16:creationId xmlns:a16="http://schemas.microsoft.com/office/drawing/2014/main" id="{8B880C40-DCEF-4662-B7F4-2C9DF3F98D98}"/>
              </a:ext>
            </a:extLst>
          </p:cNvPr>
          <p:cNvSpPr>
            <a:spLocks noGrp="1"/>
          </p:cNvSpPr>
          <p:nvPr>
            <p:ph type="subTitle" idx="1"/>
          </p:nvPr>
        </p:nvSpPr>
        <p:spPr>
          <a:xfrm>
            <a:off x="1100051" y="5144557"/>
            <a:ext cx="10058400" cy="1507254"/>
          </a:xfrm>
        </p:spPr>
        <p:txBody>
          <a:bodyPr rtlCol="0">
            <a:noAutofit/>
          </a:bodyPr>
          <a:lstStyle/>
          <a:p>
            <a:pPr algn="l"/>
            <a:r>
              <a:rPr lang="ja-JP" altLang="en-US" sz="1800" dirty="0">
                <a:solidFill>
                  <a:schemeClr val="bg1"/>
                </a:solidFill>
                <a:latin typeface="+mn-ea"/>
                <a:ea typeface="+mn-ea"/>
              </a:rPr>
              <a:t>レイオフ（一時解雇）とは？</a:t>
            </a:r>
            <a:endParaRPr lang="en-US" altLang="ja-JP" sz="1800" dirty="0">
              <a:solidFill>
                <a:schemeClr val="bg1"/>
              </a:solidFill>
              <a:latin typeface="+mn-ea"/>
              <a:ea typeface="+mn-ea"/>
            </a:endParaRPr>
          </a:p>
          <a:p>
            <a:pPr algn="l"/>
            <a:r>
              <a:rPr lang="ja-JP" altLang="en-US" sz="1800" dirty="0">
                <a:solidFill>
                  <a:schemeClr val="bg1"/>
                </a:solidFill>
                <a:latin typeface="+mn-ea"/>
                <a:ea typeface="+mn-ea"/>
              </a:rPr>
              <a:t>企業の業績悪化を理由とする一時的な解雇。一時的な人員削減を行い人件費を抑える手段。</a:t>
            </a:r>
            <a:endParaRPr lang="ja" sz="1800" dirty="0">
              <a:solidFill>
                <a:schemeClr val="bg1"/>
              </a:solidFill>
              <a:latin typeface="+mn-ea"/>
              <a:ea typeface="+mn-ea"/>
            </a:endParaRPr>
          </a:p>
        </p:txBody>
      </p:sp>
      <p:sp>
        <p:nvSpPr>
          <p:cNvPr id="7" name="タイトル 1">
            <a:extLst>
              <a:ext uri="{FF2B5EF4-FFF2-40B4-BE49-F238E27FC236}">
                <a16:creationId xmlns:a16="http://schemas.microsoft.com/office/drawing/2014/main" id="{7D40CFE6-9C71-44CD-9AC0-37EC2D062954}"/>
              </a:ext>
            </a:extLst>
          </p:cNvPr>
          <p:cNvSpPr txBox="1">
            <a:spLocks/>
          </p:cNvSpPr>
          <p:nvPr/>
        </p:nvSpPr>
        <p:spPr>
          <a:xfrm>
            <a:off x="1100051" y="2751374"/>
            <a:ext cx="10058400" cy="22330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1800" kern="0" dirty="0">
                <a:solidFill>
                  <a:srgbClr val="000000"/>
                </a:solidFill>
                <a:latin typeface="+mn-ea"/>
                <a:ea typeface="+mn-ea"/>
                <a:cs typeface="Helvetica" panose="020B0604020202020204" pitchFamily="34" charset="0"/>
              </a:rPr>
              <a:t>補足説明</a:t>
            </a:r>
            <a:endParaRPr lang="ja-JP" altLang="ja-JP" sz="1800" kern="100" dirty="0">
              <a:effectLst/>
              <a:latin typeface="+mn-ea"/>
              <a:ea typeface="+mn-ea"/>
              <a:cs typeface="Times New Roman" panose="02020603050405020304" pitchFamily="18" charset="0"/>
            </a:endParaRPr>
          </a:p>
          <a:p>
            <a:pPr algn="l"/>
            <a:r>
              <a:rPr lang="en-US" altLang="ja-JP" sz="1800" kern="0" dirty="0">
                <a:solidFill>
                  <a:srgbClr val="000000"/>
                </a:solidFill>
                <a:effectLst/>
                <a:latin typeface="+mn-ea"/>
                <a:ea typeface="+mn-ea"/>
                <a:cs typeface="Helvetica" panose="020B0604020202020204" pitchFamily="34" charset="0"/>
              </a:rPr>
              <a:t> </a:t>
            </a:r>
          </a:p>
          <a:p>
            <a:pPr algn="l"/>
            <a:r>
              <a:rPr lang="ja-JP" altLang="en-US" sz="1800" kern="0" dirty="0">
                <a:solidFill>
                  <a:srgbClr val="000000"/>
                </a:solidFill>
                <a:latin typeface="+mn-ea"/>
                <a:ea typeface="+mn-ea"/>
                <a:cs typeface="Helvetica" panose="020B0604020202020204" pitchFamily="34" charset="0"/>
              </a:rPr>
              <a:t>　私達の会社が企業として雇用すると決断したからには、私達の会社で働くスタッフに対して責任が発生します。その一番の責任は業績悪化などを理由に</a:t>
            </a:r>
            <a:r>
              <a:rPr lang="ja-JP" altLang="en-US" sz="1800" kern="0" dirty="0">
                <a:solidFill>
                  <a:srgbClr val="000000"/>
                </a:solidFill>
                <a:effectLst/>
                <a:latin typeface="+mn-ea"/>
                <a:ea typeface="+mn-ea"/>
                <a:cs typeface="Helvetica" panose="020B0604020202020204" pitchFamily="34" charset="0"/>
              </a:rPr>
              <a:t>レイオフや雇止めはしないということです。私達の会社では良い時も悪い時もスタッフ達と苦楽を共にする誓いを立てています。</a:t>
            </a:r>
            <a:endParaRPr lang="en-US" altLang="ja-JP" sz="1800" kern="0" dirty="0">
              <a:solidFill>
                <a:srgbClr val="000000"/>
              </a:solidFill>
              <a:effectLst/>
              <a:latin typeface="+mn-ea"/>
              <a:ea typeface="+mn-ea"/>
              <a:cs typeface="Helvetica" panose="020B0604020202020204" pitchFamily="34" charset="0"/>
            </a:endParaRPr>
          </a:p>
          <a:p>
            <a:pPr algn="l"/>
            <a:endParaRPr lang="en-US" altLang="ja-JP" sz="1800" kern="0" dirty="0">
              <a:solidFill>
                <a:srgbClr val="000000"/>
              </a:solidFill>
              <a:effectLst/>
              <a:latin typeface="+mn-ea"/>
              <a:ea typeface="+mn-ea"/>
              <a:cs typeface="Helvetica" panose="020B0604020202020204" pitchFamily="34" charset="0"/>
            </a:endParaRPr>
          </a:p>
          <a:p>
            <a:pPr algn="l"/>
            <a:r>
              <a:rPr lang="ja-JP" altLang="en-US" sz="1800" kern="0" dirty="0">
                <a:solidFill>
                  <a:srgbClr val="000000"/>
                </a:solidFill>
                <a:latin typeface="+mn-ea"/>
                <a:ea typeface="+mn-ea"/>
                <a:cs typeface="Helvetica" panose="020B0604020202020204" pitchFamily="34" charset="0"/>
              </a:rPr>
              <a:t>　しかし、不真面目な就業態度や他人に迷惑をかけるような問題行動を起こした場合は解雇もありますので</a:t>
            </a:r>
            <a:r>
              <a:rPr lang="ja-JP" altLang="en-US" sz="1800" kern="0" dirty="0">
                <a:solidFill>
                  <a:srgbClr val="000000"/>
                </a:solidFill>
                <a:effectLst/>
                <a:latin typeface="+mn-ea"/>
                <a:ea typeface="+mn-ea"/>
                <a:cs typeface="Helvetica" panose="020B0604020202020204" pitchFamily="34" charset="0"/>
              </a:rPr>
              <a:t>十分ご注意下さい。</a:t>
            </a: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B12F1BB6-E3D2-A9D5-29C6-FA8EF840C399}"/>
              </a:ext>
            </a:extLst>
          </p:cNvPr>
          <p:cNvSpPr>
            <a:spLocks noGrp="1"/>
          </p:cNvSpPr>
          <p:nvPr>
            <p:ph type="sldNum" sz="quarter" idx="12"/>
          </p:nvPr>
        </p:nvSpPr>
        <p:spPr/>
        <p:txBody>
          <a:bodyPr/>
          <a:lstStyle/>
          <a:p>
            <a:pPr rtl="0"/>
            <a:fld id="{3A98EE3D-8CD1-4C3F-BD1C-C98C9596463C}" type="slidenum">
              <a:rPr lang="en-US" smtClean="0"/>
              <a:t>49</a:t>
            </a:fld>
            <a:endParaRPr lang="en-US" dirty="0"/>
          </a:p>
        </p:txBody>
      </p:sp>
      <p:pic>
        <p:nvPicPr>
          <p:cNvPr id="14338" name="Picture 2" descr="リストラ・解雇のイラスト（男性）">
            <a:extLst>
              <a:ext uri="{FF2B5EF4-FFF2-40B4-BE49-F238E27FC236}">
                <a16:creationId xmlns:a16="http://schemas.microsoft.com/office/drawing/2014/main" id="{9A05AF3D-DB5A-B3F5-6724-472A29857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6850" y="17565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解雇・リストラのイラスト">
            <a:extLst>
              <a:ext uri="{FF2B5EF4-FFF2-40B4-BE49-F238E27FC236}">
                <a16:creationId xmlns:a16="http://schemas.microsoft.com/office/drawing/2014/main" id="{04293247-F3AE-93E6-6D9D-D612F4611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9742" y="2492521"/>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834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66783" y="708212"/>
            <a:ext cx="10058400" cy="4038599"/>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a:t>
            </a:r>
            <a:r>
              <a:rPr lang="ja-JP" altLang="ja-JP" sz="2800" kern="0" dirty="0">
                <a:solidFill>
                  <a:srgbClr val="000000"/>
                </a:solidFill>
                <a:effectLst/>
                <a:latin typeface="+mn-ea"/>
                <a:ea typeface="+mn-ea"/>
                <a:cs typeface="Helvetica" panose="020B0604020202020204" pitchFamily="34" charset="0"/>
              </a:rPr>
              <a:t>の経営理念】</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br>
              <a:rPr lang="en-US" altLang="ja-JP" sz="2800" kern="0" dirty="0">
                <a:solidFill>
                  <a:srgbClr val="000000"/>
                </a:solidFill>
                <a:latin typeface="+mn-ea"/>
                <a:ea typeface="+mn-ea"/>
                <a:cs typeface="Helvetica" panose="020B0604020202020204" pitchFamily="34" charset="0"/>
              </a:rPr>
            </a:br>
            <a:r>
              <a:rPr lang="ja-JP" altLang="en-US" sz="4400" kern="0" dirty="0">
                <a:solidFill>
                  <a:srgbClr val="000000"/>
                </a:solidFill>
                <a:latin typeface="+mn-ea"/>
                <a:ea typeface="+mn-ea"/>
                <a:cs typeface="Helvetica" panose="020B0604020202020204" pitchFamily="34" charset="0"/>
              </a:rPr>
              <a:t>「お客様の役に立つ仕事をする」</a:t>
            </a:r>
            <a:endParaRPr lang="ja" sz="4400" i="1" dirty="0">
              <a:solidFill>
                <a:srgbClr val="FFFFFF"/>
              </a:solidFill>
              <a:latin typeface="+mn-ea"/>
              <a:ea typeface="+mn-ea"/>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218331" y="5328700"/>
            <a:ext cx="9755304" cy="1153600"/>
          </a:xfrm>
        </p:spPr>
        <p:txBody>
          <a:bodyPr rtlCol="0">
            <a:noAutofit/>
          </a:bodyPr>
          <a:lstStyle/>
          <a:p>
            <a:pPr algn="l">
              <a:lnSpc>
                <a:spcPts val="2000"/>
              </a:lnSpc>
            </a:pPr>
            <a:r>
              <a:rPr lang="en-US" altLang="ja-JP"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経営理念とは、</a:t>
            </a:r>
            <a:r>
              <a:rPr lang="ja-JP" altLang="en-US" sz="1800" kern="0" dirty="0">
                <a:solidFill>
                  <a:schemeClr val="bg1"/>
                </a:solidFill>
                <a:latin typeface="+mn-ea"/>
                <a:ea typeface="+mn-ea"/>
                <a:cs typeface="Helvetica" panose="020B0604020202020204" pitchFamily="34" charset="0"/>
              </a:rPr>
              <a:t>なぜ私達の会社があるのか？企業として</a:t>
            </a:r>
            <a:r>
              <a:rPr lang="ja-JP" altLang="en-US" sz="1800" kern="0" dirty="0">
                <a:solidFill>
                  <a:schemeClr val="bg1"/>
                </a:solidFill>
                <a:effectLst/>
                <a:latin typeface="+mn-ea"/>
                <a:ea typeface="+mn-ea"/>
                <a:cs typeface="Helvetica" panose="020B0604020202020204" pitchFamily="34" charset="0"/>
              </a:rPr>
              <a:t>社会に</a:t>
            </a:r>
            <a:r>
              <a:rPr lang="ja-JP" altLang="ja-JP" sz="1800" kern="0" dirty="0">
                <a:solidFill>
                  <a:schemeClr val="bg1"/>
                </a:solidFill>
                <a:effectLst/>
                <a:latin typeface="+mn-ea"/>
                <a:ea typeface="+mn-ea"/>
                <a:cs typeface="Helvetica" panose="020B0604020202020204" pitchFamily="34" charset="0"/>
              </a:rPr>
              <a:t>存在する為の理由です。</a:t>
            </a:r>
            <a:r>
              <a:rPr lang="ja-JP" altLang="en-US" sz="1800" kern="0" dirty="0">
                <a:solidFill>
                  <a:schemeClr val="bg1"/>
                </a:solidFill>
                <a:effectLst/>
                <a:latin typeface="+mn-ea"/>
                <a:ea typeface="+mn-ea"/>
                <a:cs typeface="Helvetica" panose="020B0604020202020204" pitchFamily="34" charset="0"/>
              </a:rPr>
              <a:t>私達の会社が企業</a:t>
            </a:r>
            <a:r>
              <a:rPr lang="ja-JP" altLang="ja-JP" sz="1800" kern="0" dirty="0">
                <a:solidFill>
                  <a:schemeClr val="bg1"/>
                </a:solidFill>
                <a:effectLst/>
                <a:latin typeface="+mn-ea"/>
                <a:ea typeface="+mn-ea"/>
                <a:cs typeface="Helvetica" panose="020B0604020202020204" pitchFamily="34" charset="0"/>
              </a:rPr>
              <a:t>として何を目指し、何を大切にしているのかを簡潔に表現したもので、</a:t>
            </a:r>
            <a:r>
              <a:rPr lang="ja-JP" altLang="en-US" sz="1800" kern="0" dirty="0">
                <a:solidFill>
                  <a:schemeClr val="bg1"/>
                </a:solidFill>
                <a:effectLst/>
                <a:latin typeface="+mn-ea"/>
                <a:ea typeface="+mn-ea"/>
                <a:cs typeface="Helvetica" panose="020B0604020202020204" pitchFamily="34" charset="0"/>
              </a:rPr>
              <a:t>私達</a:t>
            </a:r>
            <a:r>
              <a:rPr lang="ja-JP" altLang="en-US" sz="1800" kern="0" dirty="0">
                <a:solidFill>
                  <a:schemeClr val="bg1"/>
                </a:solidFill>
                <a:latin typeface="+mn-ea"/>
                <a:ea typeface="+mn-ea"/>
                <a:cs typeface="Helvetica" panose="020B0604020202020204" pitchFamily="34" charset="0"/>
              </a:rPr>
              <a:t>スタッフ</a:t>
            </a:r>
            <a:r>
              <a:rPr lang="ja-JP" altLang="ja-JP" sz="1800" kern="0" dirty="0">
                <a:solidFill>
                  <a:schemeClr val="bg1"/>
                </a:solidFill>
                <a:effectLst/>
                <a:latin typeface="+mn-ea"/>
                <a:ea typeface="+mn-ea"/>
                <a:cs typeface="Helvetica" panose="020B0604020202020204" pitchFamily="34" charset="0"/>
              </a:rPr>
              <a:t>全員</a:t>
            </a:r>
            <a:r>
              <a:rPr lang="ja-JP" altLang="en-US" sz="1800" kern="0" dirty="0">
                <a:solidFill>
                  <a:schemeClr val="bg1"/>
                </a:solidFill>
                <a:effectLst/>
                <a:latin typeface="+mn-ea"/>
                <a:ea typeface="+mn-ea"/>
                <a:cs typeface="Helvetica" panose="020B0604020202020204" pitchFamily="34" charset="0"/>
              </a:rPr>
              <a:t>が</a:t>
            </a:r>
            <a:r>
              <a:rPr lang="ja-JP" altLang="ja-JP" sz="1800" kern="0" dirty="0">
                <a:solidFill>
                  <a:schemeClr val="bg1"/>
                </a:solidFill>
                <a:effectLst/>
                <a:latin typeface="+mn-ea"/>
                <a:ea typeface="+mn-ea"/>
                <a:cs typeface="Helvetica" panose="020B0604020202020204" pitchFamily="34" charset="0"/>
              </a:rPr>
              <a:t>仕事を遂行していく上での</a:t>
            </a:r>
            <a:r>
              <a:rPr lang="ja-JP" altLang="en-US" sz="1800" kern="0" dirty="0">
                <a:solidFill>
                  <a:schemeClr val="bg1"/>
                </a:solidFill>
                <a:latin typeface="+mn-ea"/>
                <a:ea typeface="+mn-ea"/>
                <a:cs typeface="Helvetica" panose="020B0604020202020204" pitchFamily="34" charset="0"/>
              </a:rPr>
              <a:t>大切な</a:t>
            </a:r>
            <a:r>
              <a:rPr lang="ja-JP" altLang="ja-JP" sz="1800" kern="0" dirty="0">
                <a:solidFill>
                  <a:schemeClr val="bg1"/>
                </a:solidFill>
                <a:effectLst/>
                <a:latin typeface="+mn-ea"/>
                <a:ea typeface="+mn-ea"/>
                <a:cs typeface="Helvetica" panose="020B0604020202020204" pitchFamily="34" charset="0"/>
              </a:rPr>
              <a:t>道しるべとなります。</a:t>
            </a:r>
            <a:r>
              <a:rPr lang="ja-JP" altLang="en-US" sz="1800" kern="0" dirty="0">
                <a:solidFill>
                  <a:schemeClr val="bg1"/>
                </a:solidFill>
                <a:effectLst/>
                <a:latin typeface="+mn-ea"/>
                <a:ea typeface="+mn-ea"/>
                <a:cs typeface="Helvetica" panose="020B0604020202020204" pitchFamily="34" charset="0"/>
              </a:rPr>
              <a:t>私達スタッフ全員</a:t>
            </a:r>
            <a:r>
              <a:rPr lang="ja-JP" altLang="ja-JP" sz="1800" kern="0" dirty="0">
                <a:solidFill>
                  <a:schemeClr val="bg1"/>
                </a:solidFill>
                <a:effectLst/>
                <a:latin typeface="+mn-ea"/>
                <a:ea typeface="+mn-ea"/>
                <a:cs typeface="Helvetica" panose="020B0604020202020204" pitchFamily="34" charset="0"/>
              </a:rPr>
              <a:t>がこれを共有し、尊重する根本的な考え方となります。</a:t>
            </a:r>
            <a:endParaRPr lang="ja" sz="1800" dirty="0">
              <a:solidFill>
                <a:schemeClr val="bg1"/>
              </a:solidFill>
              <a:latin typeface="+mn-ea"/>
              <a:ea typeface="+mn-ea"/>
            </a:endParaRPr>
          </a:p>
        </p:txBody>
      </p:sp>
      <p:sp>
        <p:nvSpPr>
          <p:cNvPr id="4" name="スライド番号プレースホルダー 3">
            <a:extLst>
              <a:ext uri="{FF2B5EF4-FFF2-40B4-BE49-F238E27FC236}">
                <a16:creationId xmlns:a16="http://schemas.microsoft.com/office/drawing/2014/main" id="{D8C1BE92-7AD6-B6AD-000E-A35EEB8ECF5C}"/>
              </a:ext>
            </a:extLst>
          </p:cNvPr>
          <p:cNvSpPr>
            <a:spLocks noGrp="1"/>
          </p:cNvSpPr>
          <p:nvPr>
            <p:ph type="sldNum" sz="quarter" idx="12"/>
          </p:nvPr>
        </p:nvSpPr>
        <p:spPr/>
        <p:txBody>
          <a:bodyPr/>
          <a:lstStyle/>
          <a:p>
            <a:pPr rtl="0"/>
            <a:fld id="{3A98EE3D-8CD1-4C3F-BD1C-C98C9596463C}" type="slidenum">
              <a:rPr lang="en-US" smtClean="0"/>
              <a:t>5</a:t>
            </a:fld>
            <a:endParaRPr lang="en-US" dirty="0"/>
          </a:p>
        </p:txBody>
      </p:sp>
      <p:pic>
        <p:nvPicPr>
          <p:cNvPr id="1026" name="Picture 2" descr="ゴミ拾いのボランティアのイラスト（女性）">
            <a:extLst>
              <a:ext uri="{FF2B5EF4-FFF2-40B4-BE49-F238E27FC236}">
                <a16:creationId xmlns:a16="http://schemas.microsoft.com/office/drawing/2014/main" id="{F3153C6F-8526-8173-D0D0-5552107D1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7450" y="3219406"/>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71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225339" y="322812"/>
            <a:ext cx="10058400" cy="1422036"/>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latin typeface="+mn-ea"/>
                <a:ea typeface="+mn-ea"/>
                <a:cs typeface="Helvetica" panose="020B0604020202020204" pitchFamily="34" charset="0"/>
              </a:rPr>
              <a:t>将来の成功確率</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7" name="サブタイトル 2">
            <a:extLst>
              <a:ext uri="{FF2B5EF4-FFF2-40B4-BE49-F238E27FC236}">
                <a16:creationId xmlns:a16="http://schemas.microsoft.com/office/drawing/2014/main" id="{4AE0EEB1-3DCD-49EA-A470-A4EFB197BF3D}"/>
              </a:ext>
            </a:extLst>
          </p:cNvPr>
          <p:cNvSpPr>
            <a:spLocks noGrp="1"/>
          </p:cNvSpPr>
          <p:nvPr>
            <p:ph type="subTitle" idx="1"/>
          </p:nvPr>
        </p:nvSpPr>
        <p:spPr>
          <a:xfrm>
            <a:off x="1100050" y="5773207"/>
            <a:ext cx="10058400" cy="856193"/>
          </a:xfrm>
        </p:spPr>
        <p:txBody>
          <a:bodyPr rtlCol="0">
            <a:noAutofit/>
          </a:bodyPr>
          <a:lstStyle/>
          <a:p>
            <a:pPr algn="l"/>
            <a:r>
              <a:rPr lang="ja-JP" altLang="en-US" sz="1800" kern="0" dirty="0">
                <a:solidFill>
                  <a:schemeClr val="bg1">
                    <a:lumMod val="95000"/>
                  </a:schemeClr>
                </a:solidFill>
                <a:latin typeface="+mn-ea"/>
                <a:ea typeface="+mn-ea"/>
                <a:cs typeface="Helvetica" panose="020B0604020202020204" pitchFamily="34" charset="0"/>
              </a:rPr>
              <a:t>実は成功確率というものは成功率と挑戦回数により数学的に計算することができるのです。</a:t>
            </a:r>
            <a:endParaRPr lang="en-US" altLang="ja-JP" sz="1800" kern="0" dirty="0">
              <a:solidFill>
                <a:schemeClr val="bg1">
                  <a:lumMod val="95000"/>
                </a:schemeClr>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FD4D0FC9-CF8E-E13D-2F44-576047A64266}"/>
              </a:ext>
            </a:extLst>
          </p:cNvPr>
          <p:cNvSpPr>
            <a:spLocks noGrp="1"/>
          </p:cNvSpPr>
          <p:nvPr>
            <p:ph type="sldNum" sz="quarter" idx="12"/>
          </p:nvPr>
        </p:nvSpPr>
        <p:spPr/>
        <p:txBody>
          <a:bodyPr/>
          <a:lstStyle/>
          <a:p>
            <a:pPr rtl="0"/>
            <a:fld id="{3A98EE3D-8CD1-4C3F-BD1C-C98C9596463C}" type="slidenum">
              <a:rPr lang="en-US" smtClean="0"/>
              <a:t>50</a:t>
            </a:fld>
            <a:endParaRPr lang="en-US" dirty="0"/>
          </a:p>
        </p:txBody>
      </p:sp>
      <p:sp>
        <p:nvSpPr>
          <p:cNvPr id="3" name="タイトル 1">
            <a:extLst>
              <a:ext uri="{FF2B5EF4-FFF2-40B4-BE49-F238E27FC236}">
                <a16:creationId xmlns:a16="http://schemas.microsoft.com/office/drawing/2014/main" id="{951D3B97-45C5-B8B4-D614-3A9961718835}"/>
              </a:ext>
            </a:extLst>
          </p:cNvPr>
          <p:cNvSpPr txBox="1">
            <a:spLocks/>
          </p:cNvSpPr>
          <p:nvPr/>
        </p:nvSpPr>
        <p:spPr>
          <a:xfrm>
            <a:off x="1100050" y="1905000"/>
            <a:ext cx="10308978" cy="28418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r>
              <a:rPr lang="ja-JP" altLang="en-US" sz="4400" kern="0" dirty="0">
                <a:solidFill>
                  <a:srgbClr val="000000"/>
                </a:solidFill>
                <a:effectLst/>
                <a:latin typeface="+mn-ea"/>
                <a:ea typeface="+mn-ea"/>
                <a:cs typeface="Helvetica" panose="020B0604020202020204" pitchFamily="34" charset="0"/>
              </a:rPr>
              <a:t>そのような夢のある企業を</a:t>
            </a:r>
            <a:endParaRPr lang="en-US" altLang="ja-JP" sz="4400" kern="0" dirty="0">
              <a:solidFill>
                <a:srgbClr val="000000"/>
              </a:solidFill>
              <a:effectLst/>
              <a:latin typeface="+mn-ea"/>
              <a:ea typeface="+mn-ea"/>
              <a:cs typeface="Helvetica" panose="020B0604020202020204" pitchFamily="34" charset="0"/>
            </a:endParaRPr>
          </a:p>
          <a:p>
            <a:pPr algn="l"/>
            <a:r>
              <a:rPr lang="ja-JP" altLang="en-US" sz="4400" kern="0" dirty="0">
                <a:solidFill>
                  <a:srgbClr val="000000"/>
                </a:solidFill>
                <a:latin typeface="+mn-ea"/>
                <a:ea typeface="+mn-ea"/>
                <a:cs typeface="Helvetica" panose="020B0604020202020204" pitchFamily="34" charset="0"/>
              </a:rPr>
              <a:t>　　　　　　　　</a:t>
            </a:r>
            <a:r>
              <a:rPr lang="ja-JP" altLang="en-US" sz="4400" kern="0" dirty="0">
                <a:solidFill>
                  <a:srgbClr val="000000"/>
                </a:solidFill>
                <a:effectLst/>
                <a:latin typeface="+mn-ea"/>
                <a:ea typeface="+mn-ea"/>
                <a:cs typeface="Helvetica" panose="020B0604020202020204" pitchFamily="34" charset="0"/>
              </a:rPr>
              <a:t>作っていきたいと考えています</a:t>
            </a:r>
            <a:endParaRPr lang="en-US" altLang="ja-JP" sz="4400" kern="0" dirty="0">
              <a:solidFill>
                <a:srgbClr val="000000"/>
              </a:solidFill>
              <a:effectLst/>
              <a:latin typeface="+mn-ea"/>
              <a:ea typeface="+mn-ea"/>
              <a:cs typeface="Helvetica" panose="020B0604020202020204" pitchFamily="34" charset="0"/>
            </a:endParaRPr>
          </a:p>
          <a:p>
            <a:pPr algn="l"/>
            <a:r>
              <a:rPr lang="ja-JP" altLang="en-US" sz="4400" kern="0" dirty="0">
                <a:solidFill>
                  <a:srgbClr val="000000"/>
                </a:solidFill>
                <a:effectLst/>
                <a:latin typeface="+mn-ea"/>
                <a:ea typeface="+mn-ea"/>
                <a:cs typeface="Helvetica" panose="020B0604020202020204" pitchFamily="34" charset="0"/>
              </a:rPr>
              <a:t>では、どの位の確率でそれを実現（成功）　させることができるのでしょうか？</a:t>
            </a:r>
            <a:endParaRPr lang="ja-JP" altLang="ja-JP" sz="4400" kern="100" dirty="0">
              <a:effectLst/>
              <a:latin typeface="+mn-ea"/>
              <a:ea typeface="+mn-ea"/>
              <a:cs typeface="Times New Roman" panose="02020603050405020304" pitchFamily="18" charset="0"/>
            </a:endParaRPr>
          </a:p>
        </p:txBody>
      </p:sp>
    </p:spTree>
    <p:extLst>
      <p:ext uri="{BB962C8B-B14F-4D97-AF65-F5344CB8AC3E}">
        <p14:creationId xmlns:p14="http://schemas.microsoft.com/office/powerpoint/2010/main" val="2042206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97280" y="5275780"/>
            <a:ext cx="10058400" cy="1507254"/>
          </a:xfrm>
        </p:spPr>
        <p:txBody>
          <a:bodyPr rtlCol="0">
            <a:noAutofit/>
          </a:bodyPr>
          <a:lstStyle/>
          <a:p>
            <a:r>
              <a:rPr lang="ja-JP" altLang="en-US" sz="1800" kern="0" dirty="0">
                <a:solidFill>
                  <a:schemeClr val="bg1"/>
                </a:solidFill>
                <a:latin typeface="+mn-ea"/>
                <a:ea typeface="+mn-ea"/>
                <a:cs typeface="Helvetica" panose="020B0604020202020204" pitchFamily="34" charset="0"/>
              </a:rPr>
              <a:t>成功確率（％）＝</a:t>
            </a:r>
            <a:r>
              <a:rPr lang="en-US" altLang="ja-JP" sz="1800" kern="0" dirty="0">
                <a:solidFill>
                  <a:schemeClr val="bg1"/>
                </a:solidFill>
                <a:latin typeface="+mn-ea"/>
                <a:ea typeface="+mn-ea"/>
                <a:cs typeface="Helvetica" panose="020B0604020202020204" pitchFamily="34" charset="0"/>
              </a:rPr>
              <a:t>P</a:t>
            </a:r>
          </a:p>
          <a:p>
            <a:r>
              <a:rPr lang="ja-JP" altLang="en-US" sz="1800" kern="0" dirty="0">
                <a:solidFill>
                  <a:schemeClr val="bg1"/>
                </a:solidFill>
                <a:effectLst/>
                <a:latin typeface="+mn-ea"/>
                <a:ea typeface="+mn-ea"/>
                <a:cs typeface="Helvetica" panose="020B0604020202020204" pitchFamily="34" charset="0"/>
              </a:rPr>
              <a:t>成功率（％）＝</a:t>
            </a:r>
            <a:r>
              <a:rPr lang="en-US" altLang="ja-JP" sz="1800" kern="0" dirty="0">
                <a:solidFill>
                  <a:schemeClr val="bg1"/>
                </a:solidFill>
                <a:effectLst/>
                <a:latin typeface="+mn-ea"/>
                <a:ea typeface="+mn-ea"/>
                <a:cs typeface="Helvetica" panose="020B0604020202020204" pitchFamily="34" charset="0"/>
              </a:rPr>
              <a:t>K</a:t>
            </a:r>
          </a:p>
          <a:p>
            <a:r>
              <a:rPr lang="ja-JP" altLang="en-US" sz="1800" kern="0" dirty="0">
                <a:solidFill>
                  <a:schemeClr val="bg1"/>
                </a:solidFill>
                <a:effectLst/>
                <a:latin typeface="+mn-ea"/>
                <a:ea typeface="+mn-ea"/>
                <a:cs typeface="Helvetica" panose="020B0604020202020204" pitchFamily="34" charset="0"/>
              </a:rPr>
              <a:t>挑戦回数（回）＝</a:t>
            </a:r>
            <a:r>
              <a:rPr lang="en-US" altLang="ja-JP" sz="1800" kern="0" dirty="0">
                <a:solidFill>
                  <a:schemeClr val="bg1"/>
                </a:solidFill>
                <a:effectLst/>
                <a:latin typeface="+mn-ea"/>
                <a:ea typeface="+mn-ea"/>
                <a:cs typeface="Helvetica" panose="020B0604020202020204" pitchFamily="34" charset="0"/>
              </a:rPr>
              <a:t>N</a:t>
            </a: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087721"/>
            <a:ext cx="10058400" cy="2222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rgbClr val="000000"/>
                </a:solidFill>
                <a:latin typeface="+mn-ea"/>
                <a:ea typeface="+mn-ea"/>
                <a:cs typeface="Helvetica" panose="020B0604020202020204" pitchFamily="34" charset="0"/>
              </a:rPr>
              <a:t>成功確率の計算式</a:t>
            </a:r>
            <a:endParaRPr lang="en-US" altLang="ja-JP" sz="1800" kern="0" dirty="0">
              <a:solidFill>
                <a:srgbClr val="000000"/>
              </a:solidFill>
              <a:latin typeface="+mn-ea"/>
              <a:ea typeface="+mn-ea"/>
              <a:cs typeface="Helvetica" panose="020B0604020202020204" pitchFamily="34" charset="0"/>
            </a:endParaRPr>
          </a:p>
        </p:txBody>
      </p:sp>
      <p:sp>
        <p:nvSpPr>
          <p:cNvPr id="4" name="正方形/長方形 3">
            <a:extLst>
              <a:ext uri="{FF2B5EF4-FFF2-40B4-BE49-F238E27FC236}">
                <a16:creationId xmlns:a16="http://schemas.microsoft.com/office/drawing/2014/main" id="{EA94C776-362D-D97B-9169-0EF4986834E0}"/>
              </a:ext>
            </a:extLst>
          </p:cNvPr>
          <p:cNvSpPr/>
          <p:nvPr/>
        </p:nvSpPr>
        <p:spPr>
          <a:xfrm>
            <a:off x="3435979" y="2451717"/>
            <a:ext cx="274320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1-</a:t>
            </a:r>
            <a:endParaRPr kumimoji="1" lang="ja-JP" altLang="en-US" sz="6000" dirty="0">
              <a:latin typeface="+mj-ea"/>
              <a:ea typeface="+mj-ea"/>
            </a:endParaRPr>
          </a:p>
        </p:txBody>
      </p:sp>
      <p:sp>
        <p:nvSpPr>
          <p:cNvPr id="5" name="正方形/長方形 4">
            <a:extLst>
              <a:ext uri="{FF2B5EF4-FFF2-40B4-BE49-F238E27FC236}">
                <a16:creationId xmlns:a16="http://schemas.microsoft.com/office/drawing/2014/main" id="{0397C34E-E651-D0EF-5B82-5698C15397C9}"/>
              </a:ext>
            </a:extLst>
          </p:cNvPr>
          <p:cNvSpPr/>
          <p:nvPr/>
        </p:nvSpPr>
        <p:spPr>
          <a:xfrm>
            <a:off x="5574681" y="2034956"/>
            <a:ext cx="3765262" cy="22220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latin typeface="+mj-ea"/>
                <a:ea typeface="+mj-ea"/>
              </a:rPr>
              <a:t>（　　　　　）</a:t>
            </a:r>
          </a:p>
        </p:txBody>
      </p:sp>
      <p:sp>
        <p:nvSpPr>
          <p:cNvPr id="7" name="正方形/長方形 6">
            <a:extLst>
              <a:ext uri="{FF2B5EF4-FFF2-40B4-BE49-F238E27FC236}">
                <a16:creationId xmlns:a16="http://schemas.microsoft.com/office/drawing/2014/main" id="{C47B3AFA-C814-40A4-32B0-36D17F61A19C}"/>
              </a:ext>
            </a:extLst>
          </p:cNvPr>
          <p:cNvSpPr/>
          <p:nvPr/>
        </p:nvSpPr>
        <p:spPr>
          <a:xfrm>
            <a:off x="5063280" y="1756405"/>
            <a:ext cx="1407724" cy="2779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6000" dirty="0">
              <a:latin typeface="+mj-ea"/>
              <a:ea typeface="+mj-ea"/>
            </a:endParaRPr>
          </a:p>
        </p:txBody>
      </p:sp>
      <p:sp>
        <p:nvSpPr>
          <p:cNvPr id="8" name="正方形/長方形 7">
            <a:extLst>
              <a:ext uri="{FF2B5EF4-FFF2-40B4-BE49-F238E27FC236}">
                <a16:creationId xmlns:a16="http://schemas.microsoft.com/office/drawing/2014/main" id="{0B645F66-36ED-0FF9-88E5-14567D2C3909}"/>
              </a:ext>
            </a:extLst>
          </p:cNvPr>
          <p:cNvSpPr/>
          <p:nvPr/>
        </p:nvSpPr>
        <p:spPr>
          <a:xfrm>
            <a:off x="5973513" y="2351588"/>
            <a:ext cx="2839367"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a:t>
            </a:r>
            <a:endParaRPr kumimoji="1" lang="ja-JP" altLang="en-US" sz="6000" dirty="0">
              <a:latin typeface="+mj-ea"/>
              <a:ea typeface="+mj-ea"/>
            </a:endParaRPr>
          </a:p>
        </p:txBody>
      </p:sp>
      <p:sp>
        <p:nvSpPr>
          <p:cNvPr id="10" name="正方形/長方形 9">
            <a:extLst>
              <a:ext uri="{FF2B5EF4-FFF2-40B4-BE49-F238E27FC236}">
                <a16:creationId xmlns:a16="http://schemas.microsoft.com/office/drawing/2014/main" id="{2297572B-50BB-CF79-DF6B-BCA1659CACD2}"/>
              </a:ext>
            </a:extLst>
          </p:cNvPr>
          <p:cNvSpPr/>
          <p:nvPr/>
        </p:nvSpPr>
        <p:spPr>
          <a:xfrm>
            <a:off x="6247129" y="1910442"/>
            <a:ext cx="217728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100-K</a:t>
            </a:r>
            <a:endParaRPr kumimoji="1" lang="ja-JP" altLang="en-US" sz="6000" dirty="0">
              <a:latin typeface="+mj-ea"/>
              <a:ea typeface="+mj-ea"/>
            </a:endParaRPr>
          </a:p>
        </p:txBody>
      </p:sp>
      <p:sp>
        <p:nvSpPr>
          <p:cNvPr id="11" name="正方形/長方形 10">
            <a:extLst>
              <a:ext uri="{FF2B5EF4-FFF2-40B4-BE49-F238E27FC236}">
                <a16:creationId xmlns:a16="http://schemas.microsoft.com/office/drawing/2014/main" id="{3BDDFA28-F21A-A164-B13D-C663D40736BA}"/>
              </a:ext>
            </a:extLst>
          </p:cNvPr>
          <p:cNvSpPr/>
          <p:nvPr/>
        </p:nvSpPr>
        <p:spPr>
          <a:xfrm>
            <a:off x="6631907" y="2920703"/>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a:t>
            </a:r>
            <a:endParaRPr kumimoji="1" lang="ja-JP" altLang="en-US" sz="6000" dirty="0">
              <a:latin typeface="+mj-ea"/>
              <a:ea typeface="+mj-ea"/>
            </a:endParaRPr>
          </a:p>
        </p:txBody>
      </p:sp>
      <p:sp>
        <p:nvSpPr>
          <p:cNvPr id="13" name="正方形/長方形 12">
            <a:extLst>
              <a:ext uri="{FF2B5EF4-FFF2-40B4-BE49-F238E27FC236}">
                <a16:creationId xmlns:a16="http://schemas.microsoft.com/office/drawing/2014/main" id="{290AF8D2-A8E1-BD39-3993-C16709ADF3DB}"/>
              </a:ext>
            </a:extLst>
          </p:cNvPr>
          <p:cNvSpPr/>
          <p:nvPr/>
        </p:nvSpPr>
        <p:spPr>
          <a:xfrm>
            <a:off x="8686157" y="1905000"/>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N</a:t>
            </a:r>
          </a:p>
        </p:txBody>
      </p:sp>
      <p:sp>
        <p:nvSpPr>
          <p:cNvPr id="9" name="スライド番号プレースホルダー 8">
            <a:extLst>
              <a:ext uri="{FF2B5EF4-FFF2-40B4-BE49-F238E27FC236}">
                <a16:creationId xmlns:a16="http://schemas.microsoft.com/office/drawing/2014/main" id="{82C4D1E9-3761-97D8-6ACC-E2DDFBC6BBA2}"/>
              </a:ext>
            </a:extLst>
          </p:cNvPr>
          <p:cNvSpPr>
            <a:spLocks noGrp="1"/>
          </p:cNvSpPr>
          <p:nvPr>
            <p:ph type="sldNum" sz="quarter" idx="12"/>
          </p:nvPr>
        </p:nvSpPr>
        <p:spPr/>
        <p:txBody>
          <a:bodyPr/>
          <a:lstStyle/>
          <a:p>
            <a:pPr rtl="0"/>
            <a:fld id="{3A98EE3D-8CD1-4C3F-BD1C-C98C9596463C}" type="slidenum">
              <a:rPr lang="en-US" smtClean="0"/>
              <a:t>51</a:t>
            </a:fld>
            <a:endParaRPr lang="en-US" dirty="0"/>
          </a:p>
        </p:txBody>
      </p:sp>
      <p:pic>
        <p:nvPicPr>
          <p:cNvPr id="15362" name="Picture 2" descr="研究に成功した人のイラスト（女性）">
            <a:extLst>
              <a:ext uri="{FF2B5EF4-FFF2-40B4-BE49-F238E27FC236}">
                <a16:creationId xmlns:a16="http://schemas.microsoft.com/office/drawing/2014/main" id="{F5CD3696-0D7C-AB54-1E8A-841A94DAB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312" y="5205166"/>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実験に失敗した博士のイラスト">
            <a:extLst>
              <a:ext uri="{FF2B5EF4-FFF2-40B4-BE49-F238E27FC236}">
                <a16:creationId xmlns:a16="http://schemas.microsoft.com/office/drawing/2014/main" id="{23F35FF3-1816-89D1-77E7-1ECC43270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131128"/>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778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r>
              <a:rPr lang="ja-JP" altLang="en-US" sz="1800" kern="0" dirty="0">
                <a:solidFill>
                  <a:schemeClr val="bg1"/>
                </a:solidFill>
                <a:latin typeface="+mn-ea"/>
                <a:ea typeface="+mn-ea"/>
                <a:cs typeface="Helvetica" panose="020B0604020202020204" pitchFamily="34" charset="0"/>
              </a:rPr>
              <a:t>例 　成功確率＝</a:t>
            </a:r>
            <a:r>
              <a:rPr lang="en-US" altLang="ja-JP" sz="1800" kern="0" dirty="0">
                <a:solidFill>
                  <a:schemeClr val="bg1"/>
                </a:solidFill>
                <a:latin typeface="+mn-ea"/>
                <a:ea typeface="+mn-ea"/>
                <a:cs typeface="Helvetica" panose="020B0604020202020204" pitchFamily="34" charset="0"/>
              </a:rPr>
              <a:t>P</a:t>
            </a:r>
            <a:r>
              <a:rPr lang="ja-JP" altLang="en-US" sz="1800" kern="0" dirty="0">
                <a:solidFill>
                  <a:schemeClr val="bg1"/>
                </a:solidFill>
                <a:effectLst/>
                <a:latin typeface="+mn-ea"/>
                <a:ea typeface="+mn-ea"/>
                <a:cs typeface="Helvetica" panose="020B0604020202020204" pitchFamily="34" charset="0"/>
              </a:rPr>
              <a:t>　　成功率＝</a:t>
            </a:r>
            <a:r>
              <a:rPr lang="ja-JP" altLang="en-US" sz="1800" kern="0" dirty="0">
                <a:solidFill>
                  <a:schemeClr val="bg1"/>
                </a:solidFill>
                <a:latin typeface="+mn-ea"/>
                <a:ea typeface="+mn-ea"/>
                <a:cs typeface="Helvetica" panose="020B0604020202020204" pitchFamily="34" charset="0"/>
              </a:rPr>
              <a:t>１％</a:t>
            </a:r>
            <a:r>
              <a:rPr lang="ja-JP" altLang="en-US" sz="1800" kern="0" dirty="0">
                <a:solidFill>
                  <a:schemeClr val="bg1"/>
                </a:solidFill>
                <a:effectLst/>
                <a:latin typeface="+mn-ea"/>
                <a:ea typeface="+mn-ea"/>
                <a:cs typeface="Helvetica" panose="020B0604020202020204" pitchFamily="34" charset="0"/>
              </a:rPr>
              <a:t>　　挑戦回数＝</a:t>
            </a:r>
            <a:r>
              <a:rPr lang="en-US" altLang="ja-JP" sz="1800" kern="0" dirty="0">
                <a:solidFill>
                  <a:schemeClr val="bg1"/>
                </a:solidFill>
                <a:latin typeface="+mn-ea"/>
                <a:ea typeface="+mn-ea"/>
                <a:cs typeface="Helvetica" panose="020B0604020202020204" pitchFamily="34" charset="0"/>
              </a:rPr>
              <a:t>1</a:t>
            </a:r>
          </a:p>
          <a:p>
            <a:r>
              <a:rPr lang="ja-JP" altLang="en-US" sz="1800" kern="0" dirty="0">
                <a:solidFill>
                  <a:schemeClr val="bg1"/>
                </a:solidFill>
                <a:effectLst/>
                <a:latin typeface="+mn-ea"/>
                <a:ea typeface="+mn-ea"/>
                <a:cs typeface="Helvetica" panose="020B0604020202020204" pitchFamily="34" charset="0"/>
              </a:rPr>
              <a:t>　　　成功率が</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％の計画を、</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回だけ挑戦をした場合は成功確率が</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％である。</a:t>
            </a:r>
            <a:endParaRPr lang="en-US" altLang="ja-JP" sz="1800" kern="0" dirty="0">
              <a:solidFill>
                <a:schemeClr val="bg1"/>
              </a:solidFill>
              <a:effectLst/>
              <a:latin typeface="+mn-ea"/>
              <a:ea typeface="+mn-ea"/>
              <a:cs typeface="Helvetica" panose="020B0604020202020204" pitchFamily="34"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087721"/>
            <a:ext cx="10058400" cy="2222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rgbClr val="000000"/>
                </a:solidFill>
                <a:latin typeface="+mn-ea"/>
                <a:ea typeface="+mn-ea"/>
                <a:cs typeface="Helvetica" panose="020B0604020202020204" pitchFamily="34" charset="0"/>
              </a:rPr>
              <a:t>成功確率の計算式</a:t>
            </a:r>
            <a:endParaRPr lang="en-US" altLang="ja-JP" sz="1800" kern="0" dirty="0">
              <a:solidFill>
                <a:srgbClr val="000000"/>
              </a:solidFill>
              <a:latin typeface="+mn-ea"/>
              <a:ea typeface="+mn-ea"/>
              <a:cs typeface="Helvetica" panose="020B0604020202020204" pitchFamily="34" charset="0"/>
            </a:endParaRPr>
          </a:p>
        </p:txBody>
      </p:sp>
      <p:sp>
        <p:nvSpPr>
          <p:cNvPr id="4" name="正方形/長方形 3">
            <a:extLst>
              <a:ext uri="{FF2B5EF4-FFF2-40B4-BE49-F238E27FC236}">
                <a16:creationId xmlns:a16="http://schemas.microsoft.com/office/drawing/2014/main" id="{EA94C776-362D-D97B-9169-0EF4986834E0}"/>
              </a:ext>
            </a:extLst>
          </p:cNvPr>
          <p:cNvSpPr/>
          <p:nvPr/>
        </p:nvSpPr>
        <p:spPr>
          <a:xfrm>
            <a:off x="3435979" y="2451717"/>
            <a:ext cx="274320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1-</a:t>
            </a:r>
            <a:endParaRPr kumimoji="1" lang="ja-JP" altLang="en-US" sz="6000" dirty="0">
              <a:latin typeface="+mj-ea"/>
              <a:ea typeface="+mj-ea"/>
            </a:endParaRPr>
          </a:p>
        </p:txBody>
      </p:sp>
      <p:sp>
        <p:nvSpPr>
          <p:cNvPr id="5" name="正方形/長方形 4">
            <a:extLst>
              <a:ext uri="{FF2B5EF4-FFF2-40B4-BE49-F238E27FC236}">
                <a16:creationId xmlns:a16="http://schemas.microsoft.com/office/drawing/2014/main" id="{0397C34E-E651-D0EF-5B82-5698C15397C9}"/>
              </a:ext>
            </a:extLst>
          </p:cNvPr>
          <p:cNvSpPr/>
          <p:nvPr/>
        </p:nvSpPr>
        <p:spPr>
          <a:xfrm>
            <a:off x="5574681" y="2034956"/>
            <a:ext cx="3765262" cy="22220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latin typeface="+mj-ea"/>
                <a:ea typeface="+mj-ea"/>
              </a:rPr>
              <a:t>（　　　　　）</a:t>
            </a:r>
          </a:p>
        </p:txBody>
      </p:sp>
      <p:sp>
        <p:nvSpPr>
          <p:cNvPr id="7" name="正方形/長方形 6">
            <a:extLst>
              <a:ext uri="{FF2B5EF4-FFF2-40B4-BE49-F238E27FC236}">
                <a16:creationId xmlns:a16="http://schemas.microsoft.com/office/drawing/2014/main" id="{C47B3AFA-C814-40A4-32B0-36D17F61A19C}"/>
              </a:ext>
            </a:extLst>
          </p:cNvPr>
          <p:cNvSpPr/>
          <p:nvPr/>
        </p:nvSpPr>
        <p:spPr>
          <a:xfrm>
            <a:off x="5063280" y="1756405"/>
            <a:ext cx="1407724" cy="2779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6000" dirty="0">
              <a:latin typeface="+mj-ea"/>
              <a:ea typeface="+mj-ea"/>
            </a:endParaRPr>
          </a:p>
        </p:txBody>
      </p:sp>
      <p:sp>
        <p:nvSpPr>
          <p:cNvPr id="8" name="正方形/長方形 7">
            <a:extLst>
              <a:ext uri="{FF2B5EF4-FFF2-40B4-BE49-F238E27FC236}">
                <a16:creationId xmlns:a16="http://schemas.microsoft.com/office/drawing/2014/main" id="{0B645F66-36ED-0FF9-88E5-14567D2C3909}"/>
              </a:ext>
            </a:extLst>
          </p:cNvPr>
          <p:cNvSpPr/>
          <p:nvPr/>
        </p:nvSpPr>
        <p:spPr>
          <a:xfrm>
            <a:off x="5973513" y="2351588"/>
            <a:ext cx="2839367"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a:t>
            </a:r>
            <a:endParaRPr kumimoji="1" lang="ja-JP" altLang="en-US" sz="6000" dirty="0">
              <a:latin typeface="+mj-ea"/>
              <a:ea typeface="+mj-ea"/>
            </a:endParaRPr>
          </a:p>
        </p:txBody>
      </p:sp>
      <p:sp>
        <p:nvSpPr>
          <p:cNvPr id="10" name="正方形/長方形 9">
            <a:extLst>
              <a:ext uri="{FF2B5EF4-FFF2-40B4-BE49-F238E27FC236}">
                <a16:creationId xmlns:a16="http://schemas.microsoft.com/office/drawing/2014/main" id="{2297572B-50BB-CF79-DF6B-BCA1659CACD2}"/>
              </a:ext>
            </a:extLst>
          </p:cNvPr>
          <p:cNvSpPr/>
          <p:nvPr/>
        </p:nvSpPr>
        <p:spPr>
          <a:xfrm>
            <a:off x="6247129" y="1910442"/>
            <a:ext cx="217728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100-1</a:t>
            </a:r>
            <a:endParaRPr kumimoji="1" lang="ja-JP" altLang="en-US" sz="6000" dirty="0">
              <a:latin typeface="+mj-ea"/>
              <a:ea typeface="+mj-ea"/>
            </a:endParaRPr>
          </a:p>
        </p:txBody>
      </p:sp>
      <p:sp>
        <p:nvSpPr>
          <p:cNvPr id="11" name="正方形/長方形 10">
            <a:extLst>
              <a:ext uri="{FF2B5EF4-FFF2-40B4-BE49-F238E27FC236}">
                <a16:creationId xmlns:a16="http://schemas.microsoft.com/office/drawing/2014/main" id="{3BDDFA28-F21A-A164-B13D-C663D40736BA}"/>
              </a:ext>
            </a:extLst>
          </p:cNvPr>
          <p:cNvSpPr/>
          <p:nvPr/>
        </p:nvSpPr>
        <p:spPr>
          <a:xfrm>
            <a:off x="6631907" y="2920703"/>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a:t>
            </a:r>
            <a:endParaRPr kumimoji="1" lang="ja-JP" altLang="en-US" sz="6000" dirty="0">
              <a:latin typeface="+mj-ea"/>
              <a:ea typeface="+mj-ea"/>
            </a:endParaRPr>
          </a:p>
        </p:txBody>
      </p:sp>
      <p:sp>
        <p:nvSpPr>
          <p:cNvPr id="13" name="正方形/長方形 12">
            <a:extLst>
              <a:ext uri="{FF2B5EF4-FFF2-40B4-BE49-F238E27FC236}">
                <a16:creationId xmlns:a16="http://schemas.microsoft.com/office/drawing/2014/main" id="{290AF8D2-A8E1-BD39-3993-C16709ADF3DB}"/>
              </a:ext>
            </a:extLst>
          </p:cNvPr>
          <p:cNvSpPr/>
          <p:nvPr/>
        </p:nvSpPr>
        <p:spPr>
          <a:xfrm>
            <a:off x="8788795" y="1905000"/>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a:t>
            </a:r>
          </a:p>
        </p:txBody>
      </p:sp>
      <p:sp>
        <p:nvSpPr>
          <p:cNvPr id="9" name="正方形/長方形 8">
            <a:extLst>
              <a:ext uri="{FF2B5EF4-FFF2-40B4-BE49-F238E27FC236}">
                <a16:creationId xmlns:a16="http://schemas.microsoft.com/office/drawing/2014/main" id="{6199A877-E4B9-525A-5671-9536096EAC74}"/>
              </a:ext>
            </a:extLst>
          </p:cNvPr>
          <p:cNvSpPr/>
          <p:nvPr/>
        </p:nvSpPr>
        <p:spPr>
          <a:xfrm>
            <a:off x="3473869" y="3714285"/>
            <a:ext cx="3477279"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1.00%</a:t>
            </a:r>
          </a:p>
        </p:txBody>
      </p:sp>
      <p:sp>
        <p:nvSpPr>
          <p:cNvPr id="12" name="スライド番号プレースホルダー 11">
            <a:extLst>
              <a:ext uri="{FF2B5EF4-FFF2-40B4-BE49-F238E27FC236}">
                <a16:creationId xmlns:a16="http://schemas.microsoft.com/office/drawing/2014/main" id="{722A76FE-D043-478F-091F-86B080260203}"/>
              </a:ext>
            </a:extLst>
          </p:cNvPr>
          <p:cNvSpPr>
            <a:spLocks noGrp="1"/>
          </p:cNvSpPr>
          <p:nvPr>
            <p:ph type="sldNum" sz="quarter" idx="12"/>
          </p:nvPr>
        </p:nvSpPr>
        <p:spPr/>
        <p:txBody>
          <a:bodyPr/>
          <a:lstStyle/>
          <a:p>
            <a:pPr rtl="0"/>
            <a:fld id="{3A98EE3D-8CD1-4C3F-BD1C-C98C9596463C}" type="slidenum">
              <a:rPr lang="en-US" smtClean="0"/>
              <a:t>52</a:t>
            </a:fld>
            <a:endParaRPr lang="en-US" dirty="0"/>
          </a:p>
        </p:txBody>
      </p:sp>
    </p:spTree>
    <p:extLst>
      <p:ext uri="{BB962C8B-B14F-4D97-AF65-F5344CB8AC3E}">
        <p14:creationId xmlns:p14="http://schemas.microsoft.com/office/powerpoint/2010/main" val="1551822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r>
              <a:rPr lang="ja-JP" altLang="en-US" sz="1800" kern="0" dirty="0">
                <a:solidFill>
                  <a:schemeClr val="bg1"/>
                </a:solidFill>
                <a:latin typeface="+mn-ea"/>
                <a:ea typeface="+mn-ea"/>
                <a:cs typeface="Helvetica" panose="020B0604020202020204" pitchFamily="34" charset="0"/>
              </a:rPr>
              <a:t>例 　成功確率＝</a:t>
            </a:r>
            <a:r>
              <a:rPr lang="en-US" altLang="ja-JP" sz="1800" kern="0" dirty="0">
                <a:solidFill>
                  <a:schemeClr val="bg1"/>
                </a:solidFill>
                <a:latin typeface="+mn-ea"/>
                <a:ea typeface="+mn-ea"/>
                <a:cs typeface="Helvetica" panose="020B0604020202020204" pitchFamily="34" charset="0"/>
              </a:rPr>
              <a:t>P</a:t>
            </a:r>
            <a:r>
              <a:rPr lang="ja-JP" altLang="en-US" sz="1800" kern="0" dirty="0">
                <a:solidFill>
                  <a:schemeClr val="bg1"/>
                </a:solidFill>
                <a:effectLst/>
                <a:latin typeface="+mn-ea"/>
                <a:ea typeface="+mn-ea"/>
                <a:cs typeface="Helvetica" panose="020B0604020202020204" pitchFamily="34" charset="0"/>
              </a:rPr>
              <a:t>　　成功率＝</a:t>
            </a:r>
            <a:r>
              <a:rPr lang="ja-JP" altLang="en-US" sz="1800" kern="0" dirty="0">
                <a:solidFill>
                  <a:schemeClr val="bg1"/>
                </a:solidFill>
                <a:latin typeface="+mn-ea"/>
                <a:ea typeface="+mn-ea"/>
                <a:cs typeface="Helvetica" panose="020B0604020202020204" pitchFamily="34" charset="0"/>
              </a:rPr>
              <a:t>１％</a:t>
            </a:r>
            <a:r>
              <a:rPr lang="ja-JP" altLang="en-US" sz="1800" kern="0" dirty="0">
                <a:solidFill>
                  <a:schemeClr val="bg1"/>
                </a:solidFill>
                <a:effectLst/>
                <a:latin typeface="+mn-ea"/>
                <a:ea typeface="+mn-ea"/>
                <a:cs typeface="Helvetica" panose="020B0604020202020204" pitchFamily="34" charset="0"/>
              </a:rPr>
              <a:t>　　挑戦回数＝</a:t>
            </a:r>
            <a:r>
              <a:rPr lang="en-US" altLang="ja-JP" sz="1800" kern="0" dirty="0">
                <a:solidFill>
                  <a:schemeClr val="bg1"/>
                </a:solidFill>
                <a:latin typeface="+mn-ea"/>
                <a:ea typeface="+mn-ea"/>
                <a:cs typeface="Helvetica" panose="020B0604020202020204" pitchFamily="34" charset="0"/>
              </a:rPr>
              <a:t>160</a:t>
            </a:r>
          </a:p>
          <a:p>
            <a:r>
              <a:rPr lang="ja-JP" altLang="en-US" sz="1800" kern="0" dirty="0">
                <a:solidFill>
                  <a:schemeClr val="bg1"/>
                </a:solidFill>
                <a:effectLst/>
                <a:latin typeface="+mn-ea"/>
                <a:ea typeface="+mn-ea"/>
                <a:cs typeface="Helvetica" panose="020B0604020202020204" pitchFamily="34" charset="0"/>
              </a:rPr>
              <a:t>　　　成功率が</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％の計画を、</a:t>
            </a:r>
            <a:r>
              <a:rPr lang="en-US" altLang="ja-JP" sz="1800" kern="0" dirty="0">
                <a:solidFill>
                  <a:schemeClr val="bg1"/>
                </a:solidFill>
                <a:effectLst/>
                <a:latin typeface="+mn-ea"/>
                <a:ea typeface="+mn-ea"/>
                <a:cs typeface="Helvetica" panose="020B0604020202020204" pitchFamily="34" charset="0"/>
              </a:rPr>
              <a:t>160</a:t>
            </a:r>
            <a:r>
              <a:rPr lang="ja-JP" altLang="en-US" sz="1800" kern="0" dirty="0">
                <a:solidFill>
                  <a:schemeClr val="bg1"/>
                </a:solidFill>
                <a:effectLst/>
                <a:latin typeface="+mn-ea"/>
                <a:ea typeface="+mn-ea"/>
                <a:cs typeface="Helvetica" panose="020B0604020202020204" pitchFamily="34" charset="0"/>
              </a:rPr>
              <a:t>回挑戦をした場合は成功確率が</a:t>
            </a:r>
            <a:r>
              <a:rPr lang="en-US" altLang="ja-JP" sz="1800" kern="0" dirty="0">
                <a:solidFill>
                  <a:schemeClr val="bg1"/>
                </a:solidFill>
                <a:effectLst/>
                <a:latin typeface="+mn-ea"/>
                <a:ea typeface="+mn-ea"/>
                <a:cs typeface="Helvetica" panose="020B0604020202020204" pitchFamily="34" charset="0"/>
              </a:rPr>
              <a:t>79.97</a:t>
            </a:r>
            <a:r>
              <a:rPr lang="ja-JP" altLang="en-US" sz="1800" kern="0" dirty="0">
                <a:solidFill>
                  <a:schemeClr val="bg1"/>
                </a:solidFill>
                <a:effectLst/>
                <a:latin typeface="+mn-ea"/>
                <a:ea typeface="+mn-ea"/>
                <a:cs typeface="Helvetica" panose="020B0604020202020204" pitchFamily="34" charset="0"/>
              </a:rPr>
              <a:t>％である。</a:t>
            </a:r>
            <a:endParaRPr lang="en-US" altLang="ja-JP" sz="1800" kern="0" dirty="0">
              <a:solidFill>
                <a:schemeClr val="bg1"/>
              </a:solidFill>
              <a:effectLst/>
              <a:latin typeface="+mn-ea"/>
              <a:ea typeface="+mn-ea"/>
              <a:cs typeface="Helvetica" panose="020B0604020202020204" pitchFamily="34"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087721"/>
            <a:ext cx="10058400" cy="2222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rgbClr val="000000"/>
                </a:solidFill>
                <a:latin typeface="+mn-ea"/>
                <a:ea typeface="+mn-ea"/>
                <a:cs typeface="Helvetica" panose="020B0604020202020204" pitchFamily="34" charset="0"/>
              </a:rPr>
              <a:t>成功確率の計算式</a:t>
            </a:r>
            <a:endParaRPr lang="en-US" altLang="ja-JP" sz="1800" kern="0" dirty="0">
              <a:solidFill>
                <a:srgbClr val="000000"/>
              </a:solidFill>
              <a:latin typeface="+mn-ea"/>
              <a:ea typeface="+mn-ea"/>
              <a:cs typeface="Helvetica" panose="020B0604020202020204" pitchFamily="34" charset="0"/>
            </a:endParaRPr>
          </a:p>
        </p:txBody>
      </p:sp>
      <p:sp>
        <p:nvSpPr>
          <p:cNvPr id="4" name="正方形/長方形 3">
            <a:extLst>
              <a:ext uri="{FF2B5EF4-FFF2-40B4-BE49-F238E27FC236}">
                <a16:creationId xmlns:a16="http://schemas.microsoft.com/office/drawing/2014/main" id="{EA94C776-362D-D97B-9169-0EF4986834E0}"/>
              </a:ext>
            </a:extLst>
          </p:cNvPr>
          <p:cNvSpPr/>
          <p:nvPr/>
        </p:nvSpPr>
        <p:spPr>
          <a:xfrm>
            <a:off x="3435979" y="2451717"/>
            <a:ext cx="274320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1-</a:t>
            </a:r>
            <a:endParaRPr kumimoji="1" lang="ja-JP" altLang="en-US" sz="6000" dirty="0">
              <a:latin typeface="+mj-ea"/>
              <a:ea typeface="+mj-ea"/>
            </a:endParaRPr>
          </a:p>
        </p:txBody>
      </p:sp>
      <p:sp>
        <p:nvSpPr>
          <p:cNvPr id="5" name="正方形/長方形 4">
            <a:extLst>
              <a:ext uri="{FF2B5EF4-FFF2-40B4-BE49-F238E27FC236}">
                <a16:creationId xmlns:a16="http://schemas.microsoft.com/office/drawing/2014/main" id="{0397C34E-E651-D0EF-5B82-5698C15397C9}"/>
              </a:ext>
            </a:extLst>
          </p:cNvPr>
          <p:cNvSpPr/>
          <p:nvPr/>
        </p:nvSpPr>
        <p:spPr>
          <a:xfrm>
            <a:off x="5574681" y="2034956"/>
            <a:ext cx="3765262" cy="22220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latin typeface="+mj-ea"/>
                <a:ea typeface="+mj-ea"/>
              </a:rPr>
              <a:t>（　　　　　）</a:t>
            </a:r>
          </a:p>
        </p:txBody>
      </p:sp>
      <p:sp>
        <p:nvSpPr>
          <p:cNvPr id="7" name="正方形/長方形 6">
            <a:extLst>
              <a:ext uri="{FF2B5EF4-FFF2-40B4-BE49-F238E27FC236}">
                <a16:creationId xmlns:a16="http://schemas.microsoft.com/office/drawing/2014/main" id="{C47B3AFA-C814-40A4-32B0-36D17F61A19C}"/>
              </a:ext>
            </a:extLst>
          </p:cNvPr>
          <p:cNvSpPr/>
          <p:nvPr/>
        </p:nvSpPr>
        <p:spPr>
          <a:xfrm>
            <a:off x="5063280" y="1756405"/>
            <a:ext cx="1407724" cy="2779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6000" dirty="0">
              <a:latin typeface="+mj-ea"/>
              <a:ea typeface="+mj-ea"/>
            </a:endParaRPr>
          </a:p>
        </p:txBody>
      </p:sp>
      <p:sp>
        <p:nvSpPr>
          <p:cNvPr id="8" name="正方形/長方形 7">
            <a:extLst>
              <a:ext uri="{FF2B5EF4-FFF2-40B4-BE49-F238E27FC236}">
                <a16:creationId xmlns:a16="http://schemas.microsoft.com/office/drawing/2014/main" id="{0B645F66-36ED-0FF9-88E5-14567D2C3909}"/>
              </a:ext>
            </a:extLst>
          </p:cNvPr>
          <p:cNvSpPr/>
          <p:nvPr/>
        </p:nvSpPr>
        <p:spPr>
          <a:xfrm>
            <a:off x="5973513" y="2351588"/>
            <a:ext cx="2839367"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a:t>
            </a:r>
            <a:endParaRPr kumimoji="1" lang="ja-JP" altLang="en-US" sz="6000" dirty="0">
              <a:latin typeface="+mj-ea"/>
              <a:ea typeface="+mj-ea"/>
            </a:endParaRPr>
          </a:p>
        </p:txBody>
      </p:sp>
      <p:sp>
        <p:nvSpPr>
          <p:cNvPr id="10" name="正方形/長方形 9">
            <a:extLst>
              <a:ext uri="{FF2B5EF4-FFF2-40B4-BE49-F238E27FC236}">
                <a16:creationId xmlns:a16="http://schemas.microsoft.com/office/drawing/2014/main" id="{2297572B-50BB-CF79-DF6B-BCA1659CACD2}"/>
              </a:ext>
            </a:extLst>
          </p:cNvPr>
          <p:cNvSpPr/>
          <p:nvPr/>
        </p:nvSpPr>
        <p:spPr>
          <a:xfrm>
            <a:off x="6247129" y="1910442"/>
            <a:ext cx="217728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100-1</a:t>
            </a:r>
            <a:endParaRPr kumimoji="1" lang="ja-JP" altLang="en-US" sz="6000" dirty="0">
              <a:latin typeface="+mj-ea"/>
              <a:ea typeface="+mj-ea"/>
            </a:endParaRPr>
          </a:p>
        </p:txBody>
      </p:sp>
      <p:sp>
        <p:nvSpPr>
          <p:cNvPr id="11" name="正方形/長方形 10">
            <a:extLst>
              <a:ext uri="{FF2B5EF4-FFF2-40B4-BE49-F238E27FC236}">
                <a16:creationId xmlns:a16="http://schemas.microsoft.com/office/drawing/2014/main" id="{3BDDFA28-F21A-A164-B13D-C663D40736BA}"/>
              </a:ext>
            </a:extLst>
          </p:cNvPr>
          <p:cNvSpPr/>
          <p:nvPr/>
        </p:nvSpPr>
        <p:spPr>
          <a:xfrm>
            <a:off x="6631907" y="2920703"/>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a:t>
            </a:r>
            <a:endParaRPr kumimoji="1" lang="ja-JP" altLang="en-US" sz="6000" dirty="0">
              <a:latin typeface="+mj-ea"/>
              <a:ea typeface="+mj-ea"/>
            </a:endParaRPr>
          </a:p>
        </p:txBody>
      </p:sp>
      <p:sp>
        <p:nvSpPr>
          <p:cNvPr id="13" name="正方形/長方形 12">
            <a:extLst>
              <a:ext uri="{FF2B5EF4-FFF2-40B4-BE49-F238E27FC236}">
                <a16:creationId xmlns:a16="http://schemas.microsoft.com/office/drawing/2014/main" id="{290AF8D2-A8E1-BD39-3993-C16709ADF3DB}"/>
              </a:ext>
            </a:extLst>
          </p:cNvPr>
          <p:cNvSpPr/>
          <p:nvPr/>
        </p:nvSpPr>
        <p:spPr>
          <a:xfrm>
            <a:off x="8788795" y="1905000"/>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160</a:t>
            </a:r>
          </a:p>
        </p:txBody>
      </p:sp>
      <p:sp>
        <p:nvSpPr>
          <p:cNvPr id="9" name="正方形/長方形 8">
            <a:extLst>
              <a:ext uri="{FF2B5EF4-FFF2-40B4-BE49-F238E27FC236}">
                <a16:creationId xmlns:a16="http://schemas.microsoft.com/office/drawing/2014/main" id="{6199A877-E4B9-525A-5671-9536096EAC74}"/>
              </a:ext>
            </a:extLst>
          </p:cNvPr>
          <p:cNvSpPr/>
          <p:nvPr/>
        </p:nvSpPr>
        <p:spPr>
          <a:xfrm>
            <a:off x="3716333" y="3767225"/>
            <a:ext cx="3477279"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79.97%</a:t>
            </a:r>
          </a:p>
        </p:txBody>
      </p:sp>
      <p:sp>
        <p:nvSpPr>
          <p:cNvPr id="12" name="スライド番号プレースホルダー 11">
            <a:extLst>
              <a:ext uri="{FF2B5EF4-FFF2-40B4-BE49-F238E27FC236}">
                <a16:creationId xmlns:a16="http://schemas.microsoft.com/office/drawing/2014/main" id="{66452410-81A1-3BCE-6B52-815D605532F7}"/>
              </a:ext>
            </a:extLst>
          </p:cNvPr>
          <p:cNvSpPr>
            <a:spLocks noGrp="1"/>
          </p:cNvSpPr>
          <p:nvPr>
            <p:ph type="sldNum" sz="quarter" idx="12"/>
          </p:nvPr>
        </p:nvSpPr>
        <p:spPr/>
        <p:txBody>
          <a:bodyPr/>
          <a:lstStyle/>
          <a:p>
            <a:pPr rtl="0"/>
            <a:fld id="{3A98EE3D-8CD1-4C3F-BD1C-C98C9596463C}" type="slidenum">
              <a:rPr lang="en-US" smtClean="0"/>
              <a:t>53</a:t>
            </a:fld>
            <a:endParaRPr lang="en-US" dirty="0"/>
          </a:p>
        </p:txBody>
      </p:sp>
    </p:spTree>
    <p:extLst>
      <p:ext uri="{BB962C8B-B14F-4D97-AF65-F5344CB8AC3E}">
        <p14:creationId xmlns:p14="http://schemas.microsoft.com/office/powerpoint/2010/main" val="2301251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144557"/>
            <a:ext cx="10058400" cy="1507254"/>
          </a:xfrm>
        </p:spPr>
        <p:txBody>
          <a:bodyPr rtlCol="0">
            <a:noAutofit/>
          </a:bodyPr>
          <a:lstStyle/>
          <a:p>
            <a:r>
              <a:rPr lang="ja-JP" altLang="en-US" sz="1800" kern="0" dirty="0">
                <a:solidFill>
                  <a:schemeClr val="bg1"/>
                </a:solidFill>
                <a:latin typeface="+mn-ea"/>
                <a:ea typeface="+mn-ea"/>
                <a:cs typeface="Helvetica" panose="020B0604020202020204" pitchFamily="34" charset="0"/>
              </a:rPr>
              <a:t>例 　成功確率＝</a:t>
            </a:r>
            <a:r>
              <a:rPr lang="en-US" altLang="ja-JP" sz="1800" kern="0" dirty="0">
                <a:solidFill>
                  <a:schemeClr val="bg1"/>
                </a:solidFill>
                <a:latin typeface="+mn-ea"/>
                <a:ea typeface="+mn-ea"/>
                <a:cs typeface="Helvetica" panose="020B0604020202020204" pitchFamily="34" charset="0"/>
              </a:rPr>
              <a:t>P</a:t>
            </a:r>
            <a:r>
              <a:rPr lang="ja-JP" altLang="en-US" sz="1800" kern="0" dirty="0">
                <a:solidFill>
                  <a:schemeClr val="bg1"/>
                </a:solidFill>
                <a:effectLst/>
                <a:latin typeface="+mn-ea"/>
                <a:ea typeface="+mn-ea"/>
                <a:cs typeface="Helvetica" panose="020B0604020202020204" pitchFamily="34" charset="0"/>
              </a:rPr>
              <a:t>　　成功率＝</a:t>
            </a:r>
            <a:r>
              <a:rPr lang="ja-JP" altLang="en-US" sz="1800" kern="0" dirty="0">
                <a:solidFill>
                  <a:schemeClr val="bg1"/>
                </a:solidFill>
                <a:latin typeface="+mn-ea"/>
                <a:ea typeface="+mn-ea"/>
                <a:cs typeface="Helvetica" panose="020B0604020202020204" pitchFamily="34" charset="0"/>
              </a:rPr>
              <a:t>１％</a:t>
            </a:r>
            <a:r>
              <a:rPr lang="ja-JP" altLang="en-US" sz="1800" kern="0" dirty="0">
                <a:solidFill>
                  <a:schemeClr val="bg1"/>
                </a:solidFill>
                <a:effectLst/>
                <a:latin typeface="+mn-ea"/>
                <a:ea typeface="+mn-ea"/>
                <a:cs typeface="Helvetica" panose="020B0604020202020204" pitchFamily="34" charset="0"/>
              </a:rPr>
              <a:t>　　挑戦回数＝</a:t>
            </a:r>
            <a:r>
              <a:rPr lang="en-US" altLang="ja-JP" sz="1800" kern="0" dirty="0">
                <a:solidFill>
                  <a:schemeClr val="bg1"/>
                </a:solidFill>
                <a:latin typeface="+mn-ea"/>
                <a:ea typeface="+mn-ea"/>
                <a:cs typeface="Helvetica" panose="020B0604020202020204" pitchFamily="34" charset="0"/>
              </a:rPr>
              <a:t>683</a:t>
            </a:r>
          </a:p>
          <a:p>
            <a:r>
              <a:rPr lang="ja-JP" altLang="en-US" sz="1800" kern="0" dirty="0">
                <a:solidFill>
                  <a:schemeClr val="bg1"/>
                </a:solidFill>
                <a:effectLst/>
                <a:latin typeface="+mn-ea"/>
                <a:ea typeface="+mn-ea"/>
                <a:cs typeface="Helvetica" panose="020B0604020202020204" pitchFamily="34" charset="0"/>
              </a:rPr>
              <a:t>　　　成功率が</a:t>
            </a:r>
            <a:r>
              <a:rPr lang="en-US" altLang="ja-JP" sz="1800" kern="0" dirty="0">
                <a:solidFill>
                  <a:schemeClr val="bg1"/>
                </a:solidFill>
                <a:effectLst/>
                <a:latin typeface="+mn-ea"/>
                <a:ea typeface="+mn-ea"/>
                <a:cs typeface="Helvetica" panose="020B0604020202020204" pitchFamily="34" charset="0"/>
              </a:rPr>
              <a:t>1</a:t>
            </a:r>
            <a:r>
              <a:rPr lang="ja-JP" altLang="en-US" sz="1800" kern="0" dirty="0">
                <a:solidFill>
                  <a:schemeClr val="bg1"/>
                </a:solidFill>
                <a:effectLst/>
                <a:latin typeface="+mn-ea"/>
                <a:ea typeface="+mn-ea"/>
                <a:cs typeface="Helvetica" panose="020B0604020202020204" pitchFamily="34" charset="0"/>
              </a:rPr>
              <a:t>％の計画を、</a:t>
            </a:r>
            <a:r>
              <a:rPr lang="en-US" altLang="ja-JP" sz="1800" kern="0" dirty="0">
                <a:solidFill>
                  <a:schemeClr val="bg1"/>
                </a:solidFill>
                <a:effectLst/>
                <a:latin typeface="+mn-ea"/>
                <a:ea typeface="+mn-ea"/>
                <a:cs typeface="Helvetica" panose="020B0604020202020204" pitchFamily="34" charset="0"/>
              </a:rPr>
              <a:t>683</a:t>
            </a:r>
            <a:r>
              <a:rPr lang="ja-JP" altLang="en-US" sz="1800" kern="0" dirty="0">
                <a:solidFill>
                  <a:schemeClr val="bg1"/>
                </a:solidFill>
                <a:effectLst/>
                <a:latin typeface="+mn-ea"/>
                <a:ea typeface="+mn-ea"/>
                <a:cs typeface="Helvetica" panose="020B0604020202020204" pitchFamily="34" charset="0"/>
              </a:rPr>
              <a:t>回挑戦をした場合は成功確率が</a:t>
            </a:r>
            <a:r>
              <a:rPr lang="en-US" altLang="ja-JP" sz="1800" kern="0" dirty="0">
                <a:solidFill>
                  <a:schemeClr val="bg1"/>
                </a:solidFill>
                <a:effectLst/>
                <a:latin typeface="+mn-ea"/>
                <a:ea typeface="+mn-ea"/>
                <a:cs typeface="Helvetica" panose="020B0604020202020204" pitchFamily="34" charset="0"/>
              </a:rPr>
              <a:t>99.90</a:t>
            </a:r>
            <a:r>
              <a:rPr lang="ja-JP" altLang="en-US" sz="1800" kern="0" dirty="0">
                <a:solidFill>
                  <a:schemeClr val="bg1"/>
                </a:solidFill>
                <a:effectLst/>
                <a:latin typeface="+mn-ea"/>
                <a:ea typeface="+mn-ea"/>
                <a:cs typeface="Helvetica" panose="020B0604020202020204" pitchFamily="34" charset="0"/>
              </a:rPr>
              <a:t>％である。</a:t>
            </a:r>
            <a:endParaRPr lang="en-US" altLang="ja-JP" sz="1800" kern="0" dirty="0">
              <a:solidFill>
                <a:schemeClr val="bg1"/>
              </a:solidFill>
              <a:effectLst/>
              <a:latin typeface="+mn-ea"/>
              <a:ea typeface="+mn-ea"/>
              <a:cs typeface="Helvetica" panose="020B0604020202020204" pitchFamily="34" charset="0"/>
            </a:endParaRPr>
          </a:p>
          <a:p>
            <a:endParaRPr lang="en-US" altLang="ja-JP" sz="1800" kern="0" dirty="0">
              <a:solidFill>
                <a:schemeClr val="bg1"/>
              </a:solidFill>
              <a:effectLst/>
              <a:latin typeface="+mj-ea"/>
              <a:ea typeface="+mj-ea"/>
              <a:cs typeface="Helvetica" panose="020B0604020202020204" pitchFamily="34"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087721"/>
            <a:ext cx="10058400" cy="22220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rgbClr val="000000"/>
                </a:solidFill>
                <a:latin typeface="+mn-ea"/>
                <a:ea typeface="+mn-ea"/>
                <a:cs typeface="Helvetica" panose="020B0604020202020204" pitchFamily="34" charset="0"/>
              </a:rPr>
              <a:t>成功確率の計算式</a:t>
            </a:r>
            <a:endParaRPr lang="en-US" altLang="ja-JP" sz="1800" kern="0" dirty="0">
              <a:solidFill>
                <a:srgbClr val="000000"/>
              </a:solidFill>
              <a:latin typeface="+mn-ea"/>
              <a:ea typeface="+mn-ea"/>
              <a:cs typeface="Helvetica" panose="020B0604020202020204" pitchFamily="34" charset="0"/>
            </a:endParaRPr>
          </a:p>
        </p:txBody>
      </p:sp>
      <p:sp>
        <p:nvSpPr>
          <p:cNvPr id="4" name="正方形/長方形 3">
            <a:extLst>
              <a:ext uri="{FF2B5EF4-FFF2-40B4-BE49-F238E27FC236}">
                <a16:creationId xmlns:a16="http://schemas.microsoft.com/office/drawing/2014/main" id="{EA94C776-362D-D97B-9169-0EF4986834E0}"/>
              </a:ext>
            </a:extLst>
          </p:cNvPr>
          <p:cNvSpPr/>
          <p:nvPr/>
        </p:nvSpPr>
        <p:spPr>
          <a:xfrm>
            <a:off x="3435979" y="2451717"/>
            <a:ext cx="274320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1-</a:t>
            </a:r>
            <a:endParaRPr kumimoji="1" lang="ja-JP" altLang="en-US" sz="6000" dirty="0">
              <a:latin typeface="+mj-ea"/>
              <a:ea typeface="+mj-ea"/>
            </a:endParaRPr>
          </a:p>
        </p:txBody>
      </p:sp>
      <p:sp>
        <p:nvSpPr>
          <p:cNvPr id="5" name="正方形/長方形 4">
            <a:extLst>
              <a:ext uri="{FF2B5EF4-FFF2-40B4-BE49-F238E27FC236}">
                <a16:creationId xmlns:a16="http://schemas.microsoft.com/office/drawing/2014/main" id="{0397C34E-E651-D0EF-5B82-5698C15397C9}"/>
              </a:ext>
            </a:extLst>
          </p:cNvPr>
          <p:cNvSpPr/>
          <p:nvPr/>
        </p:nvSpPr>
        <p:spPr>
          <a:xfrm>
            <a:off x="5574681" y="2034956"/>
            <a:ext cx="3765262" cy="22220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latin typeface="+mj-ea"/>
                <a:ea typeface="+mj-ea"/>
              </a:rPr>
              <a:t>（　　　　　）</a:t>
            </a:r>
          </a:p>
        </p:txBody>
      </p:sp>
      <p:sp>
        <p:nvSpPr>
          <p:cNvPr id="7" name="正方形/長方形 6">
            <a:extLst>
              <a:ext uri="{FF2B5EF4-FFF2-40B4-BE49-F238E27FC236}">
                <a16:creationId xmlns:a16="http://schemas.microsoft.com/office/drawing/2014/main" id="{C47B3AFA-C814-40A4-32B0-36D17F61A19C}"/>
              </a:ext>
            </a:extLst>
          </p:cNvPr>
          <p:cNvSpPr/>
          <p:nvPr/>
        </p:nvSpPr>
        <p:spPr>
          <a:xfrm>
            <a:off x="5063280" y="1756405"/>
            <a:ext cx="1407724" cy="2779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6000" dirty="0">
              <a:latin typeface="+mj-ea"/>
              <a:ea typeface="+mj-ea"/>
            </a:endParaRPr>
          </a:p>
        </p:txBody>
      </p:sp>
      <p:sp>
        <p:nvSpPr>
          <p:cNvPr id="8" name="正方形/長方形 7">
            <a:extLst>
              <a:ext uri="{FF2B5EF4-FFF2-40B4-BE49-F238E27FC236}">
                <a16:creationId xmlns:a16="http://schemas.microsoft.com/office/drawing/2014/main" id="{0B645F66-36ED-0FF9-88E5-14567D2C3909}"/>
              </a:ext>
            </a:extLst>
          </p:cNvPr>
          <p:cNvSpPr/>
          <p:nvPr/>
        </p:nvSpPr>
        <p:spPr>
          <a:xfrm>
            <a:off x="5973513" y="2351588"/>
            <a:ext cx="2839367"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a:t>
            </a:r>
            <a:endParaRPr kumimoji="1" lang="ja-JP" altLang="en-US" sz="6000" dirty="0">
              <a:latin typeface="+mj-ea"/>
              <a:ea typeface="+mj-ea"/>
            </a:endParaRPr>
          </a:p>
        </p:txBody>
      </p:sp>
      <p:sp>
        <p:nvSpPr>
          <p:cNvPr id="10" name="正方形/長方形 9">
            <a:extLst>
              <a:ext uri="{FF2B5EF4-FFF2-40B4-BE49-F238E27FC236}">
                <a16:creationId xmlns:a16="http://schemas.microsoft.com/office/drawing/2014/main" id="{2297572B-50BB-CF79-DF6B-BCA1659CACD2}"/>
              </a:ext>
            </a:extLst>
          </p:cNvPr>
          <p:cNvSpPr/>
          <p:nvPr/>
        </p:nvSpPr>
        <p:spPr>
          <a:xfrm>
            <a:off x="6247129" y="1910442"/>
            <a:ext cx="2177281"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100-1</a:t>
            </a:r>
            <a:endParaRPr kumimoji="1" lang="ja-JP" altLang="en-US" sz="6000" dirty="0">
              <a:latin typeface="+mj-ea"/>
              <a:ea typeface="+mj-ea"/>
            </a:endParaRPr>
          </a:p>
        </p:txBody>
      </p:sp>
      <p:sp>
        <p:nvSpPr>
          <p:cNvPr id="11" name="正方形/長方形 10">
            <a:extLst>
              <a:ext uri="{FF2B5EF4-FFF2-40B4-BE49-F238E27FC236}">
                <a16:creationId xmlns:a16="http://schemas.microsoft.com/office/drawing/2014/main" id="{3BDDFA28-F21A-A164-B13D-C663D40736BA}"/>
              </a:ext>
            </a:extLst>
          </p:cNvPr>
          <p:cNvSpPr/>
          <p:nvPr/>
        </p:nvSpPr>
        <p:spPr>
          <a:xfrm>
            <a:off x="6631907" y="2920703"/>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100</a:t>
            </a:r>
            <a:endParaRPr kumimoji="1" lang="ja-JP" altLang="en-US" sz="6000" dirty="0">
              <a:latin typeface="+mj-ea"/>
              <a:ea typeface="+mj-ea"/>
            </a:endParaRPr>
          </a:p>
        </p:txBody>
      </p:sp>
      <p:sp>
        <p:nvSpPr>
          <p:cNvPr id="13" name="正方形/長方形 12">
            <a:extLst>
              <a:ext uri="{FF2B5EF4-FFF2-40B4-BE49-F238E27FC236}">
                <a16:creationId xmlns:a16="http://schemas.microsoft.com/office/drawing/2014/main" id="{290AF8D2-A8E1-BD39-3993-C16709ADF3DB}"/>
              </a:ext>
            </a:extLst>
          </p:cNvPr>
          <p:cNvSpPr/>
          <p:nvPr/>
        </p:nvSpPr>
        <p:spPr>
          <a:xfrm>
            <a:off x="8788795" y="1905000"/>
            <a:ext cx="1407724"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683</a:t>
            </a:r>
          </a:p>
        </p:txBody>
      </p:sp>
      <p:sp>
        <p:nvSpPr>
          <p:cNvPr id="9" name="正方形/長方形 8">
            <a:extLst>
              <a:ext uri="{FF2B5EF4-FFF2-40B4-BE49-F238E27FC236}">
                <a16:creationId xmlns:a16="http://schemas.microsoft.com/office/drawing/2014/main" id="{6199A877-E4B9-525A-5671-9536096EAC74}"/>
              </a:ext>
            </a:extLst>
          </p:cNvPr>
          <p:cNvSpPr/>
          <p:nvPr/>
        </p:nvSpPr>
        <p:spPr>
          <a:xfrm>
            <a:off x="3716333" y="3767225"/>
            <a:ext cx="3477279" cy="1362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6000" dirty="0">
                <a:latin typeface="+mj-ea"/>
                <a:ea typeface="+mj-ea"/>
              </a:rPr>
              <a:t>P</a:t>
            </a:r>
            <a:r>
              <a:rPr kumimoji="1" lang="ja-JP" altLang="en-US" sz="6000" dirty="0">
                <a:latin typeface="+mj-ea"/>
                <a:ea typeface="+mj-ea"/>
              </a:rPr>
              <a:t>＝</a:t>
            </a:r>
            <a:r>
              <a:rPr kumimoji="1" lang="en-US" altLang="ja-JP" sz="6000" dirty="0">
                <a:latin typeface="+mj-ea"/>
                <a:ea typeface="+mj-ea"/>
              </a:rPr>
              <a:t>99.90%</a:t>
            </a:r>
          </a:p>
        </p:txBody>
      </p:sp>
      <p:sp>
        <p:nvSpPr>
          <p:cNvPr id="12" name="スライド番号プレースホルダー 11">
            <a:extLst>
              <a:ext uri="{FF2B5EF4-FFF2-40B4-BE49-F238E27FC236}">
                <a16:creationId xmlns:a16="http://schemas.microsoft.com/office/drawing/2014/main" id="{488EE98C-358B-7B3F-0514-1D2DBC915331}"/>
              </a:ext>
            </a:extLst>
          </p:cNvPr>
          <p:cNvSpPr>
            <a:spLocks noGrp="1"/>
          </p:cNvSpPr>
          <p:nvPr>
            <p:ph type="sldNum" sz="quarter" idx="12"/>
          </p:nvPr>
        </p:nvSpPr>
        <p:spPr/>
        <p:txBody>
          <a:bodyPr/>
          <a:lstStyle/>
          <a:p>
            <a:pPr rtl="0"/>
            <a:fld id="{3A98EE3D-8CD1-4C3F-BD1C-C98C9596463C}" type="slidenum">
              <a:rPr lang="en-US" smtClean="0"/>
              <a:t>54</a:t>
            </a:fld>
            <a:endParaRPr lang="en-US" dirty="0"/>
          </a:p>
        </p:txBody>
      </p:sp>
    </p:spTree>
    <p:extLst>
      <p:ext uri="{BB962C8B-B14F-4D97-AF65-F5344CB8AC3E}">
        <p14:creationId xmlns:p14="http://schemas.microsoft.com/office/powerpoint/2010/main" val="2754748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97280" y="286872"/>
            <a:ext cx="10058400" cy="1618128"/>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18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97280" y="5254359"/>
            <a:ext cx="10058400" cy="1302281"/>
          </a:xfrm>
        </p:spPr>
        <p:txBody>
          <a:bodyPr rtlCol="0">
            <a:noAutofit/>
          </a:bodyPr>
          <a:lstStyle/>
          <a:p>
            <a:pPr>
              <a:lnSpc>
                <a:spcPts val="2000"/>
              </a:lnSpc>
            </a:pPr>
            <a:r>
              <a:rPr lang="ja-JP" altLang="en-US" sz="1800" kern="0" dirty="0">
                <a:solidFill>
                  <a:schemeClr val="bg1"/>
                </a:solidFill>
                <a:effectLst/>
                <a:latin typeface="+mn-ea"/>
                <a:ea typeface="+mn-ea"/>
                <a:cs typeface="Helvetica" panose="020B0604020202020204" pitchFamily="34" charset="0"/>
              </a:rPr>
              <a:t>　仮に全スタッフが協力をして改善した結果、成功率をあげることができたとすると・・・</a:t>
            </a:r>
            <a:endParaRPr lang="en-US" altLang="ja-JP" sz="1800" kern="0" dirty="0">
              <a:solidFill>
                <a:schemeClr val="bg1"/>
              </a:solidFill>
              <a:effectLst/>
              <a:latin typeface="+mn-ea"/>
              <a:ea typeface="+mn-ea"/>
              <a:cs typeface="Helvetica" panose="020B0604020202020204" pitchFamily="34" charset="0"/>
            </a:endParaRPr>
          </a:p>
          <a:p>
            <a:pPr>
              <a:lnSpc>
                <a:spcPts val="2000"/>
              </a:lnSpc>
            </a:pPr>
            <a:r>
              <a:rPr lang="ja-JP" altLang="en-US" sz="1800" kern="0" dirty="0">
                <a:solidFill>
                  <a:schemeClr val="bg1"/>
                </a:solidFill>
                <a:effectLst/>
                <a:latin typeface="+mn-ea"/>
                <a:ea typeface="+mn-ea"/>
                <a:cs typeface="Helvetica" panose="020B0604020202020204" pitchFamily="34" charset="0"/>
              </a:rPr>
              <a:t>成功率を</a:t>
            </a:r>
            <a:r>
              <a:rPr lang="en-US" altLang="ja-JP" sz="1800" kern="0" dirty="0">
                <a:solidFill>
                  <a:schemeClr val="bg1"/>
                </a:solidFill>
                <a:effectLst/>
                <a:latin typeface="+mn-ea"/>
                <a:ea typeface="+mn-ea"/>
                <a:cs typeface="Helvetica" panose="020B0604020202020204" pitchFamily="34" charset="0"/>
              </a:rPr>
              <a:t>10</a:t>
            </a:r>
            <a:r>
              <a:rPr lang="ja-JP" altLang="en-US" sz="1800" kern="0" dirty="0">
                <a:solidFill>
                  <a:schemeClr val="bg1"/>
                </a:solidFill>
                <a:effectLst/>
                <a:latin typeface="+mn-ea"/>
                <a:ea typeface="+mn-ea"/>
                <a:cs typeface="Helvetica" panose="020B0604020202020204" pitchFamily="34" charset="0"/>
              </a:rPr>
              <a:t>％まで上昇させることができれば</a:t>
            </a:r>
            <a:r>
              <a:rPr lang="en-US" altLang="ja-JP" sz="1800" kern="0" dirty="0">
                <a:solidFill>
                  <a:schemeClr val="bg1"/>
                </a:solidFill>
                <a:effectLst/>
                <a:latin typeface="+mn-ea"/>
                <a:ea typeface="+mn-ea"/>
                <a:cs typeface="Helvetica" panose="020B0604020202020204" pitchFamily="34" charset="0"/>
              </a:rPr>
              <a:t>20</a:t>
            </a:r>
            <a:r>
              <a:rPr lang="ja-JP" altLang="en-US" sz="1800" kern="0" dirty="0">
                <a:solidFill>
                  <a:schemeClr val="bg1"/>
                </a:solidFill>
                <a:effectLst/>
                <a:latin typeface="+mn-ea"/>
                <a:ea typeface="+mn-ea"/>
                <a:cs typeface="Helvetica" panose="020B0604020202020204" pitchFamily="34" charset="0"/>
              </a:rPr>
              <a:t>回の挑戦で成功確率</a:t>
            </a:r>
            <a:r>
              <a:rPr lang="en-US" altLang="ja-JP" sz="1800" kern="0" dirty="0">
                <a:solidFill>
                  <a:schemeClr val="bg1"/>
                </a:solidFill>
                <a:effectLst/>
                <a:latin typeface="+mn-ea"/>
                <a:ea typeface="+mn-ea"/>
                <a:cs typeface="Helvetica" panose="020B0604020202020204" pitchFamily="34" charset="0"/>
              </a:rPr>
              <a:t>87.84</a:t>
            </a:r>
            <a:r>
              <a:rPr lang="ja-JP" altLang="en-US" sz="1800" kern="0" dirty="0">
                <a:solidFill>
                  <a:schemeClr val="bg1"/>
                </a:solidFill>
                <a:effectLst/>
                <a:latin typeface="+mn-ea"/>
                <a:ea typeface="+mn-ea"/>
                <a:cs typeface="Helvetica" panose="020B0604020202020204" pitchFamily="34" charset="0"/>
              </a:rPr>
              <a:t>％</a:t>
            </a:r>
            <a:r>
              <a:rPr lang="ja-JP" altLang="en-US" sz="1800" kern="0" dirty="0">
                <a:solidFill>
                  <a:schemeClr val="bg1"/>
                </a:solidFill>
                <a:latin typeface="+mn-ea"/>
                <a:ea typeface="+mn-ea"/>
                <a:cs typeface="Helvetica" panose="020B0604020202020204" pitchFamily="34" charset="0"/>
              </a:rPr>
              <a:t>　　　　　　　　</a:t>
            </a:r>
            <a:r>
              <a:rPr lang="ja-JP" altLang="en-US" sz="1800" kern="0" dirty="0">
                <a:solidFill>
                  <a:schemeClr val="bg1"/>
                </a:solidFill>
                <a:effectLst/>
                <a:latin typeface="+mn-ea"/>
                <a:ea typeface="+mn-ea"/>
                <a:cs typeface="Helvetica" panose="020B0604020202020204" pitchFamily="34" charset="0"/>
              </a:rPr>
              <a:t>成功率を</a:t>
            </a:r>
            <a:r>
              <a:rPr lang="en-US" altLang="ja-JP" sz="1800" kern="0" dirty="0">
                <a:solidFill>
                  <a:schemeClr val="bg1"/>
                </a:solidFill>
                <a:latin typeface="+mn-ea"/>
                <a:ea typeface="+mn-ea"/>
                <a:cs typeface="Helvetica" panose="020B0604020202020204" pitchFamily="34" charset="0"/>
              </a:rPr>
              <a:t>3</a:t>
            </a:r>
            <a:r>
              <a:rPr lang="en-US" altLang="ja-JP" sz="1800" kern="0" dirty="0">
                <a:solidFill>
                  <a:schemeClr val="bg1"/>
                </a:solidFill>
                <a:effectLst/>
                <a:latin typeface="+mn-ea"/>
                <a:ea typeface="+mn-ea"/>
                <a:cs typeface="Helvetica" panose="020B0604020202020204" pitchFamily="34" charset="0"/>
              </a:rPr>
              <a:t>0</a:t>
            </a:r>
            <a:r>
              <a:rPr lang="ja-JP" altLang="en-US" sz="1800" kern="0" dirty="0">
                <a:solidFill>
                  <a:schemeClr val="bg1"/>
                </a:solidFill>
                <a:effectLst/>
                <a:latin typeface="+mn-ea"/>
                <a:ea typeface="+mn-ea"/>
                <a:cs typeface="Helvetica" panose="020B0604020202020204" pitchFamily="34" charset="0"/>
              </a:rPr>
              <a:t>％まで上昇させることができれば</a:t>
            </a:r>
            <a:r>
              <a:rPr lang="en-US" altLang="ja-JP" sz="1800" kern="0" dirty="0">
                <a:solidFill>
                  <a:schemeClr val="bg1"/>
                </a:solidFill>
                <a:effectLst/>
                <a:latin typeface="+mn-ea"/>
                <a:ea typeface="+mn-ea"/>
                <a:cs typeface="Helvetica" panose="020B0604020202020204" pitchFamily="34" charset="0"/>
              </a:rPr>
              <a:t>10</a:t>
            </a:r>
            <a:r>
              <a:rPr lang="ja-JP" altLang="en-US" sz="1800" kern="0" dirty="0">
                <a:solidFill>
                  <a:schemeClr val="bg1"/>
                </a:solidFill>
                <a:effectLst/>
                <a:latin typeface="+mn-ea"/>
                <a:ea typeface="+mn-ea"/>
                <a:cs typeface="Helvetica" panose="020B0604020202020204" pitchFamily="34" charset="0"/>
              </a:rPr>
              <a:t>回の挑戦で成功確率</a:t>
            </a:r>
            <a:r>
              <a:rPr lang="en-US" altLang="ja-JP" sz="1800" kern="0" dirty="0">
                <a:solidFill>
                  <a:schemeClr val="bg1"/>
                </a:solidFill>
                <a:effectLst/>
                <a:latin typeface="+mn-ea"/>
                <a:ea typeface="+mn-ea"/>
                <a:cs typeface="Helvetica" panose="020B0604020202020204" pitchFamily="34" charset="0"/>
              </a:rPr>
              <a:t>97.18</a:t>
            </a:r>
            <a:r>
              <a:rPr lang="ja-JP" altLang="en-US" sz="1800" kern="0" dirty="0">
                <a:solidFill>
                  <a:schemeClr val="bg1"/>
                </a:solidFill>
                <a:effectLst/>
                <a:latin typeface="+mn-ea"/>
                <a:ea typeface="+mn-ea"/>
                <a:cs typeface="Helvetica" panose="020B0604020202020204" pitchFamily="34" charset="0"/>
              </a:rPr>
              <a:t>％</a:t>
            </a:r>
            <a:r>
              <a:rPr lang="ja-JP" altLang="en-US" sz="1800" kern="0" dirty="0">
                <a:solidFill>
                  <a:schemeClr val="bg1"/>
                </a:solidFill>
                <a:latin typeface="+mn-ea"/>
                <a:ea typeface="+mn-ea"/>
                <a:cs typeface="Helvetica" panose="020B0604020202020204" pitchFamily="34" charset="0"/>
              </a:rPr>
              <a:t>　　　　　　　　成功率を</a:t>
            </a:r>
            <a:r>
              <a:rPr lang="en-US" altLang="ja-JP" sz="1800" kern="0" dirty="0">
                <a:solidFill>
                  <a:schemeClr val="bg1"/>
                </a:solidFill>
                <a:latin typeface="+mn-ea"/>
                <a:ea typeface="+mn-ea"/>
                <a:cs typeface="Helvetica" panose="020B0604020202020204" pitchFamily="34" charset="0"/>
              </a:rPr>
              <a:t>30</a:t>
            </a:r>
            <a:r>
              <a:rPr lang="ja-JP" altLang="en-US" sz="1800" kern="0" dirty="0">
                <a:solidFill>
                  <a:schemeClr val="bg1"/>
                </a:solidFill>
                <a:latin typeface="+mn-ea"/>
                <a:ea typeface="+mn-ea"/>
                <a:cs typeface="Helvetica" panose="020B0604020202020204" pitchFamily="34" charset="0"/>
              </a:rPr>
              <a:t>％まで上昇させることができれば</a:t>
            </a:r>
            <a:r>
              <a:rPr lang="en-US" altLang="ja-JP" sz="1800" kern="0" dirty="0">
                <a:solidFill>
                  <a:schemeClr val="bg1"/>
                </a:solidFill>
                <a:latin typeface="+mn-ea"/>
                <a:ea typeface="+mn-ea"/>
                <a:cs typeface="Helvetica" panose="020B0604020202020204" pitchFamily="34" charset="0"/>
              </a:rPr>
              <a:t>20</a:t>
            </a:r>
            <a:r>
              <a:rPr lang="ja-JP" altLang="en-US" sz="1800" kern="0" dirty="0">
                <a:solidFill>
                  <a:schemeClr val="bg1"/>
                </a:solidFill>
                <a:latin typeface="+mn-ea"/>
                <a:ea typeface="+mn-ea"/>
                <a:cs typeface="Helvetica" panose="020B0604020202020204" pitchFamily="34" charset="0"/>
              </a:rPr>
              <a:t>回の挑戦で成功確率</a:t>
            </a:r>
            <a:r>
              <a:rPr lang="en-US" altLang="ja-JP" sz="1800" kern="0" dirty="0">
                <a:solidFill>
                  <a:schemeClr val="bg1"/>
                </a:solidFill>
                <a:latin typeface="+mn-ea"/>
                <a:ea typeface="+mn-ea"/>
                <a:cs typeface="Helvetica" panose="020B0604020202020204" pitchFamily="34" charset="0"/>
              </a:rPr>
              <a:t>99.92</a:t>
            </a:r>
            <a:r>
              <a:rPr lang="ja-JP" altLang="en-US" sz="1800" kern="0" dirty="0">
                <a:solidFill>
                  <a:schemeClr val="bg1"/>
                </a:solidFill>
                <a:latin typeface="+mn-ea"/>
                <a:ea typeface="+mn-ea"/>
                <a:cs typeface="Helvetica" panose="020B0604020202020204" pitchFamily="34" charset="0"/>
              </a:rPr>
              <a:t>％です。</a:t>
            </a:r>
            <a:endParaRPr lang="en-US" altLang="ja-JP" sz="1800" kern="0" dirty="0">
              <a:solidFill>
                <a:schemeClr val="bg1"/>
              </a:solidFill>
              <a:effectLst/>
              <a:latin typeface="+mn-ea"/>
              <a:ea typeface="+mn-ea"/>
              <a:cs typeface="Helvetica" panose="020B0604020202020204" pitchFamily="34"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087720"/>
            <a:ext cx="9926799" cy="23332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nSpc>
                <a:spcPts val="2000"/>
              </a:lnSpc>
            </a:pPr>
            <a:r>
              <a:rPr lang="ja-JP" altLang="en-US" sz="1800" kern="0" dirty="0">
                <a:solidFill>
                  <a:srgbClr val="000000"/>
                </a:solidFill>
                <a:latin typeface="+mn-ea"/>
                <a:ea typeface="+mn-ea"/>
                <a:cs typeface="Helvetica" panose="020B0604020202020204" pitchFamily="34" charset="0"/>
              </a:rPr>
              <a:t>　成功率がたったの１％しかない状態でも、繰り返し、繰り返しやることで成功確率を上げることができます。　　　</a:t>
            </a: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仮に何も反省もせず、無策に繰り返したとしても</a:t>
            </a:r>
            <a:r>
              <a:rPr lang="en-US" altLang="ja-JP" sz="1800" kern="0" dirty="0">
                <a:solidFill>
                  <a:srgbClr val="000000"/>
                </a:solidFill>
                <a:latin typeface="+mn-ea"/>
                <a:ea typeface="+mn-ea"/>
                <a:cs typeface="Helvetica" panose="020B0604020202020204" pitchFamily="34" charset="0"/>
              </a:rPr>
              <a:t>683</a:t>
            </a:r>
            <a:r>
              <a:rPr lang="ja-JP" altLang="en-US" sz="1800" kern="0" dirty="0">
                <a:solidFill>
                  <a:srgbClr val="000000"/>
                </a:solidFill>
                <a:latin typeface="+mn-ea"/>
                <a:ea typeface="+mn-ea"/>
                <a:cs typeface="Helvetica" panose="020B0604020202020204" pitchFamily="34" charset="0"/>
              </a:rPr>
              <a:t>回繰り返せば成功確率は</a:t>
            </a:r>
            <a:r>
              <a:rPr lang="en-US" altLang="ja-JP" sz="1800" kern="0" dirty="0">
                <a:solidFill>
                  <a:srgbClr val="000000"/>
                </a:solidFill>
                <a:latin typeface="+mn-ea"/>
                <a:ea typeface="+mn-ea"/>
                <a:cs typeface="Helvetica" panose="020B0604020202020204" pitchFamily="34" charset="0"/>
              </a:rPr>
              <a:t>99.90</a:t>
            </a:r>
            <a:r>
              <a:rPr lang="ja-JP" altLang="en-US" sz="1800" kern="0" dirty="0">
                <a:solidFill>
                  <a:srgbClr val="000000"/>
                </a:solidFill>
                <a:latin typeface="+mn-ea"/>
                <a:ea typeface="+mn-ea"/>
                <a:cs typeface="Helvetica" panose="020B0604020202020204" pitchFamily="34" charset="0"/>
              </a:rPr>
              <a:t>％なのです。何も考えず無策に回数を繰り返すだけでも、そのうち成功する事ができるということを表しています。　　</a:t>
            </a: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　　　　　　　　　　　　　　　　　　　　　　　　　　　　　　　　　　　　　　　　　　　　　　　　　　　　　　　　　　　　　　　　　　　</a:t>
            </a: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　では、もしも、毎回得られた結果を確認、検証、反省し→問題点を洗い出し→</a:t>
            </a:r>
            <a:r>
              <a:rPr lang="en-US" altLang="ja-JP" sz="1800" kern="0" dirty="0">
                <a:solidFill>
                  <a:srgbClr val="000000"/>
                </a:solidFill>
                <a:latin typeface="+mn-ea"/>
                <a:ea typeface="+mn-ea"/>
                <a:cs typeface="Helvetica" panose="020B0604020202020204" pitchFamily="34" charset="0"/>
              </a:rPr>
              <a:t>【</a:t>
            </a:r>
            <a:r>
              <a:rPr lang="ja-JP" altLang="en-US" sz="1800" kern="0" dirty="0">
                <a:solidFill>
                  <a:srgbClr val="000000"/>
                </a:solidFill>
                <a:latin typeface="+mn-ea"/>
                <a:ea typeface="+mn-ea"/>
                <a:cs typeface="Helvetica" panose="020B0604020202020204" pitchFamily="34" charset="0"/>
              </a:rPr>
              <a:t>新たなる改善策</a:t>
            </a:r>
            <a:r>
              <a:rPr lang="en-US" altLang="ja-JP" sz="1800" kern="0" dirty="0">
                <a:solidFill>
                  <a:srgbClr val="000000"/>
                </a:solidFill>
                <a:latin typeface="+mn-ea"/>
                <a:ea typeface="+mn-ea"/>
                <a:cs typeface="Helvetica" panose="020B0604020202020204" pitchFamily="34" charset="0"/>
              </a:rPr>
              <a:t>】</a:t>
            </a:r>
            <a:r>
              <a:rPr lang="ja-JP" altLang="en-US" sz="1800" kern="0" dirty="0">
                <a:solidFill>
                  <a:srgbClr val="000000"/>
                </a:solidFill>
                <a:latin typeface="+mn-ea"/>
                <a:ea typeface="+mn-ea"/>
                <a:cs typeface="Helvetica" panose="020B0604020202020204" pitchFamily="34" charset="0"/>
              </a:rPr>
              <a:t>→それをもとに再行動、再挑戦していったらどうなるでしょうか？</a:t>
            </a: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つまり</a:t>
            </a:r>
            <a:r>
              <a:rPr lang="en-US" altLang="ja-JP" sz="1800" kern="0" dirty="0">
                <a:solidFill>
                  <a:srgbClr val="000000"/>
                </a:solidFill>
                <a:latin typeface="+mn-ea"/>
                <a:ea typeface="+mn-ea"/>
                <a:cs typeface="Helvetica" panose="020B0604020202020204" pitchFamily="34" charset="0"/>
              </a:rPr>
              <a:t>P</a:t>
            </a:r>
            <a:r>
              <a:rPr lang="ja-JP" altLang="en-US" sz="1800" kern="0" dirty="0">
                <a:solidFill>
                  <a:srgbClr val="000000"/>
                </a:solidFill>
                <a:latin typeface="+mn-ea"/>
                <a:ea typeface="+mn-ea"/>
                <a:cs typeface="Helvetica" panose="020B0604020202020204" pitchFamily="34" charset="0"/>
              </a:rPr>
              <a:t>（仮説）</a:t>
            </a:r>
            <a:r>
              <a:rPr lang="en-US" altLang="ja-JP" sz="1800" kern="0" dirty="0">
                <a:solidFill>
                  <a:srgbClr val="000000"/>
                </a:solidFill>
                <a:latin typeface="+mn-ea"/>
                <a:ea typeface="+mn-ea"/>
                <a:cs typeface="Helvetica" panose="020B0604020202020204" pitchFamily="34" charset="0"/>
              </a:rPr>
              <a:t>D</a:t>
            </a:r>
            <a:r>
              <a:rPr lang="ja-JP" altLang="en-US" sz="1800" kern="0" dirty="0">
                <a:solidFill>
                  <a:srgbClr val="000000"/>
                </a:solidFill>
                <a:latin typeface="+mn-ea"/>
                <a:ea typeface="+mn-ea"/>
                <a:cs typeface="Helvetica" panose="020B0604020202020204" pitchFamily="34" charset="0"/>
              </a:rPr>
              <a:t>（行動）</a:t>
            </a:r>
            <a:r>
              <a:rPr lang="en-US" altLang="ja-JP" sz="1800" kern="0" dirty="0">
                <a:solidFill>
                  <a:srgbClr val="000000"/>
                </a:solidFill>
                <a:latin typeface="+mn-ea"/>
                <a:ea typeface="+mn-ea"/>
                <a:cs typeface="Helvetica" panose="020B0604020202020204" pitchFamily="34" charset="0"/>
              </a:rPr>
              <a:t>C</a:t>
            </a:r>
            <a:r>
              <a:rPr lang="ja-JP" altLang="en-US" sz="1800" kern="0" dirty="0">
                <a:solidFill>
                  <a:srgbClr val="000000"/>
                </a:solidFill>
                <a:latin typeface="+mn-ea"/>
                <a:ea typeface="+mn-ea"/>
                <a:cs typeface="Helvetica" panose="020B0604020202020204" pitchFamily="34" charset="0"/>
              </a:rPr>
              <a:t>（検証）</a:t>
            </a:r>
            <a:r>
              <a:rPr lang="en-US" altLang="ja-JP" sz="1800" kern="0" dirty="0">
                <a:solidFill>
                  <a:srgbClr val="000000"/>
                </a:solidFill>
                <a:latin typeface="+mn-ea"/>
                <a:ea typeface="+mn-ea"/>
                <a:cs typeface="Helvetica" panose="020B0604020202020204" pitchFamily="34" charset="0"/>
              </a:rPr>
              <a:t>A</a:t>
            </a:r>
            <a:r>
              <a:rPr lang="ja-JP" altLang="en-US" sz="1800" kern="0" dirty="0">
                <a:solidFill>
                  <a:srgbClr val="000000"/>
                </a:solidFill>
                <a:latin typeface="+mn-ea"/>
                <a:ea typeface="+mn-ea"/>
                <a:cs typeface="Helvetica" panose="020B0604020202020204" pitchFamily="34" charset="0"/>
              </a:rPr>
              <a:t>（改善）を繰り返し行っていったらどうなるでしょうか？　　　　　　　　　　　　　　　　　　　　　　</a:t>
            </a:r>
            <a:endParaRPr lang="en-US" altLang="ja-JP" sz="1800" kern="0" dirty="0">
              <a:solidFill>
                <a:srgbClr val="000000"/>
              </a:solidFill>
              <a:latin typeface="+mn-ea"/>
              <a:ea typeface="+mn-ea"/>
              <a:cs typeface="Helvetica" panose="020B0604020202020204" pitchFamily="34" charset="0"/>
            </a:endParaRPr>
          </a:p>
          <a:p>
            <a:pPr>
              <a:lnSpc>
                <a:spcPts val="2000"/>
              </a:lnSpc>
            </a:pP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latin typeface="+mn-ea"/>
                <a:ea typeface="+mn-ea"/>
                <a:cs typeface="Helvetica" panose="020B0604020202020204" pitchFamily="34" charset="0"/>
              </a:rPr>
              <a:t>　１％の成功率を上昇させることができると思いませんか？</a:t>
            </a:r>
            <a:endParaRPr lang="en-US" altLang="ja-JP" sz="1800" kern="0" dirty="0">
              <a:solidFill>
                <a:srgbClr val="000000"/>
              </a:solidFill>
              <a:latin typeface="+mn-ea"/>
              <a:ea typeface="+mn-ea"/>
              <a:cs typeface="Helvetica" panose="020B0604020202020204" pitchFamily="34" charset="0"/>
            </a:endParaRPr>
          </a:p>
        </p:txBody>
      </p:sp>
      <p:sp>
        <p:nvSpPr>
          <p:cNvPr id="8" name="スライド番号プレースホルダー 7">
            <a:extLst>
              <a:ext uri="{FF2B5EF4-FFF2-40B4-BE49-F238E27FC236}">
                <a16:creationId xmlns:a16="http://schemas.microsoft.com/office/drawing/2014/main" id="{AF11459D-8839-CBE6-1CAE-9FE84EC9592D}"/>
              </a:ext>
            </a:extLst>
          </p:cNvPr>
          <p:cNvSpPr>
            <a:spLocks noGrp="1"/>
          </p:cNvSpPr>
          <p:nvPr>
            <p:ph type="sldNum" sz="quarter" idx="12"/>
          </p:nvPr>
        </p:nvSpPr>
        <p:spPr/>
        <p:txBody>
          <a:bodyPr/>
          <a:lstStyle/>
          <a:p>
            <a:pPr rtl="0"/>
            <a:fld id="{3A98EE3D-8CD1-4C3F-BD1C-C98C9596463C}" type="slidenum">
              <a:rPr lang="en-US" smtClean="0"/>
              <a:t>55</a:t>
            </a:fld>
            <a:endParaRPr lang="en-US" dirty="0"/>
          </a:p>
        </p:txBody>
      </p:sp>
    </p:spTree>
    <p:extLst>
      <p:ext uri="{BB962C8B-B14F-4D97-AF65-F5344CB8AC3E}">
        <p14:creationId xmlns:p14="http://schemas.microsoft.com/office/powerpoint/2010/main" val="3547845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1607022080"/>
              </p:ext>
            </p:extLst>
          </p:nvPr>
        </p:nvGraphicFramePr>
        <p:xfrm>
          <a:off x="2303744" y="1082554"/>
          <a:ext cx="7584476" cy="5577840"/>
        </p:xfrm>
        <a:graphic>
          <a:graphicData uri="http://schemas.openxmlformats.org/drawingml/2006/table">
            <a:tbl>
              <a:tblPr firstRow="1" bandRow="1">
                <a:tableStyleId>{21E4AEA4-8DFA-4A89-87EB-49C32662AFE0}</a:tableStyleId>
              </a:tblPr>
              <a:tblGrid>
                <a:gridCol w="1318571">
                  <a:extLst>
                    <a:ext uri="{9D8B030D-6E8A-4147-A177-3AD203B41FA5}">
                      <a16:colId xmlns:a16="http://schemas.microsoft.com/office/drawing/2014/main" val="2033421705"/>
                    </a:ext>
                  </a:extLst>
                </a:gridCol>
                <a:gridCol w="1459209">
                  <a:extLst>
                    <a:ext uri="{9D8B030D-6E8A-4147-A177-3AD203B41FA5}">
                      <a16:colId xmlns:a16="http://schemas.microsoft.com/office/drawing/2014/main" val="3321961324"/>
                    </a:ext>
                  </a:extLst>
                </a:gridCol>
                <a:gridCol w="1505708">
                  <a:extLst>
                    <a:ext uri="{9D8B030D-6E8A-4147-A177-3AD203B41FA5}">
                      <a16:colId xmlns:a16="http://schemas.microsoft.com/office/drawing/2014/main" val="2312329190"/>
                    </a:ext>
                  </a:extLst>
                </a:gridCol>
                <a:gridCol w="1084855">
                  <a:extLst>
                    <a:ext uri="{9D8B030D-6E8A-4147-A177-3AD203B41FA5}">
                      <a16:colId xmlns:a16="http://schemas.microsoft.com/office/drawing/2014/main" val="1350007847"/>
                    </a:ext>
                  </a:extLst>
                </a:gridCol>
                <a:gridCol w="1093032">
                  <a:extLst>
                    <a:ext uri="{9D8B030D-6E8A-4147-A177-3AD203B41FA5}">
                      <a16:colId xmlns:a16="http://schemas.microsoft.com/office/drawing/2014/main" val="3997050280"/>
                    </a:ext>
                  </a:extLst>
                </a:gridCol>
                <a:gridCol w="1123101">
                  <a:extLst>
                    <a:ext uri="{9D8B030D-6E8A-4147-A177-3AD203B41FA5}">
                      <a16:colId xmlns:a16="http://schemas.microsoft.com/office/drawing/2014/main" val="3688052037"/>
                    </a:ext>
                  </a:extLst>
                </a:gridCol>
              </a:tblGrid>
              <a:tr h="221565">
                <a:tc>
                  <a:txBody>
                    <a:bodyPr/>
                    <a:lstStyle/>
                    <a:p>
                      <a:pPr algn="ctr"/>
                      <a:r>
                        <a:rPr kumimoji="1" lang="ja-JP" altLang="en-US" sz="1200" dirty="0">
                          <a:latin typeface="+mn-ea"/>
                          <a:ea typeface="+mn-ea"/>
                        </a:rPr>
                        <a:t>挑戦回数</a:t>
                      </a:r>
                    </a:p>
                  </a:txBody>
                  <a:tcPr anchor="ctr"/>
                </a:tc>
                <a:tc>
                  <a:txBody>
                    <a:bodyPr/>
                    <a:lstStyle/>
                    <a:p>
                      <a:pPr algn="ctr"/>
                      <a:r>
                        <a:rPr kumimoji="1" lang="ja-JP" altLang="en-US" sz="1200" dirty="0">
                          <a:latin typeface="+mn-ea"/>
                          <a:ea typeface="+mn-ea"/>
                        </a:rPr>
                        <a:t>成功確率</a:t>
                      </a:r>
                    </a:p>
                  </a:txBody>
                  <a:tcPr anchor="ctr"/>
                </a:tc>
                <a:tc>
                  <a:txBody>
                    <a:bodyPr/>
                    <a:lstStyle/>
                    <a:p>
                      <a:pPr algn="ctr"/>
                      <a:r>
                        <a:rPr kumimoji="1" lang="ja-JP" altLang="en-US" sz="1200" dirty="0">
                          <a:latin typeface="+mn-ea"/>
                          <a:ea typeface="+mn-ea"/>
                        </a:rPr>
                        <a:t>挑戦回数</a:t>
                      </a:r>
                    </a:p>
                  </a:txBody>
                  <a:tcPr anchor="ctr"/>
                </a:tc>
                <a:tc>
                  <a:txBody>
                    <a:bodyPr/>
                    <a:lstStyle/>
                    <a:p>
                      <a:pPr algn="ctr"/>
                      <a:r>
                        <a:rPr kumimoji="1" lang="ja-JP" altLang="en-US" sz="1200" dirty="0">
                          <a:latin typeface="+mn-ea"/>
                          <a:ea typeface="+mn-ea"/>
                        </a:rPr>
                        <a:t>成功確率</a:t>
                      </a:r>
                    </a:p>
                  </a:txBody>
                  <a:tcPr anchor="ctr"/>
                </a:tc>
                <a:tc>
                  <a:txBody>
                    <a:bodyPr/>
                    <a:lstStyle/>
                    <a:p>
                      <a:pPr algn="ctr"/>
                      <a:r>
                        <a:rPr kumimoji="1" lang="ja-JP" altLang="en-US" sz="1200" dirty="0">
                          <a:latin typeface="+mn-ea"/>
                          <a:ea typeface="+mn-ea"/>
                        </a:rPr>
                        <a:t>挑戦回数</a:t>
                      </a:r>
                    </a:p>
                  </a:txBody>
                  <a:tcPr anchor="ctr"/>
                </a:tc>
                <a:tc>
                  <a:txBody>
                    <a:bodyPr/>
                    <a:lstStyle/>
                    <a:p>
                      <a:pPr algn="ctr"/>
                      <a:r>
                        <a:rPr kumimoji="1" lang="ja-JP" altLang="en-US" sz="1200" dirty="0">
                          <a:latin typeface="+mn-ea"/>
                          <a:ea typeface="+mn-ea"/>
                        </a:rPr>
                        <a:t>成功確率</a:t>
                      </a:r>
                    </a:p>
                  </a:txBody>
                  <a:tcPr anchor="ctr"/>
                </a:tc>
                <a:extLst>
                  <a:ext uri="{0D108BD9-81ED-4DB2-BD59-A6C34878D82A}">
                    <a16:rowId xmlns:a16="http://schemas.microsoft.com/office/drawing/2014/main" val="1465003116"/>
                  </a:ext>
                </a:extLst>
              </a:tr>
              <a:tr h="22156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rPr>
                        <a:t>成功率</a:t>
                      </a:r>
                      <a:r>
                        <a:rPr kumimoji="1" lang="en-US" altLang="ja-JP" sz="1200" b="1" dirty="0">
                          <a:latin typeface="+mn-ea"/>
                          <a:ea typeface="+mn-ea"/>
                        </a:rPr>
                        <a:t>1</a:t>
                      </a:r>
                      <a:r>
                        <a:rPr kumimoji="1" lang="ja-JP" altLang="en-US" sz="1200" b="1" dirty="0">
                          <a:latin typeface="+mn-ea"/>
                          <a:ea typeface="+mn-ea"/>
                        </a:rPr>
                        <a:t>％</a:t>
                      </a:r>
                    </a:p>
                  </a:txBody>
                  <a:tcPr anchor="ctr"/>
                </a:tc>
                <a:tc hMerge="1">
                  <a:txBody>
                    <a:bodyPr/>
                    <a:lstStyle/>
                    <a:p>
                      <a:pPr algn="ctr"/>
                      <a:endParaRPr kumimoji="1" lang="ja-JP" altLang="en-US" sz="1200" dirty="0">
                        <a:latin typeface="+mn-ea"/>
                        <a:ea typeface="+mn-ea"/>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rPr>
                        <a:t>成功率</a:t>
                      </a:r>
                      <a:r>
                        <a:rPr kumimoji="1" lang="en-US" altLang="ja-JP" sz="1200" b="1" dirty="0">
                          <a:latin typeface="+mn-ea"/>
                          <a:ea typeface="+mn-ea"/>
                        </a:rPr>
                        <a:t>10</a:t>
                      </a:r>
                      <a:r>
                        <a:rPr kumimoji="1" lang="ja-JP" altLang="en-US" sz="1200" b="1" dirty="0">
                          <a:latin typeface="+mn-ea"/>
                          <a:ea typeface="+mn-ea"/>
                        </a:rPr>
                        <a:t>％</a:t>
                      </a:r>
                    </a:p>
                  </a:txBody>
                  <a:tcPr anchor="ctr"/>
                </a:tc>
                <a:tc hMerge="1">
                  <a:txBody>
                    <a:bodyPr/>
                    <a:lstStyle/>
                    <a:p>
                      <a:pPr algn="ctr"/>
                      <a:endParaRPr kumimoji="1" lang="ja-JP" altLang="en-US" sz="1200" dirty="0">
                        <a:latin typeface="+mn-ea"/>
                        <a:ea typeface="+mn-ea"/>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rPr>
                        <a:t>成功率</a:t>
                      </a:r>
                      <a:r>
                        <a:rPr kumimoji="1" lang="en-US" altLang="ja-JP" sz="1200" b="1" dirty="0">
                          <a:latin typeface="+mn-ea"/>
                          <a:ea typeface="+mn-ea"/>
                        </a:rPr>
                        <a:t>30</a:t>
                      </a:r>
                      <a:r>
                        <a:rPr kumimoji="1" lang="ja-JP" altLang="en-US" sz="1200" b="1" dirty="0">
                          <a:latin typeface="+mn-ea"/>
                          <a:ea typeface="+mn-ea"/>
                        </a:rPr>
                        <a:t>％</a:t>
                      </a:r>
                    </a:p>
                  </a:txBody>
                  <a:tcPr anchor="ctr"/>
                </a:tc>
                <a:tc hMerge="1">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2235306159"/>
                  </a:ext>
                </a:extLst>
              </a:tr>
              <a:tr h="221565">
                <a:tc>
                  <a:txBody>
                    <a:bodyPr/>
                    <a:lstStyle/>
                    <a:p>
                      <a:pPr algn="ctr"/>
                      <a:r>
                        <a:rPr kumimoji="1" lang="en-US" altLang="ja-JP" sz="1600" dirty="0">
                          <a:latin typeface="+mn-ea"/>
                          <a:ea typeface="+mn-ea"/>
                        </a:rPr>
                        <a:t>1</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1.00</a:t>
                      </a:r>
                    </a:p>
                  </a:txBody>
                  <a:tcPr marL="7620" marR="7620" marT="7620" marB="0" anchor="ctr"/>
                </a:tc>
                <a:tc>
                  <a:txBody>
                    <a:bodyPr/>
                    <a:lstStyle/>
                    <a:p>
                      <a:pPr algn="ctr" fontAlgn="ctr"/>
                      <a:r>
                        <a:rPr lang="en-US" altLang="ja-JP" sz="1600" b="0" i="0" u="none" strike="noStrike" dirty="0">
                          <a:solidFill>
                            <a:srgbClr val="000000"/>
                          </a:solidFill>
                          <a:effectLst/>
                          <a:latin typeface="+mn-ea"/>
                          <a:ea typeface="+mn-ea"/>
                        </a:rPr>
                        <a:t>1</a:t>
                      </a:r>
                    </a:p>
                  </a:txBody>
                  <a:tcPr marL="7620" marR="7620" marT="7620" marB="0" anchor="ctr"/>
                </a:tc>
                <a:tc>
                  <a:txBody>
                    <a:bodyPr/>
                    <a:lstStyle/>
                    <a:p>
                      <a:pPr algn="ctr" fontAlgn="ctr"/>
                      <a:r>
                        <a:rPr lang="en-US" altLang="ja-JP" sz="1600" b="0" i="0" u="none" strike="noStrike" dirty="0">
                          <a:solidFill>
                            <a:srgbClr val="000000"/>
                          </a:solidFill>
                          <a:effectLst/>
                          <a:latin typeface="+mn-ea"/>
                          <a:ea typeface="+mn-ea"/>
                        </a:rPr>
                        <a:t>10.00</a:t>
                      </a:r>
                    </a:p>
                  </a:txBody>
                  <a:tcPr marL="7620" marR="7620" marT="7620" marB="0" anchor="ctr"/>
                </a:tc>
                <a:tc>
                  <a:txBody>
                    <a:bodyPr/>
                    <a:lstStyle/>
                    <a:p>
                      <a:pPr algn="ctr"/>
                      <a:r>
                        <a:rPr kumimoji="1" lang="en-US" altLang="ja-JP" sz="1600" dirty="0">
                          <a:latin typeface="+mn-ea"/>
                          <a:ea typeface="+mn-ea"/>
                        </a:rPr>
                        <a:t>1</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30.00</a:t>
                      </a:r>
                      <a:endParaRPr kumimoji="1" lang="ja-JP" altLang="en-US" sz="1600" dirty="0">
                        <a:latin typeface="+mn-ea"/>
                        <a:ea typeface="+mn-ea"/>
                      </a:endParaRPr>
                    </a:p>
                  </a:txBody>
                  <a:tcPr anchor="ctr"/>
                </a:tc>
                <a:extLst>
                  <a:ext uri="{0D108BD9-81ED-4DB2-BD59-A6C34878D82A}">
                    <a16:rowId xmlns:a16="http://schemas.microsoft.com/office/drawing/2014/main" val="3903340734"/>
                  </a:ext>
                </a:extLst>
              </a:tr>
              <a:tr h="221565">
                <a:tc>
                  <a:txBody>
                    <a:bodyPr/>
                    <a:lstStyle/>
                    <a:p>
                      <a:pPr algn="ctr"/>
                      <a:r>
                        <a:rPr kumimoji="1" lang="en-US" altLang="ja-JP" sz="1600" dirty="0">
                          <a:latin typeface="+mn-ea"/>
                          <a:ea typeface="+mn-ea"/>
                        </a:rPr>
                        <a:t>5</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4.90</a:t>
                      </a:r>
                    </a:p>
                  </a:txBody>
                  <a:tcPr marL="7620" marR="7620" marT="7620" marB="0" anchor="ctr"/>
                </a:tc>
                <a:tc>
                  <a:txBody>
                    <a:bodyPr/>
                    <a:lstStyle/>
                    <a:p>
                      <a:pPr algn="ctr"/>
                      <a:r>
                        <a:rPr kumimoji="1" lang="en-US" altLang="ja-JP" sz="1600" dirty="0">
                          <a:latin typeface="+mn-ea"/>
                          <a:ea typeface="+mn-ea"/>
                        </a:rPr>
                        <a:t>5</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40.95</a:t>
                      </a:r>
                    </a:p>
                  </a:txBody>
                  <a:tcPr marL="7620" marR="7620" marT="7620" marB="0" anchor="ctr"/>
                </a:tc>
                <a:tc>
                  <a:txBody>
                    <a:bodyPr/>
                    <a:lstStyle/>
                    <a:p>
                      <a:pPr algn="ctr"/>
                      <a:r>
                        <a:rPr kumimoji="1" lang="en-US" altLang="ja-JP" sz="1600" dirty="0">
                          <a:latin typeface="+mn-ea"/>
                          <a:ea typeface="+mn-ea"/>
                        </a:rPr>
                        <a:t>5</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83.19</a:t>
                      </a:r>
                      <a:endParaRPr kumimoji="1" lang="ja-JP" altLang="en-US" sz="1600" dirty="0">
                        <a:latin typeface="+mn-ea"/>
                        <a:ea typeface="+mn-ea"/>
                      </a:endParaRPr>
                    </a:p>
                  </a:txBody>
                  <a:tcPr anchor="ctr"/>
                </a:tc>
                <a:extLst>
                  <a:ext uri="{0D108BD9-81ED-4DB2-BD59-A6C34878D82A}">
                    <a16:rowId xmlns:a16="http://schemas.microsoft.com/office/drawing/2014/main" val="3380385594"/>
                  </a:ext>
                </a:extLst>
              </a:tr>
              <a:tr h="221565">
                <a:tc>
                  <a:txBody>
                    <a:bodyPr/>
                    <a:lstStyle/>
                    <a:p>
                      <a:pPr algn="ctr"/>
                      <a:r>
                        <a:rPr kumimoji="1" lang="en-US" altLang="ja-JP" sz="1600" dirty="0">
                          <a:latin typeface="+mn-ea"/>
                          <a:ea typeface="+mn-ea"/>
                        </a:rPr>
                        <a:t>10</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9.56</a:t>
                      </a:r>
                    </a:p>
                  </a:txBody>
                  <a:tcPr marL="7620" marR="7620" marT="7620" marB="0" anchor="ctr"/>
                </a:tc>
                <a:tc>
                  <a:txBody>
                    <a:bodyPr/>
                    <a:lstStyle/>
                    <a:p>
                      <a:pPr algn="ctr"/>
                      <a:r>
                        <a:rPr kumimoji="1" lang="en-US" altLang="ja-JP" sz="1600" dirty="0">
                          <a:latin typeface="+mn-ea"/>
                          <a:ea typeface="+mn-ea"/>
                        </a:rPr>
                        <a:t>10</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65.13</a:t>
                      </a:r>
                    </a:p>
                  </a:txBody>
                  <a:tcPr marL="7620" marR="7620" marT="7620" marB="0" anchor="ctr"/>
                </a:tc>
                <a:tc>
                  <a:txBody>
                    <a:bodyPr/>
                    <a:lstStyle/>
                    <a:p>
                      <a:pPr algn="ctr"/>
                      <a:r>
                        <a:rPr kumimoji="1" lang="en-US" altLang="ja-JP" sz="1600" dirty="0">
                          <a:latin typeface="+mn-ea"/>
                          <a:ea typeface="+mn-ea"/>
                        </a:rPr>
                        <a:t>10</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97.18</a:t>
                      </a:r>
                      <a:endParaRPr kumimoji="1" lang="ja-JP" altLang="en-US" sz="1600" dirty="0">
                        <a:latin typeface="+mn-ea"/>
                        <a:ea typeface="+mn-ea"/>
                      </a:endParaRPr>
                    </a:p>
                  </a:txBody>
                  <a:tcPr anchor="ctr"/>
                </a:tc>
                <a:extLst>
                  <a:ext uri="{0D108BD9-81ED-4DB2-BD59-A6C34878D82A}">
                    <a16:rowId xmlns:a16="http://schemas.microsoft.com/office/drawing/2014/main" val="986958525"/>
                  </a:ext>
                </a:extLst>
              </a:tr>
              <a:tr h="221565">
                <a:tc>
                  <a:txBody>
                    <a:bodyPr/>
                    <a:lstStyle/>
                    <a:p>
                      <a:pPr algn="ctr"/>
                      <a:r>
                        <a:rPr kumimoji="1" lang="en-US" altLang="ja-JP" sz="1600" dirty="0">
                          <a:latin typeface="+mn-ea"/>
                          <a:ea typeface="+mn-ea"/>
                        </a:rPr>
                        <a:t>15</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13.99</a:t>
                      </a:r>
                    </a:p>
                  </a:txBody>
                  <a:tcPr marL="7620" marR="7620" marT="7620" marB="0" anchor="ctr"/>
                </a:tc>
                <a:tc>
                  <a:txBody>
                    <a:bodyPr/>
                    <a:lstStyle/>
                    <a:p>
                      <a:pPr algn="ctr"/>
                      <a:r>
                        <a:rPr kumimoji="1" lang="en-US" altLang="ja-JP" sz="1600" dirty="0">
                          <a:latin typeface="+mn-ea"/>
                          <a:ea typeface="+mn-ea"/>
                        </a:rPr>
                        <a:t>15</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79.41</a:t>
                      </a:r>
                    </a:p>
                  </a:txBody>
                  <a:tcPr marL="7620" marR="7620" marT="7620" marB="0" anchor="ctr"/>
                </a:tc>
                <a:tc>
                  <a:txBody>
                    <a:bodyPr/>
                    <a:lstStyle/>
                    <a:p>
                      <a:pPr algn="ctr"/>
                      <a:r>
                        <a:rPr kumimoji="1" lang="en-US" altLang="ja-JP" sz="1600" dirty="0">
                          <a:latin typeface="+mn-ea"/>
                          <a:ea typeface="+mn-ea"/>
                        </a:rPr>
                        <a:t>15</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99.53</a:t>
                      </a:r>
                      <a:endParaRPr kumimoji="1" lang="ja-JP" altLang="en-US" sz="1600" dirty="0">
                        <a:latin typeface="+mn-ea"/>
                        <a:ea typeface="+mn-ea"/>
                      </a:endParaRPr>
                    </a:p>
                  </a:txBody>
                  <a:tcPr anchor="ctr"/>
                </a:tc>
                <a:extLst>
                  <a:ext uri="{0D108BD9-81ED-4DB2-BD59-A6C34878D82A}">
                    <a16:rowId xmlns:a16="http://schemas.microsoft.com/office/drawing/2014/main" val="719782746"/>
                  </a:ext>
                </a:extLst>
              </a:tr>
              <a:tr h="221565">
                <a:tc>
                  <a:txBody>
                    <a:bodyPr/>
                    <a:lstStyle/>
                    <a:p>
                      <a:pPr algn="ctr"/>
                      <a:r>
                        <a:rPr kumimoji="1" lang="en-US" altLang="ja-JP" sz="1600" dirty="0">
                          <a:latin typeface="+mn-ea"/>
                          <a:ea typeface="+mn-ea"/>
                        </a:rPr>
                        <a:t>20</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18.21</a:t>
                      </a:r>
                    </a:p>
                  </a:txBody>
                  <a:tcPr marL="7620" marR="7620" marT="7620" marB="0" anchor="ctr"/>
                </a:tc>
                <a:tc>
                  <a:txBody>
                    <a:bodyPr/>
                    <a:lstStyle/>
                    <a:p>
                      <a:pPr algn="ctr" fontAlgn="ctr"/>
                      <a:r>
                        <a:rPr lang="en-US" altLang="ja-JP" sz="1600" b="0" i="0" u="none" strike="noStrike" dirty="0">
                          <a:solidFill>
                            <a:srgbClr val="000000"/>
                          </a:solidFill>
                          <a:effectLst/>
                          <a:latin typeface="+mn-ea"/>
                          <a:ea typeface="+mn-ea"/>
                        </a:rPr>
                        <a:t>20</a:t>
                      </a:r>
                    </a:p>
                  </a:txBody>
                  <a:tcPr marL="7620" marR="7620" marT="7620" marB="0" anchor="ctr"/>
                </a:tc>
                <a:tc>
                  <a:txBody>
                    <a:bodyPr/>
                    <a:lstStyle/>
                    <a:p>
                      <a:pPr algn="ctr" fontAlgn="ctr"/>
                      <a:r>
                        <a:rPr lang="en-US" altLang="ja-JP" sz="1600" b="0" i="0" u="none" strike="noStrike" dirty="0">
                          <a:solidFill>
                            <a:srgbClr val="000000"/>
                          </a:solidFill>
                          <a:effectLst/>
                          <a:latin typeface="+mn-ea"/>
                          <a:ea typeface="+mn-ea"/>
                        </a:rPr>
                        <a:t>87.84</a:t>
                      </a:r>
                    </a:p>
                  </a:txBody>
                  <a:tcPr marL="7620" marR="7620" marT="7620" marB="0" anchor="ctr"/>
                </a:tc>
                <a:tc>
                  <a:txBody>
                    <a:bodyPr/>
                    <a:lstStyle/>
                    <a:p>
                      <a:pPr algn="ctr"/>
                      <a:r>
                        <a:rPr kumimoji="1" lang="en-US" altLang="ja-JP" sz="1600" dirty="0">
                          <a:latin typeface="+mn-ea"/>
                          <a:ea typeface="+mn-ea"/>
                        </a:rPr>
                        <a:t>20</a:t>
                      </a:r>
                      <a:endParaRPr kumimoji="1" lang="ja-JP" altLang="en-US" sz="1600" dirty="0">
                        <a:latin typeface="+mn-ea"/>
                        <a:ea typeface="+mn-ea"/>
                      </a:endParaRPr>
                    </a:p>
                  </a:txBody>
                  <a:tcPr anchor="ctr"/>
                </a:tc>
                <a:tc>
                  <a:txBody>
                    <a:bodyPr/>
                    <a:lstStyle/>
                    <a:p>
                      <a:pPr algn="ctr"/>
                      <a:r>
                        <a:rPr kumimoji="1" lang="en-US" altLang="ja-JP" sz="1600" dirty="0">
                          <a:solidFill>
                            <a:srgbClr val="FF0000"/>
                          </a:solidFill>
                          <a:latin typeface="+mn-ea"/>
                          <a:ea typeface="+mn-ea"/>
                        </a:rPr>
                        <a:t>99.92</a:t>
                      </a:r>
                      <a:endParaRPr kumimoji="1" lang="ja-JP" altLang="en-US" sz="1600" dirty="0">
                        <a:solidFill>
                          <a:srgbClr val="FF0000"/>
                        </a:solidFill>
                        <a:latin typeface="+mn-ea"/>
                        <a:ea typeface="+mn-ea"/>
                      </a:endParaRPr>
                    </a:p>
                  </a:txBody>
                  <a:tcPr anchor="ctr"/>
                </a:tc>
                <a:extLst>
                  <a:ext uri="{0D108BD9-81ED-4DB2-BD59-A6C34878D82A}">
                    <a16:rowId xmlns:a16="http://schemas.microsoft.com/office/drawing/2014/main" val="138986785"/>
                  </a:ext>
                </a:extLst>
              </a:tr>
              <a:tr h="221565">
                <a:tc>
                  <a:txBody>
                    <a:bodyPr/>
                    <a:lstStyle/>
                    <a:p>
                      <a:pPr algn="ctr"/>
                      <a:r>
                        <a:rPr kumimoji="1" lang="en-US" altLang="ja-JP" sz="1600" dirty="0">
                          <a:latin typeface="+mn-ea"/>
                          <a:ea typeface="+mn-ea"/>
                        </a:rPr>
                        <a:t>66</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48.49</a:t>
                      </a:r>
                    </a:p>
                  </a:txBody>
                  <a:tcPr marL="7620" marR="7620" marT="7620" marB="0" anchor="ctr"/>
                </a:tc>
                <a:tc>
                  <a:txBody>
                    <a:bodyPr/>
                    <a:lstStyle/>
                    <a:p>
                      <a:pPr algn="ctr" fontAlgn="ctr"/>
                      <a:r>
                        <a:rPr lang="en-US" altLang="ja-JP" sz="1600" b="0" i="0" u="none" strike="noStrike" dirty="0">
                          <a:solidFill>
                            <a:srgbClr val="000000"/>
                          </a:solidFill>
                          <a:effectLst/>
                          <a:latin typeface="+mn-ea"/>
                          <a:ea typeface="+mn-ea"/>
                        </a:rPr>
                        <a:t>66</a:t>
                      </a:r>
                    </a:p>
                  </a:txBody>
                  <a:tcPr marL="7620" marR="7620" marT="7620" marB="0" anchor="ctr"/>
                </a:tc>
                <a:tc>
                  <a:txBody>
                    <a:bodyPr/>
                    <a:lstStyle/>
                    <a:p>
                      <a:pPr algn="ctr" fontAlgn="ctr"/>
                      <a:r>
                        <a:rPr lang="en-US" altLang="ja-JP" sz="1600" b="0" i="0" u="none" strike="noStrike" dirty="0">
                          <a:solidFill>
                            <a:srgbClr val="FF0000"/>
                          </a:solidFill>
                          <a:effectLst/>
                          <a:latin typeface="+mn-ea"/>
                          <a:ea typeface="+mn-ea"/>
                        </a:rPr>
                        <a:t>99.90</a:t>
                      </a: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622220416"/>
                  </a:ext>
                </a:extLst>
              </a:tr>
              <a:tr h="221565">
                <a:tc>
                  <a:txBody>
                    <a:bodyPr/>
                    <a:lstStyle/>
                    <a:p>
                      <a:pPr algn="ctr"/>
                      <a:r>
                        <a:rPr kumimoji="1" lang="en-US" altLang="ja-JP" sz="1600" dirty="0">
                          <a:latin typeface="+mn-ea"/>
                          <a:ea typeface="+mn-ea"/>
                        </a:rPr>
                        <a:t>69</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50.02</a:t>
                      </a: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4216378217"/>
                  </a:ext>
                </a:extLst>
              </a:tr>
              <a:tr h="221565">
                <a:tc>
                  <a:txBody>
                    <a:bodyPr/>
                    <a:lstStyle/>
                    <a:p>
                      <a:pPr algn="ctr"/>
                      <a:r>
                        <a:rPr kumimoji="1" lang="en-US" altLang="ja-JP" sz="1600" dirty="0">
                          <a:latin typeface="+mn-ea"/>
                          <a:ea typeface="+mn-ea"/>
                        </a:rPr>
                        <a:t>92</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60.33</a:t>
                      </a: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3699253407"/>
                  </a:ext>
                </a:extLst>
              </a:tr>
              <a:tr h="221565">
                <a:tc>
                  <a:txBody>
                    <a:bodyPr/>
                    <a:lstStyle/>
                    <a:p>
                      <a:pPr algn="ctr"/>
                      <a:r>
                        <a:rPr kumimoji="1" lang="en-US" altLang="ja-JP" sz="1600" dirty="0">
                          <a:latin typeface="+mn-ea"/>
                          <a:ea typeface="+mn-ea"/>
                        </a:rPr>
                        <a:t>120</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70.06</a:t>
                      </a: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2844399428"/>
                  </a:ext>
                </a:extLst>
              </a:tr>
              <a:tr h="221565">
                <a:tc>
                  <a:txBody>
                    <a:bodyPr/>
                    <a:lstStyle/>
                    <a:p>
                      <a:pPr algn="ctr"/>
                      <a:r>
                        <a:rPr kumimoji="1" lang="en-US" altLang="ja-JP" sz="1600" dirty="0">
                          <a:latin typeface="+mn-ea"/>
                          <a:ea typeface="+mn-ea"/>
                        </a:rPr>
                        <a:t>161</a:t>
                      </a:r>
                      <a:endParaRPr kumimoji="1" lang="ja-JP" altLang="en-US" sz="1600" dirty="0">
                        <a:latin typeface="+mn-ea"/>
                        <a:ea typeface="+mn-ea"/>
                      </a:endParaRPr>
                    </a:p>
                  </a:txBody>
                  <a:tcPr anchor="ctr">
                    <a:solidFill>
                      <a:srgbClr val="F5DFCD"/>
                    </a:solidFill>
                  </a:tcPr>
                </a:tc>
                <a:tc>
                  <a:txBody>
                    <a:bodyPr/>
                    <a:lstStyle/>
                    <a:p>
                      <a:pPr algn="ctr" fontAlgn="ctr"/>
                      <a:r>
                        <a:rPr lang="en-US" altLang="ja-JP" sz="1600" b="0" i="0" u="none" strike="noStrike" dirty="0">
                          <a:solidFill>
                            <a:srgbClr val="000000"/>
                          </a:solidFill>
                          <a:effectLst/>
                          <a:latin typeface="+mn-ea"/>
                          <a:ea typeface="+mn-ea"/>
                        </a:rPr>
                        <a:t>80.17</a:t>
                      </a: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4258712388"/>
                  </a:ext>
                </a:extLst>
              </a:tr>
              <a:tr h="221565">
                <a:tc>
                  <a:txBody>
                    <a:bodyPr/>
                    <a:lstStyle/>
                    <a:p>
                      <a:pPr algn="ctr"/>
                      <a:r>
                        <a:rPr kumimoji="1" lang="en-US" altLang="ja-JP" sz="1600" dirty="0">
                          <a:latin typeface="+mn-ea"/>
                          <a:ea typeface="+mn-ea"/>
                        </a:rPr>
                        <a:t>230</a:t>
                      </a:r>
                      <a:endParaRPr kumimoji="1" lang="ja-JP" altLang="en-US" sz="1600" dirty="0">
                        <a:latin typeface="+mn-ea"/>
                        <a:ea typeface="+mn-ea"/>
                      </a:endParaRPr>
                    </a:p>
                  </a:txBody>
                  <a:tcPr anchor="ctr">
                    <a:solidFill>
                      <a:srgbClr val="FAF0E8"/>
                    </a:solidFill>
                  </a:tcPr>
                </a:tc>
                <a:tc>
                  <a:txBody>
                    <a:bodyPr/>
                    <a:lstStyle/>
                    <a:p>
                      <a:pPr algn="ctr" fontAlgn="ctr"/>
                      <a:r>
                        <a:rPr lang="en-US" altLang="ja-JP" sz="1600" b="0" i="0" u="none" strike="noStrike" dirty="0">
                          <a:solidFill>
                            <a:srgbClr val="000000"/>
                          </a:solidFill>
                          <a:effectLst/>
                          <a:latin typeface="+mn-ea"/>
                          <a:ea typeface="+mn-ea"/>
                        </a:rPr>
                        <a:t>90.09</a:t>
                      </a: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1055660672"/>
                  </a:ext>
                </a:extLst>
              </a:tr>
              <a:tr h="221565">
                <a:tc>
                  <a:txBody>
                    <a:bodyPr/>
                    <a:lstStyle/>
                    <a:p>
                      <a:pPr algn="ctr"/>
                      <a:r>
                        <a:rPr kumimoji="1" lang="en-US" altLang="ja-JP" sz="1600" dirty="0">
                          <a:latin typeface="+mn-ea"/>
                          <a:ea typeface="+mn-ea"/>
                        </a:rPr>
                        <a:t>298</a:t>
                      </a:r>
                      <a:endParaRPr kumimoji="1" lang="ja-JP" altLang="en-US" sz="1600" dirty="0">
                        <a:latin typeface="+mn-ea"/>
                        <a:ea typeface="+mn-ea"/>
                      </a:endParaRPr>
                    </a:p>
                  </a:txBody>
                  <a:tcPr anchor="ctr">
                    <a:solidFill>
                      <a:srgbClr val="F5DFCD"/>
                    </a:solidFill>
                  </a:tcPr>
                </a:tc>
                <a:tc>
                  <a:txBody>
                    <a:bodyPr/>
                    <a:lstStyle/>
                    <a:p>
                      <a:pPr algn="ctr" fontAlgn="ctr"/>
                      <a:r>
                        <a:rPr lang="en-US" altLang="ja-JP" sz="1600" b="0" i="0" u="none" strike="noStrike" dirty="0">
                          <a:solidFill>
                            <a:srgbClr val="000000"/>
                          </a:solidFill>
                          <a:effectLst/>
                          <a:latin typeface="+mn-ea"/>
                          <a:ea typeface="+mn-ea"/>
                        </a:rPr>
                        <a:t>95.00</a:t>
                      </a: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45563876"/>
                  </a:ext>
                </a:extLst>
              </a:tr>
              <a:tr h="221565">
                <a:tc>
                  <a:txBody>
                    <a:bodyPr/>
                    <a:lstStyle/>
                    <a:p>
                      <a:pPr algn="ctr"/>
                      <a:r>
                        <a:rPr kumimoji="1" lang="en-US" altLang="ja-JP" sz="1600" dirty="0">
                          <a:latin typeface="+mn-ea"/>
                          <a:ea typeface="+mn-ea"/>
                        </a:rPr>
                        <a:t>389</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98.00</a:t>
                      </a: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3470446369"/>
                  </a:ext>
                </a:extLst>
              </a:tr>
              <a:tr h="221565">
                <a:tc>
                  <a:txBody>
                    <a:bodyPr/>
                    <a:lstStyle/>
                    <a:p>
                      <a:pPr algn="ctr"/>
                      <a:r>
                        <a:rPr kumimoji="1" lang="en-US" altLang="ja-JP" sz="1600" dirty="0">
                          <a:latin typeface="+mn-ea"/>
                          <a:ea typeface="+mn-ea"/>
                        </a:rPr>
                        <a:t>458</a:t>
                      </a:r>
                      <a:endParaRPr kumimoji="1" lang="ja-JP" altLang="en-US" sz="1600" dirty="0">
                        <a:latin typeface="+mn-ea"/>
                        <a:ea typeface="+mn-ea"/>
                      </a:endParaRPr>
                    </a:p>
                  </a:txBody>
                  <a:tcPr anchor="ctr"/>
                </a:tc>
                <a:tc>
                  <a:txBody>
                    <a:bodyPr/>
                    <a:lstStyle/>
                    <a:p>
                      <a:pPr algn="ctr" fontAlgn="ctr"/>
                      <a:r>
                        <a:rPr lang="en-US" altLang="ja-JP" sz="1600" b="0" i="0" u="none" strike="noStrike" dirty="0">
                          <a:solidFill>
                            <a:srgbClr val="000000"/>
                          </a:solidFill>
                          <a:effectLst/>
                          <a:latin typeface="+mn-ea"/>
                          <a:ea typeface="+mn-ea"/>
                        </a:rPr>
                        <a:t>99.00</a:t>
                      </a: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a:solidFill>
                          <a:srgbClr val="000000"/>
                        </a:solidFill>
                        <a:effectLst/>
                        <a:latin typeface="+mn-ea"/>
                        <a:ea typeface="+mn-ea"/>
                      </a:endParaRPr>
                    </a:p>
                  </a:txBody>
                  <a:tcPr marL="7620" marR="7620" marT="7620" marB="0" anchor="ctr"/>
                </a:tc>
                <a:tc>
                  <a:txBody>
                    <a:bodyPr/>
                    <a:lstStyle/>
                    <a:p>
                      <a:pPr algn="ctr"/>
                      <a:endParaRPr kumimoji="1" lang="ja-JP" altLang="en-US" sz="1600" dirty="0">
                        <a:latin typeface="+mn-ea"/>
                        <a:ea typeface="+mn-ea"/>
                      </a:endParaRPr>
                    </a:p>
                  </a:txBody>
                  <a:tcPr anchor="ctr"/>
                </a:tc>
                <a:tc>
                  <a:txBody>
                    <a:bodyPr/>
                    <a:lstStyle/>
                    <a:p>
                      <a:pPr algn="ctr"/>
                      <a:endParaRPr kumimoji="1" lang="ja-JP" altLang="en-US" sz="1600" dirty="0">
                        <a:latin typeface="+mn-ea"/>
                        <a:ea typeface="+mn-ea"/>
                      </a:endParaRPr>
                    </a:p>
                  </a:txBody>
                  <a:tcPr anchor="ctr"/>
                </a:tc>
                <a:extLst>
                  <a:ext uri="{0D108BD9-81ED-4DB2-BD59-A6C34878D82A}">
                    <a16:rowId xmlns:a16="http://schemas.microsoft.com/office/drawing/2014/main" val="3762612297"/>
                  </a:ext>
                </a:extLst>
              </a:tr>
              <a:tr h="204437">
                <a:tc>
                  <a:txBody>
                    <a:bodyPr/>
                    <a:lstStyle/>
                    <a:p>
                      <a:pPr algn="ctr"/>
                      <a:r>
                        <a:rPr kumimoji="1" lang="en-US" altLang="ja-JP" sz="1600" b="0" dirty="0">
                          <a:solidFill>
                            <a:schemeClr val="tx1"/>
                          </a:solidFill>
                          <a:latin typeface="+mn-ea"/>
                          <a:ea typeface="+mn-ea"/>
                        </a:rPr>
                        <a:t>683</a:t>
                      </a:r>
                      <a:endParaRPr kumimoji="1" lang="ja-JP" altLang="en-US" sz="1600" b="0" dirty="0">
                        <a:solidFill>
                          <a:schemeClr val="tx1"/>
                        </a:solidFill>
                        <a:latin typeface="+mn-ea"/>
                        <a:ea typeface="+mn-ea"/>
                      </a:endParaRPr>
                    </a:p>
                  </a:txBody>
                  <a:tcPr anchor="ctr"/>
                </a:tc>
                <a:tc>
                  <a:txBody>
                    <a:bodyPr/>
                    <a:lstStyle/>
                    <a:p>
                      <a:pPr algn="ctr" fontAlgn="ctr"/>
                      <a:r>
                        <a:rPr lang="en-US" altLang="ja-JP" sz="1600" b="0" i="0" u="none" strike="noStrike" dirty="0">
                          <a:solidFill>
                            <a:srgbClr val="FF0000"/>
                          </a:solidFill>
                          <a:effectLst/>
                          <a:latin typeface="+mn-ea"/>
                          <a:ea typeface="+mn-ea"/>
                        </a:rPr>
                        <a:t>99.90</a:t>
                      </a: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algn="ctr" fontAlgn="ctr"/>
                      <a:endParaRPr lang="en-US" altLang="ja-JP" sz="1600" b="0" i="0" u="none" strike="noStrike" dirty="0">
                        <a:solidFill>
                          <a:srgbClr val="000000"/>
                        </a:solidFill>
                        <a:effectLst/>
                        <a:latin typeface="+mn-ea"/>
                        <a:ea typeface="+mn-ea"/>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mn-ea"/>
                        <a:ea typeface="+mn-ea"/>
                      </a:endParaRPr>
                    </a:p>
                  </a:txBody>
                  <a:tcPr anchor="ctr"/>
                </a:tc>
                <a:extLst>
                  <a:ext uri="{0D108BD9-81ED-4DB2-BD59-A6C34878D82A}">
                    <a16:rowId xmlns:a16="http://schemas.microsoft.com/office/drawing/2014/main" val="524033561"/>
                  </a:ext>
                </a:extLst>
              </a:tr>
            </a:tbl>
          </a:graphicData>
        </a:graphic>
      </p:graphicFrame>
      <p:sp>
        <p:nvSpPr>
          <p:cNvPr id="10" name="タイトル 1">
            <a:extLst>
              <a:ext uri="{FF2B5EF4-FFF2-40B4-BE49-F238E27FC236}">
                <a16:creationId xmlns:a16="http://schemas.microsoft.com/office/drawing/2014/main" id="{D333D8C1-E4CD-8400-76A0-3FC2F70FFFE2}"/>
              </a:ext>
            </a:extLst>
          </p:cNvPr>
          <p:cNvSpPr>
            <a:spLocks noGrp="1"/>
          </p:cNvSpPr>
          <p:nvPr>
            <p:ph type="ctrTitle"/>
          </p:nvPr>
        </p:nvSpPr>
        <p:spPr>
          <a:xfrm>
            <a:off x="1066782" y="46037"/>
            <a:ext cx="10058400" cy="926325"/>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FA39984F-D952-D6A8-1142-64E56294156A}"/>
              </a:ext>
            </a:extLst>
          </p:cNvPr>
          <p:cNvSpPr>
            <a:spLocks noGrp="1"/>
          </p:cNvSpPr>
          <p:nvPr>
            <p:ph type="sldNum" sz="quarter" idx="12"/>
          </p:nvPr>
        </p:nvSpPr>
        <p:spPr/>
        <p:txBody>
          <a:bodyPr/>
          <a:lstStyle/>
          <a:p>
            <a:pPr rtl="0"/>
            <a:fld id="{3A98EE3D-8CD1-4C3F-BD1C-C98C9596463C}" type="slidenum">
              <a:rPr lang="en-US" smtClean="0"/>
              <a:t>56</a:t>
            </a:fld>
            <a:endParaRPr lang="en-US" dirty="0"/>
          </a:p>
        </p:txBody>
      </p:sp>
      <p:sp>
        <p:nvSpPr>
          <p:cNvPr id="4" name="タイトル 1">
            <a:extLst>
              <a:ext uri="{FF2B5EF4-FFF2-40B4-BE49-F238E27FC236}">
                <a16:creationId xmlns:a16="http://schemas.microsoft.com/office/drawing/2014/main" id="{BF8F57B6-4B7A-9DA9-4730-076775EED52D}"/>
              </a:ext>
            </a:extLst>
          </p:cNvPr>
          <p:cNvSpPr txBox="1">
            <a:spLocks/>
          </p:cNvSpPr>
          <p:nvPr/>
        </p:nvSpPr>
        <p:spPr>
          <a:xfrm>
            <a:off x="4974672" y="3871474"/>
            <a:ext cx="4748168" cy="26887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ctr"/>
            <a:r>
              <a:rPr lang="ja-JP" altLang="en-US" sz="2800" kern="0" dirty="0">
                <a:solidFill>
                  <a:srgbClr val="FF0000"/>
                </a:solidFill>
                <a:latin typeface="+mn-ea"/>
                <a:ea typeface="+mn-ea"/>
                <a:cs typeface="Helvetica" panose="020B0604020202020204" pitchFamily="34" charset="0"/>
              </a:rPr>
              <a:t>成功率を</a:t>
            </a:r>
            <a:r>
              <a:rPr lang="en-US" altLang="ja-JP" sz="2800" kern="0" dirty="0">
                <a:solidFill>
                  <a:srgbClr val="FF0000"/>
                </a:solidFill>
                <a:latin typeface="+mn-ea"/>
                <a:ea typeface="+mn-ea"/>
                <a:cs typeface="Helvetica" panose="020B0604020202020204" pitchFamily="34" charset="0"/>
              </a:rPr>
              <a:t>30</a:t>
            </a:r>
            <a:r>
              <a:rPr lang="ja-JP" altLang="en-US" sz="2800" kern="0" dirty="0">
                <a:solidFill>
                  <a:srgbClr val="FF0000"/>
                </a:solidFill>
                <a:latin typeface="+mn-ea"/>
                <a:ea typeface="+mn-ea"/>
                <a:cs typeface="Helvetica" panose="020B0604020202020204" pitchFamily="34" charset="0"/>
              </a:rPr>
              <a:t>％に上昇させれば</a:t>
            </a:r>
            <a:endParaRPr lang="en-US" altLang="ja-JP" sz="2800" kern="0" dirty="0">
              <a:solidFill>
                <a:srgbClr val="FF0000"/>
              </a:solidFill>
              <a:latin typeface="+mn-ea"/>
              <a:ea typeface="+mn-ea"/>
              <a:cs typeface="Helvetica" panose="020B0604020202020204" pitchFamily="34" charset="0"/>
            </a:endParaRPr>
          </a:p>
          <a:p>
            <a:pPr algn="ctr"/>
            <a:r>
              <a:rPr lang="en-US" altLang="ja-JP" sz="2800" kern="0" dirty="0">
                <a:solidFill>
                  <a:srgbClr val="FF0000"/>
                </a:solidFill>
                <a:latin typeface="+mn-ea"/>
                <a:ea typeface="+mn-ea"/>
                <a:cs typeface="Helvetica" panose="020B0604020202020204" pitchFamily="34" charset="0"/>
              </a:rPr>
              <a:t>20</a:t>
            </a:r>
            <a:r>
              <a:rPr lang="ja-JP" altLang="en-US" sz="2800" kern="0" dirty="0">
                <a:solidFill>
                  <a:srgbClr val="FF0000"/>
                </a:solidFill>
                <a:latin typeface="+mn-ea"/>
                <a:ea typeface="+mn-ea"/>
                <a:cs typeface="Helvetica" panose="020B0604020202020204" pitchFamily="34" charset="0"/>
              </a:rPr>
              <a:t>回の挑戦で</a:t>
            </a:r>
            <a:endParaRPr lang="en-US" altLang="ja-JP" sz="2800" kern="0" dirty="0">
              <a:solidFill>
                <a:srgbClr val="FF0000"/>
              </a:solidFill>
              <a:latin typeface="+mn-ea"/>
              <a:ea typeface="+mn-ea"/>
              <a:cs typeface="Helvetica" panose="020B0604020202020204" pitchFamily="34" charset="0"/>
            </a:endParaRPr>
          </a:p>
          <a:p>
            <a:pPr algn="ctr"/>
            <a:r>
              <a:rPr lang="ja-JP" altLang="en-US" sz="2800" kern="0" dirty="0">
                <a:solidFill>
                  <a:srgbClr val="FF0000"/>
                </a:solidFill>
                <a:latin typeface="+mn-ea"/>
                <a:ea typeface="+mn-ea"/>
                <a:cs typeface="Helvetica" panose="020B0604020202020204" pitchFamily="34" charset="0"/>
              </a:rPr>
              <a:t>ほぼ成功できるのです。</a:t>
            </a:r>
            <a:endParaRPr lang="en-US" altLang="ja-JP" sz="2800" kern="0" dirty="0">
              <a:solidFill>
                <a:srgbClr val="FF0000"/>
              </a:solidFill>
              <a:latin typeface="+mn-ea"/>
              <a:ea typeface="+mn-ea"/>
              <a:cs typeface="Helvetica" panose="020B0604020202020204" pitchFamily="34" charset="0"/>
            </a:endParaRPr>
          </a:p>
          <a:p>
            <a:pPr algn="ctr"/>
            <a:endParaRPr lang="en-US" altLang="ja-JP" sz="2800" kern="0" dirty="0">
              <a:solidFill>
                <a:srgbClr val="FF0000"/>
              </a:solidFill>
              <a:latin typeface="+mn-ea"/>
              <a:ea typeface="+mn-ea"/>
              <a:cs typeface="Helvetica" panose="020B0604020202020204" pitchFamily="34" charset="0"/>
            </a:endParaRPr>
          </a:p>
          <a:p>
            <a:pPr algn="ctr"/>
            <a:r>
              <a:rPr lang="ja-JP" altLang="en-US" sz="2800" kern="0" dirty="0">
                <a:solidFill>
                  <a:srgbClr val="FF0000"/>
                </a:solidFill>
                <a:latin typeface="+mn-ea"/>
                <a:ea typeface="+mn-ea"/>
                <a:cs typeface="Helvetica" panose="020B0604020202020204" pitchFamily="34" charset="0"/>
              </a:rPr>
              <a:t>さらに成功率を</a:t>
            </a:r>
            <a:endParaRPr lang="en-US" altLang="ja-JP" sz="2800" kern="0" dirty="0">
              <a:solidFill>
                <a:srgbClr val="FF0000"/>
              </a:solidFill>
              <a:latin typeface="+mn-ea"/>
              <a:ea typeface="+mn-ea"/>
              <a:cs typeface="Helvetica" panose="020B0604020202020204" pitchFamily="34" charset="0"/>
            </a:endParaRPr>
          </a:p>
          <a:p>
            <a:pPr algn="ctr"/>
            <a:r>
              <a:rPr lang="ja-JP" altLang="en-US" sz="2800" kern="0" dirty="0">
                <a:solidFill>
                  <a:srgbClr val="FF0000"/>
                </a:solidFill>
                <a:latin typeface="+mn-ea"/>
                <a:ea typeface="+mn-ea"/>
                <a:cs typeface="Helvetica" panose="020B0604020202020204" pitchFamily="34" charset="0"/>
              </a:rPr>
              <a:t>上昇させることができたら・・・</a:t>
            </a:r>
            <a:br>
              <a:rPr lang="en-US" altLang="ja-JP" sz="2800" kern="0" dirty="0">
                <a:solidFill>
                  <a:srgbClr val="000000"/>
                </a:solidFill>
                <a:latin typeface="+mn-ea"/>
                <a:ea typeface="+mn-ea"/>
                <a:cs typeface="Helvetica" panose="020B0604020202020204" pitchFamily="34" charset="0"/>
              </a:rPr>
            </a:br>
            <a:endParaRPr lang="ja-JP" altLang="ja-JP" sz="2800" kern="100" dirty="0">
              <a:latin typeface="+mn-ea"/>
              <a:ea typeface="+mn-ea"/>
              <a:cs typeface="Times New Roman" panose="02020603050405020304" pitchFamily="18" charset="0"/>
            </a:endParaRPr>
          </a:p>
        </p:txBody>
      </p:sp>
    </p:spTree>
    <p:extLst>
      <p:ext uri="{BB962C8B-B14F-4D97-AF65-F5344CB8AC3E}">
        <p14:creationId xmlns:p14="http://schemas.microsoft.com/office/powerpoint/2010/main" val="1631892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graphicFrame>
        <p:nvGraphicFramePr>
          <p:cNvPr id="2" name="表 3">
            <a:extLst>
              <a:ext uri="{FF2B5EF4-FFF2-40B4-BE49-F238E27FC236}">
                <a16:creationId xmlns:a16="http://schemas.microsoft.com/office/drawing/2014/main" id="{CFC09AE3-90E5-428C-869E-1F90BAF5B35A}"/>
              </a:ext>
            </a:extLst>
          </p:cNvPr>
          <p:cNvGraphicFramePr>
            <a:graphicFrameLocks noGrp="1"/>
          </p:cNvGraphicFramePr>
          <p:nvPr>
            <p:extLst>
              <p:ext uri="{D42A27DB-BD31-4B8C-83A1-F6EECF244321}">
                <p14:modId xmlns:p14="http://schemas.microsoft.com/office/powerpoint/2010/main" val="2963939649"/>
              </p:ext>
            </p:extLst>
          </p:nvPr>
        </p:nvGraphicFramePr>
        <p:xfrm>
          <a:off x="4987913" y="1597809"/>
          <a:ext cx="2216133" cy="3230880"/>
        </p:xfrm>
        <a:graphic>
          <a:graphicData uri="http://schemas.openxmlformats.org/drawingml/2006/table">
            <a:tbl>
              <a:tblPr firstRow="1" bandRow="1">
                <a:tableStyleId>{21E4AEA4-8DFA-4A89-87EB-49C32662AFE0}</a:tableStyleId>
              </a:tblPr>
              <a:tblGrid>
                <a:gridCol w="1093032">
                  <a:extLst>
                    <a:ext uri="{9D8B030D-6E8A-4147-A177-3AD203B41FA5}">
                      <a16:colId xmlns:a16="http://schemas.microsoft.com/office/drawing/2014/main" val="3997050280"/>
                    </a:ext>
                  </a:extLst>
                </a:gridCol>
                <a:gridCol w="1123101">
                  <a:extLst>
                    <a:ext uri="{9D8B030D-6E8A-4147-A177-3AD203B41FA5}">
                      <a16:colId xmlns:a16="http://schemas.microsoft.com/office/drawing/2014/main" val="3688052037"/>
                    </a:ext>
                  </a:extLst>
                </a:gridCol>
              </a:tblGrid>
              <a:tr h="221565">
                <a:tc>
                  <a:txBody>
                    <a:bodyPr/>
                    <a:lstStyle/>
                    <a:p>
                      <a:pPr algn="ctr"/>
                      <a:r>
                        <a:rPr kumimoji="1" lang="ja-JP" altLang="en-US" sz="1200" dirty="0">
                          <a:latin typeface="+mn-ea"/>
                          <a:ea typeface="+mn-ea"/>
                        </a:rPr>
                        <a:t>挑戦回数</a:t>
                      </a:r>
                    </a:p>
                  </a:txBody>
                  <a:tcPr anchor="ctr"/>
                </a:tc>
                <a:tc>
                  <a:txBody>
                    <a:bodyPr/>
                    <a:lstStyle/>
                    <a:p>
                      <a:pPr algn="ctr"/>
                      <a:r>
                        <a:rPr kumimoji="1" lang="ja-JP" altLang="en-US" sz="1200" dirty="0">
                          <a:latin typeface="+mn-ea"/>
                          <a:ea typeface="+mn-ea"/>
                        </a:rPr>
                        <a:t>成功確率</a:t>
                      </a:r>
                    </a:p>
                  </a:txBody>
                  <a:tcPr anchor="ctr"/>
                </a:tc>
                <a:extLst>
                  <a:ext uri="{0D108BD9-81ED-4DB2-BD59-A6C34878D82A}">
                    <a16:rowId xmlns:a16="http://schemas.microsoft.com/office/drawing/2014/main" val="1465003116"/>
                  </a:ext>
                </a:extLst>
              </a:tr>
              <a:tr h="22156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rPr>
                        <a:t>成功率</a:t>
                      </a:r>
                      <a:r>
                        <a:rPr kumimoji="1" lang="en-US" altLang="ja-JP" sz="1200" b="1" dirty="0">
                          <a:latin typeface="+mn-ea"/>
                          <a:ea typeface="+mn-ea"/>
                        </a:rPr>
                        <a:t>50</a:t>
                      </a:r>
                      <a:r>
                        <a:rPr kumimoji="1" lang="ja-JP" altLang="en-US" sz="1200" b="1" dirty="0">
                          <a:latin typeface="+mn-ea"/>
                          <a:ea typeface="+mn-ea"/>
                        </a:rPr>
                        <a:t>％</a:t>
                      </a:r>
                    </a:p>
                  </a:txBody>
                  <a:tcPr anchor="ctr"/>
                </a:tc>
                <a:tc hMerge="1">
                  <a:txBody>
                    <a:bodyPr/>
                    <a:lstStyle/>
                    <a:p>
                      <a:pPr algn="ctr"/>
                      <a:endParaRPr kumimoji="1" lang="ja-JP" altLang="en-US" sz="1200" dirty="0">
                        <a:latin typeface="+mn-ea"/>
                        <a:ea typeface="+mn-ea"/>
                      </a:endParaRPr>
                    </a:p>
                  </a:txBody>
                  <a:tcPr anchor="ctr"/>
                </a:tc>
                <a:extLst>
                  <a:ext uri="{0D108BD9-81ED-4DB2-BD59-A6C34878D82A}">
                    <a16:rowId xmlns:a16="http://schemas.microsoft.com/office/drawing/2014/main" val="2235306159"/>
                  </a:ext>
                </a:extLst>
              </a:tr>
              <a:tr h="221565">
                <a:tc>
                  <a:txBody>
                    <a:bodyPr/>
                    <a:lstStyle/>
                    <a:p>
                      <a:pPr algn="ctr"/>
                      <a:r>
                        <a:rPr kumimoji="1" lang="en-US" altLang="ja-JP" sz="1600" dirty="0">
                          <a:latin typeface="+mn-ea"/>
                          <a:ea typeface="+mn-ea"/>
                        </a:rPr>
                        <a:t>1</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50.00</a:t>
                      </a:r>
                      <a:endParaRPr kumimoji="1" lang="ja-JP" altLang="en-US" sz="1600" dirty="0">
                        <a:latin typeface="+mn-ea"/>
                        <a:ea typeface="+mn-ea"/>
                      </a:endParaRPr>
                    </a:p>
                  </a:txBody>
                  <a:tcPr anchor="ctr"/>
                </a:tc>
                <a:extLst>
                  <a:ext uri="{0D108BD9-81ED-4DB2-BD59-A6C34878D82A}">
                    <a16:rowId xmlns:a16="http://schemas.microsoft.com/office/drawing/2014/main" val="3903340734"/>
                  </a:ext>
                </a:extLst>
              </a:tr>
              <a:tr h="221565">
                <a:tc>
                  <a:txBody>
                    <a:bodyPr/>
                    <a:lstStyle/>
                    <a:p>
                      <a:pPr algn="ctr"/>
                      <a:r>
                        <a:rPr kumimoji="1" lang="en-US" altLang="ja-JP" sz="1600" dirty="0">
                          <a:latin typeface="+mn-ea"/>
                          <a:ea typeface="+mn-ea"/>
                        </a:rPr>
                        <a:t>2</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75.00</a:t>
                      </a:r>
                      <a:endParaRPr kumimoji="1" lang="ja-JP" altLang="en-US" sz="1600" dirty="0">
                        <a:latin typeface="+mn-ea"/>
                        <a:ea typeface="+mn-ea"/>
                      </a:endParaRPr>
                    </a:p>
                  </a:txBody>
                  <a:tcPr anchor="ctr"/>
                </a:tc>
                <a:extLst>
                  <a:ext uri="{0D108BD9-81ED-4DB2-BD59-A6C34878D82A}">
                    <a16:rowId xmlns:a16="http://schemas.microsoft.com/office/drawing/2014/main" val="3380385594"/>
                  </a:ext>
                </a:extLst>
              </a:tr>
              <a:tr h="221565">
                <a:tc>
                  <a:txBody>
                    <a:bodyPr/>
                    <a:lstStyle/>
                    <a:p>
                      <a:pPr algn="ctr"/>
                      <a:r>
                        <a:rPr kumimoji="1" lang="en-US" altLang="ja-JP" sz="1600" dirty="0">
                          <a:latin typeface="+mn-ea"/>
                          <a:ea typeface="+mn-ea"/>
                        </a:rPr>
                        <a:t>3</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87.50</a:t>
                      </a:r>
                      <a:endParaRPr kumimoji="1" lang="ja-JP" altLang="en-US" sz="1600" dirty="0">
                        <a:latin typeface="+mn-ea"/>
                        <a:ea typeface="+mn-ea"/>
                      </a:endParaRPr>
                    </a:p>
                  </a:txBody>
                  <a:tcPr anchor="ctr"/>
                </a:tc>
                <a:extLst>
                  <a:ext uri="{0D108BD9-81ED-4DB2-BD59-A6C34878D82A}">
                    <a16:rowId xmlns:a16="http://schemas.microsoft.com/office/drawing/2014/main" val="669967145"/>
                  </a:ext>
                </a:extLst>
              </a:tr>
              <a:tr h="221565">
                <a:tc>
                  <a:txBody>
                    <a:bodyPr/>
                    <a:lstStyle/>
                    <a:p>
                      <a:pPr algn="ctr"/>
                      <a:r>
                        <a:rPr kumimoji="1" lang="en-US" altLang="ja-JP" sz="1600" dirty="0">
                          <a:latin typeface="+mn-ea"/>
                          <a:ea typeface="+mn-ea"/>
                        </a:rPr>
                        <a:t>4</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93.75</a:t>
                      </a:r>
                      <a:endParaRPr kumimoji="1" lang="ja-JP" altLang="en-US" sz="1600" dirty="0">
                        <a:latin typeface="+mn-ea"/>
                        <a:ea typeface="+mn-ea"/>
                      </a:endParaRPr>
                    </a:p>
                  </a:txBody>
                  <a:tcPr anchor="ctr"/>
                </a:tc>
                <a:extLst>
                  <a:ext uri="{0D108BD9-81ED-4DB2-BD59-A6C34878D82A}">
                    <a16:rowId xmlns:a16="http://schemas.microsoft.com/office/drawing/2014/main" val="1126134800"/>
                  </a:ext>
                </a:extLst>
              </a:tr>
              <a:tr h="221565">
                <a:tc>
                  <a:txBody>
                    <a:bodyPr/>
                    <a:lstStyle/>
                    <a:p>
                      <a:pPr algn="ctr"/>
                      <a:r>
                        <a:rPr kumimoji="1" lang="en-US" altLang="ja-JP" sz="1600" dirty="0">
                          <a:latin typeface="+mn-ea"/>
                          <a:ea typeface="+mn-ea"/>
                        </a:rPr>
                        <a:t>5</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96.88</a:t>
                      </a:r>
                      <a:endParaRPr kumimoji="1" lang="ja-JP" altLang="en-US" sz="1600" dirty="0">
                        <a:latin typeface="+mn-ea"/>
                        <a:ea typeface="+mn-ea"/>
                      </a:endParaRPr>
                    </a:p>
                  </a:txBody>
                  <a:tcPr anchor="ctr"/>
                </a:tc>
                <a:extLst>
                  <a:ext uri="{0D108BD9-81ED-4DB2-BD59-A6C34878D82A}">
                    <a16:rowId xmlns:a16="http://schemas.microsoft.com/office/drawing/2014/main" val="52675175"/>
                  </a:ext>
                </a:extLst>
              </a:tr>
              <a:tr h="221565">
                <a:tc>
                  <a:txBody>
                    <a:bodyPr/>
                    <a:lstStyle/>
                    <a:p>
                      <a:pPr algn="ctr"/>
                      <a:r>
                        <a:rPr kumimoji="1" lang="en-US" altLang="ja-JP" sz="1600" dirty="0">
                          <a:latin typeface="+mn-ea"/>
                          <a:ea typeface="+mn-ea"/>
                        </a:rPr>
                        <a:t>6</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98.44</a:t>
                      </a:r>
                      <a:endParaRPr kumimoji="1" lang="ja-JP" altLang="en-US" sz="1600" dirty="0">
                        <a:latin typeface="+mn-ea"/>
                        <a:ea typeface="+mn-ea"/>
                      </a:endParaRPr>
                    </a:p>
                  </a:txBody>
                  <a:tcPr anchor="ctr"/>
                </a:tc>
                <a:extLst>
                  <a:ext uri="{0D108BD9-81ED-4DB2-BD59-A6C34878D82A}">
                    <a16:rowId xmlns:a16="http://schemas.microsoft.com/office/drawing/2014/main" val="214588456"/>
                  </a:ext>
                </a:extLst>
              </a:tr>
              <a:tr h="221565">
                <a:tc>
                  <a:txBody>
                    <a:bodyPr/>
                    <a:lstStyle/>
                    <a:p>
                      <a:pPr algn="ctr"/>
                      <a:r>
                        <a:rPr kumimoji="1" lang="en-US" altLang="ja-JP" sz="1600" dirty="0">
                          <a:latin typeface="+mn-ea"/>
                          <a:ea typeface="+mn-ea"/>
                        </a:rPr>
                        <a:t>7</a:t>
                      </a:r>
                      <a:endParaRPr kumimoji="1" lang="ja-JP" altLang="en-US" sz="1600" dirty="0">
                        <a:latin typeface="+mn-ea"/>
                        <a:ea typeface="+mn-ea"/>
                      </a:endParaRPr>
                    </a:p>
                  </a:txBody>
                  <a:tcPr anchor="ctr"/>
                </a:tc>
                <a:tc>
                  <a:txBody>
                    <a:bodyPr/>
                    <a:lstStyle/>
                    <a:p>
                      <a:pPr algn="ctr"/>
                      <a:r>
                        <a:rPr kumimoji="1" lang="en-US" altLang="ja-JP" sz="1600" dirty="0">
                          <a:latin typeface="+mn-ea"/>
                          <a:ea typeface="+mn-ea"/>
                        </a:rPr>
                        <a:t>99.22</a:t>
                      </a:r>
                      <a:endParaRPr kumimoji="1" lang="ja-JP" altLang="en-US" sz="1600" dirty="0">
                        <a:latin typeface="+mn-ea"/>
                        <a:ea typeface="+mn-ea"/>
                      </a:endParaRPr>
                    </a:p>
                  </a:txBody>
                  <a:tcPr anchor="ctr"/>
                </a:tc>
                <a:extLst>
                  <a:ext uri="{0D108BD9-81ED-4DB2-BD59-A6C34878D82A}">
                    <a16:rowId xmlns:a16="http://schemas.microsoft.com/office/drawing/2014/main" val="2456585391"/>
                  </a:ext>
                </a:extLst>
              </a:tr>
              <a:tr h="221565">
                <a:tc>
                  <a:txBody>
                    <a:bodyPr/>
                    <a:lstStyle/>
                    <a:p>
                      <a:pPr algn="ctr"/>
                      <a:r>
                        <a:rPr kumimoji="1" lang="en-US" altLang="ja-JP" sz="1600" dirty="0">
                          <a:latin typeface="+mn-ea"/>
                          <a:ea typeface="+mn-ea"/>
                        </a:rPr>
                        <a:t>10</a:t>
                      </a:r>
                      <a:endParaRPr kumimoji="1" lang="ja-JP" altLang="en-US" sz="1600" dirty="0">
                        <a:latin typeface="+mn-ea"/>
                        <a:ea typeface="+mn-ea"/>
                      </a:endParaRPr>
                    </a:p>
                  </a:txBody>
                  <a:tcPr anchor="ctr"/>
                </a:tc>
                <a:tc>
                  <a:txBody>
                    <a:bodyPr/>
                    <a:lstStyle/>
                    <a:p>
                      <a:pPr algn="ctr"/>
                      <a:r>
                        <a:rPr kumimoji="1" lang="en-US" altLang="ja-JP" sz="1600" dirty="0">
                          <a:solidFill>
                            <a:srgbClr val="FF0000"/>
                          </a:solidFill>
                          <a:latin typeface="+mn-ea"/>
                          <a:ea typeface="+mn-ea"/>
                        </a:rPr>
                        <a:t>99.90</a:t>
                      </a:r>
                      <a:endParaRPr kumimoji="1" lang="ja-JP" altLang="en-US" sz="1600" dirty="0">
                        <a:solidFill>
                          <a:srgbClr val="FF0000"/>
                        </a:solidFill>
                        <a:latin typeface="+mn-ea"/>
                        <a:ea typeface="+mn-ea"/>
                      </a:endParaRPr>
                    </a:p>
                  </a:txBody>
                  <a:tcPr anchor="ctr"/>
                </a:tc>
                <a:extLst>
                  <a:ext uri="{0D108BD9-81ED-4DB2-BD59-A6C34878D82A}">
                    <a16:rowId xmlns:a16="http://schemas.microsoft.com/office/drawing/2014/main" val="986958525"/>
                  </a:ext>
                </a:extLst>
              </a:tr>
            </a:tbl>
          </a:graphicData>
        </a:graphic>
      </p:graphicFrame>
      <p:sp>
        <p:nvSpPr>
          <p:cNvPr id="10" name="タイトル 1">
            <a:extLst>
              <a:ext uri="{FF2B5EF4-FFF2-40B4-BE49-F238E27FC236}">
                <a16:creationId xmlns:a16="http://schemas.microsoft.com/office/drawing/2014/main" id="{D333D8C1-E4CD-8400-76A0-3FC2F70FFFE2}"/>
              </a:ext>
            </a:extLst>
          </p:cNvPr>
          <p:cNvSpPr>
            <a:spLocks noGrp="1"/>
          </p:cNvSpPr>
          <p:nvPr>
            <p:ph type="ctrTitle"/>
          </p:nvPr>
        </p:nvSpPr>
        <p:spPr>
          <a:xfrm>
            <a:off x="1066779" y="221904"/>
            <a:ext cx="10058400" cy="926325"/>
          </a:xfrm>
        </p:spPr>
        <p:txBody>
          <a:bodyPr rtlCol="0" anchor="ctr">
            <a:noAutofit/>
          </a:bodyPr>
          <a:lstStyle/>
          <a:p>
            <a:pPr algn="ctr"/>
            <a:r>
              <a:rPr lang="ja-JP" altLang="en-US" sz="2800" kern="0" dirty="0">
                <a:solidFill>
                  <a:srgbClr val="000000"/>
                </a:solidFill>
                <a:effectLst/>
                <a:latin typeface="+mn-ea"/>
                <a:ea typeface="+mn-ea"/>
                <a:cs typeface="Helvetica" panose="020B0604020202020204" pitchFamily="34" charset="0"/>
              </a:rPr>
              <a:t>社外秘</a:t>
            </a:r>
            <a:br>
              <a:rPr lang="en-US" altLang="ja-JP" sz="2800" kern="0" dirty="0">
                <a:solidFill>
                  <a:srgbClr val="000000"/>
                </a:solidFill>
                <a:effectLst/>
                <a:latin typeface="+mn-ea"/>
                <a:ea typeface="+mn-ea"/>
                <a:cs typeface="Helvetica" panose="020B0604020202020204" pitchFamily="34" charset="0"/>
              </a:rPr>
            </a:b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数学的な観点から見た成功確率</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FA39984F-D952-D6A8-1142-64E56294156A}"/>
              </a:ext>
            </a:extLst>
          </p:cNvPr>
          <p:cNvSpPr>
            <a:spLocks noGrp="1"/>
          </p:cNvSpPr>
          <p:nvPr>
            <p:ph type="sldNum" sz="quarter" idx="12"/>
          </p:nvPr>
        </p:nvSpPr>
        <p:spPr/>
        <p:txBody>
          <a:bodyPr/>
          <a:lstStyle/>
          <a:p>
            <a:pPr rtl="0"/>
            <a:fld id="{3A98EE3D-8CD1-4C3F-BD1C-C98C9596463C}" type="slidenum">
              <a:rPr lang="en-US" smtClean="0"/>
              <a:t>57</a:t>
            </a:fld>
            <a:endParaRPr lang="en-US" dirty="0"/>
          </a:p>
        </p:txBody>
      </p:sp>
      <p:sp>
        <p:nvSpPr>
          <p:cNvPr id="7" name="サブタイトル 2">
            <a:extLst>
              <a:ext uri="{FF2B5EF4-FFF2-40B4-BE49-F238E27FC236}">
                <a16:creationId xmlns:a16="http://schemas.microsoft.com/office/drawing/2014/main" id="{4C4EEA1A-E3ED-C429-BBBC-AC0FFB20869B}"/>
              </a:ext>
            </a:extLst>
          </p:cNvPr>
          <p:cNvSpPr txBox="1">
            <a:spLocks/>
          </p:cNvSpPr>
          <p:nvPr/>
        </p:nvSpPr>
        <p:spPr>
          <a:xfrm>
            <a:off x="1097003" y="5248527"/>
            <a:ext cx="10058400" cy="131394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1"/>
                </a:solidFill>
                <a:latin typeface="+mn-lt"/>
                <a:ea typeface="Meiryo UI" panose="020B0604030504040204" pitchFamily="50" charset="-128"/>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kumimoji="1"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kumimoji="1"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r>
              <a:rPr lang="ja-JP" altLang="en-US" sz="1800" kern="0" dirty="0">
                <a:solidFill>
                  <a:schemeClr val="bg1"/>
                </a:solidFill>
                <a:latin typeface="+mn-ea"/>
                <a:ea typeface="+mn-ea"/>
                <a:cs typeface="Helvetica" panose="020B0604020202020204" pitchFamily="34" charset="0"/>
              </a:rPr>
              <a:t>成功率を</a:t>
            </a:r>
            <a:r>
              <a:rPr lang="en-US" altLang="ja-JP" sz="1800" kern="0" dirty="0">
                <a:solidFill>
                  <a:schemeClr val="bg1"/>
                </a:solidFill>
                <a:latin typeface="+mn-ea"/>
                <a:ea typeface="+mn-ea"/>
                <a:cs typeface="Helvetica" panose="020B0604020202020204" pitchFamily="34" charset="0"/>
              </a:rPr>
              <a:t>50</a:t>
            </a:r>
            <a:r>
              <a:rPr lang="ja-JP" altLang="en-US" sz="1800" kern="0" dirty="0">
                <a:solidFill>
                  <a:schemeClr val="bg1"/>
                </a:solidFill>
                <a:latin typeface="+mn-ea"/>
                <a:ea typeface="+mn-ea"/>
                <a:cs typeface="Helvetica" panose="020B0604020202020204" pitchFamily="34" charset="0"/>
              </a:rPr>
              <a:t>％に上昇させれば</a:t>
            </a:r>
            <a:r>
              <a:rPr lang="en-US" altLang="ja-JP" sz="1800" kern="0" dirty="0">
                <a:solidFill>
                  <a:schemeClr val="bg1"/>
                </a:solidFill>
                <a:latin typeface="+mn-ea"/>
                <a:ea typeface="+mn-ea"/>
                <a:cs typeface="Helvetica" panose="020B0604020202020204" pitchFamily="34" charset="0"/>
              </a:rPr>
              <a:t>10</a:t>
            </a:r>
            <a:r>
              <a:rPr lang="ja-JP" altLang="en-US" sz="1800" kern="0" dirty="0">
                <a:solidFill>
                  <a:schemeClr val="bg1"/>
                </a:solidFill>
                <a:latin typeface="+mn-ea"/>
                <a:ea typeface="+mn-ea"/>
                <a:cs typeface="Helvetica" panose="020B0604020202020204" pitchFamily="34" charset="0"/>
              </a:rPr>
              <a:t>回の挑戦でほぼ成功できるのです。</a:t>
            </a:r>
            <a:endParaRPr lang="en-US" altLang="ja-JP" sz="1800" kern="0" dirty="0">
              <a:solidFill>
                <a:schemeClr val="bg1"/>
              </a:solidFill>
              <a:latin typeface="+mn-ea"/>
              <a:ea typeface="+mn-ea"/>
              <a:cs typeface="Helvetica" panose="020B0604020202020204" pitchFamily="34" charset="0"/>
            </a:endParaRPr>
          </a:p>
          <a:p>
            <a:r>
              <a:rPr lang="en-US" altLang="ja-JP" sz="1800" kern="0" dirty="0">
                <a:solidFill>
                  <a:schemeClr val="bg1"/>
                </a:solidFill>
                <a:latin typeface="+mn-ea"/>
                <a:ea typeface="+mn-ea"/>
                <a:cs typeface="Helvetica" panose="020B0604020202020204" pitchFamily="34" charset="0"/>
              </a:rPr>
              <a:t>PDCA</a:t>
            </a:r>
            <a:r>
              <a:rPr lang="ja-JP" altLang="en-US" sz="1800" kern="0" dirty="0">
                <a:solidFill>
                  <a:schemeClr val="bg1"/>
                </a:solidFill>
                <a:latin typeface="+mn-ea"/>
                <a:ea typeface="+mn-ea"/>
                <a:cs typeface="Helvetica" panose="020B0604020202020204" pitchFamily="34" charset="0"/>
              </a:rPr>
              <a:t>のサイクルを諦めずに繰り返し、繰り返し行うことが重要であると確認できます。</a:t>
            </a:r>
            <a:endParaRPr lang="en-US" altLang="ja-JP" sz="1800" kern="0" dirty="0">
              <a:solidFill>
                <a:schemeClr val="bg1">
                  <a:lumMod val="95000"/>
                </a:schemeClr>
              </a:solidFill>
              <a:latin typeface="+mn-ea"/>
              <a:ea typeface="+mn-ea"/>
              <a:cs typeface="Helvetica" panose="020B0604020202020204" pitchFamily="34" charset="0"/>
            </a:endParaRPr>
          </a:p>
        </p:txBody>
      </p:sp>
    </p:spTree>
    <p:extLst>
      <p:ext uri="{BB962C8B-B14F-4D97-AF65-F5344CB8AC3E}">
        <p14:creationId xmlns:p14="http://schemas.microsoft.com/office/powerpoint/2010/main" val="1244873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00050" y="1409350"/>
            <a:ext cx="10058401" cy="35149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nSpc>
                <a:spcPts val="2000"/>
              </a:lnSpc>
            </a:pPr>
            <a:r>
              <a:rPr lang="ja-JP" altLang="en-US" sz="1800" kern="0" dirty="0">
                <a:solidFill>
                  <a:schemeClr val="tx1"/>
                </a:solidFill>
                <a:effectLst/>
                <a:latin typeface="+mn-ea"/>
                <a:ea typeface="+mn-ea"/>
                <a:cs typeface="Helvetica" panose="020B0604020202020204" pitchFamily="34" charset="0"/>
              </a:rPr>
              <a:t>　では、今現在の</a:t>
            </a:r>
            <a:r>
              <a:rPr lang="ja-JP" altLang="en-US" sz="1800" kern="0" dirty="0">
                <a:solidFill>
                  <a:schemeClr val="tx1"/>
                </a:solidFill>
                <a:latin typeface="+mn-ea"/>
                <a:ea typeface="+mn-ea"/>
                <a:cs typeface="Helvetica" panose="020B0604020202020204" pitchFamily="34" charset="0"/>
              </a:rPr>
              <a:t>私達の会社の売上</a:t>
            </a:r>
            <a:r>
              <a:rPr lang="ja-JP" altLang="en-US" sz="1800" kern="0" dirty="0">
                <a:solidFill>
                  <a:schemeClr val="tx1"/>
                </a:solidFill>
                <a:effectLst/>
                <a:latin typeface="+mn-ea"/>
                <a:ea typeface="+mn-ea"/>
                <a:cs typeface="Helvetica" panose="020B0604020202020204" pitchFamily="34" charset="0"/>
              </a:rPr>
              <a:t>状態を見て下さい。</a:t>
            </a:r>
            <a:endParaRPr lang="en-US" altLang="ja-JP" sz="1800" kern="0" dirty="0">
              <a:solidFill>
                <a:schemeClr val="tx1"/>
              </a:solidFill>
              <a:effectLst/>
              <a:latin typeface="+mn-ea"/>
              <a:ea typeface="+mn-ea"/>
              <a:cs typeface="Helvetica" panose="020B0604020202020204" pitchFamily="34" charset="0"/>
            </a:endParaRPr>
          </a:p>
          <a:p>
            <a:pPr>
              <a:lnSpc>
                <a:spcPts val="2000"/>
              </a:lnSpc>
            </a:pP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en-US" altLang="ja-JP" sz="1800" kern="0" dirty="0">
                <a:solidFill>
                  <a:schemeClr val="tx1"/>
                </a:solidFill>
                <a:latin typeface="+mn-ea"/>
                <a:ea typeface="+mn-ea"/>
                <a:cs typeface="Helvetica" panose="020B0604020202020204" pitchFamily="34" charset="0"/>
              </a:rPr>
              <a:t>1</a:t>
            </a:r>
            <a:r>
              <a:rPr lang="ja-JP" altLang="en-US" sz="1800" kern="0" dirty="0">
                <a:solidFill>
                  <a:schemeClr val="tx1"/>
                </a:solidFill>
                <a:latin typeface="+mn-ea"/>
                <a:ea typeface="+mn-ea"/>
                <a:cs typeface="Helvetica" panose="020B0604020202020204" pitchFamily="34" charset="0"/>
              </a:rPr>
              <a:t>か月の売上平均</a:t>
            </a:r>
            <a:r>
              <a:rPr lang="en-US" altLang="ja-JP" sz="1800" kern="0" dirty="0">
                <a:solidFill>
                  <a:schemeClr val="tx1"/>
                </a:solidFill>
                <a:latin typeface="+mn-ea"/>
                <a:ea typeface="+mn-ea"/>
                <a:cs typeface="Helvetica" panose="020B0604020202020204" pitchFamily="34" charset="0"/>
              </a:rPr>
              <a:t>400</a:t>
            </a:r>
            <a:r>
              <a:rPr lang="ja-JP" altLang="en-US" sz="1800" kern="0" dirty="0">
                <a:solidFill>
                  <a:schemeClr val="tx1"/>
                </a:solidFill>
                <a:latin typeface="+mn-ea"/>
                <a:ea typeface="+mn-ea"/>
                <a:cs typeface="Helvetica" panose="020B0604020202020204" pitchFamily="34" charset="0"/>
              </a:rPr>
              <a:t>万（</a:t>
            </a:r>
            <a:r>
              <a:rPr lang="en-US" altLang="ja-JP" sz="1800" kern="0" dirty="0">
                <a:solidFill>
                  <a:schemeClr val="tx1"/>
                </a:solidFill>
                <a:latin typeface="+mn-ea"/>
                <a:ea typeface="+mn-ea"/>
                <a:cs typeface="Helvetica" panose="020B0604020202020204" pitchFamily="34" charset="0"/>
              </a:rPr>
              <a:t>2023</a:t>
            </a:r>
            <a:r>
              <a:rPr lang="ja-JP" altLang="en-US" sz="1800" kern="0" dirty="0">
                <a:solidFill>
                  <a:schemeClr val="tx1"/>
                </a:solidFill>
                <a:latin typeface="+mn-ea"/>
                <a:ea typeface="+mn-ea"/>
                <a:cs typeface="Helvetica" panose="020B0604020202020204" pitchFamily="34" charset="0"/>
              </a:rPr>
              <a:t>年</a:t>
            </a:r>
            <a:r>
              <a:rPr lang="en-US" altLang="ja-JP" sz="1800" kern="0" dirty="0">
                <a:solidFill>
                  <a:schemeClr val="tx1"/>
                </a:solidFill>
                <a:latin typeface="+mn-ea"/>
                <a:ea typeface="+mn-ea"/>
                <a:cs typeface="Helvetica" panose="020B0604020202020204" pitchFamily="34" charset="0"/>
              </a:rPr>
              <a:t>11</a:t>
            </a:r>
            <a:r>
              <a:rPr lang="ja-JP" altLang="en-US" sz="1800" kern="0" dirty="0">
                <a:solidFill>
                  <a:schemeClr val="tx1"/>
                </a:solidFill>
                <a:latin typeface="+mn-ea"/>
                <a:ea typeface="+mn-ea"/>
                <a:cs typeface="Helvetica" panose="020B0604020202020204" pitchFamily="34" charset="0"/>
              </a:rPr>
              <a:t>月末時点）</a:t>
            </a: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粗利益</a:t>
            </a:r>
            <a:r>
              <a:rPr lang="en-US" altLang="ja-JP" sz="1800" kern="0" dirty="0">
                <a:solidFill>
                  <a:schemeClr val="tx1"/>
                </a:solidFill>
                <a:effectLst/>
                <a:latin typeface="+mn-ea"/>
                <a:ea typeface="+mn-ea"/>
                <a:cs typeface="Helvetica" panose="020B0604020202020204" pitchFamily="34" charset="0"/>
              </a:rPr>
              <a:t>280</a:t>
            </a:r>
            <a:r>
              <a:rPr lang="ja-JP" altLang="en-US" sz="1800" kern="0" dirty="0">
                <a:solidFill>
                  <a:schemeClr val="tx1"/>
                </a:solidFill>
                <a:effectLst/>
                <a:latin typeface="+mn-ea"/>
                <a:ea typeface="+mn-ea"/>
                <a:cs typeface="Helvetica" panose="020B0604020202020204" pitchFamily="34" charset="0"/>
              </a:rPr>
              <a:t>万（粗利率</a:t>
            </a:r>
            <a:r>
              <a:rPr lang="en-US" altLang="ja-JP" sz="1800" kern="0" dirty="0">
                <a:solidFill>
                  <a:schemeClr val="tx1"/>
                </a:solidFill>
                <a:effectLst/>
                <a:latin typeface="+mn-ea"/>
                <a:ea typeface="+mn-ea"/>
                <a:cs typeface="Helvetica" panose="020B0604020202020204" pitchFamily="34" charset="0"/>
              </a:rPr>
              <a:t>70</a:t>
            </a:r>
            <a:r>
              <a:rPr lang="ja-JP" altLang="en-US" sz="1800" kern="0" dirty="0">
                <a:solidFill>
                  <a:schemeClr val="tx1"/>
                </a:solidFill>
                <a:effectLst/>
                <a:latin typeface="+mn-ea"/>
                <a:ea typeface="+mn-ea"/>
                <a:cs typeface="Helvetica" panose="020B0604020202020204" pitchFamily="34" charset="0"/>
              </a:rPr>
              <a:t>％）</a:t>
            </a:r>
            <a:endParaRPr lang="en-US" altLang="ja-JP" sz="1800" kern="0" dirty="0">
              <a:solidFill>
                <a:schemeClr val="tx1"/>
              </a:solidFill>
              <a:effectLst/>
              <a:latin typeface="+mn-ea"/>
              <a:ea typeface="+mn-ea"/>
              <a:cs typeface="Helvetica" panose="020B0604020202020204" pitchFamily="34" charset="0"/>
            </a:endParaRPr>
          </a:p>
          <a:p>
            <a:pPr>
              <a:lnSpc>
                <a:spcPts val="2000"/>
              </a:lnSpc>
            </a:pP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月間の回収数量は約</a:t>
            </a:r>
            <a:r>
              <a:rPr lang="en-US" altLang="ja-JP" sz="1800" kern="0" dirty="0">
                <a:solidFill>
                  <a:schemeClr val="tx1"/>
                </a:solidFill>
                <a:effectLst/>
                <a:latin typeface="+mn-ea"/>
                <a:ea typeface="+mn-ea"/>
                <a:cs typeface="Helvetica" panose="020B0604020202020204" pitchFamily="34" charset="0"/>
              </a:rPr>
              <a:t>40</a:t>
            </a:r>
            <a:r>
              <a:rPr lang="ja-JP" altLang="en-US" sz="1800" kern="0" dirty="0">
                <a:solidFill>
                  <a:schemeClr val="tx1"/>
                </a:solidFill>
                <a:effectLst/>
                <a:latin typeface="+mn-ea"/>
                <a:ea typeface="+mn-ea"/>
                <a:cs typeface="Helvetica" panose="020B0604020202020204" pitchFamily="34" charset="0"/>
              </a:rPr>
              <a:t>トン</a:t>
            </a:r>
            <a:endParaRPr lang="en-US" altLang="ja-JP" sz="1800" kern="0" dirty="0">
              <a:solidFill>
                <a:schemeClr val="tx1"/>
              </a:solidFill>
              <a:effectLst/>
              <a:latin typeface="+mn-ea"/>
              <a:ea typeface="+mn-ea"/>
              <a:cs typeface="Helvetica" panose="020B0604020202020204" pitchFamily="34" charset="0"/>
            </a:endParaRPr>
          </a:p>
          <a:p>
            <a:pPr>
              <a:lnSpc>
                <a:spcPts val="2000"/>
              </a:lnSpc>
            </a:pP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鉛バッテリー</a:t>
            </a:r>
            <a:r>
              <a:rPr lang="en-US" altLang="ja-JP" sz="1800" kern="0" dirty="0">
                <a:solidFill>
                  <a:schemeClr val="tx1"/>
                </a:solidFill>
                <a:effectLst/>
                <a:latin typeface="+mn-ea"/>
                <a:ea typeface="+mn-ea"/>
                <a:cs typeface="Helvetica" panose="020B0604020202020204" pitchFamily="34" charset="0"/>
              </a:rPr>
              <a:t>2</a:t>
            </a:r>
            <a:r>
              <a:rPr lang="en-US" altLang="ja-JP" sz="1800" kern="0" dirty="0">
                <a:solidFill>
                  <a:schemeClr val="tx1"/>
                </a:solidFill>
                <a:latin typeface="+mn-ea"/>
                <a:ea typeface="+mn-ea"/>
                <a:cs typeface="Helvetica" panose="020B0604020202020204" pitchFamily="34" charset="0"/>
              </a:rPr>
              <a:t>8</a:t>
            </a:r>
            <a:r>
              <a:rPr lang="ja-JP" altLang="en-US" sz="1800" kern="0" dirty="0">
                <a:solidFill>
                  <a:schemeClr val="tx1"/>
                </a:solidFill>
                <a:effectLst/>
                <a:latin typeface="+mn-ea"/>
                <a:ea typeface="+mn-ea"/>
                <a:cs typeface="Helvetica" panose="020B0604020202020204" pitchFamily="34" charset="0"/>
              </a:rPr>
              <a:t>トン</a:t>
            </a:r>
            <a:endParaRPr lang="en-US" altLang="ja-JP" sz="1800" kern="0" dirty="0">
              <a:solidFill>
                <a:schemeClr val="tx1"/>
              </a:solidFill>
              <a:effectLst/>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アルミホイール</a:t>
            </a:r>
            <a:r>
              <a:rPr lang="en-US" altLang="ja-JP" sz="1800" kern="0" dirty="0">
                <a:solidFill>
                  <a:schemeClr val="tx1"/>
                </a:solidFill>
                <a:latin typeface="+mn-ea"/>
                <a:ea typeface="+mn-ea"/>
                <a:cs typeface="Helvetica" panose="020B0604020202020204" pitchFamily="34" charset="0"/>
              </a:rPr>
              <a:t>2</a:t>
            </a:r>
            <a:r>
              <a:rPr lang="ja-JP" altLang="en-US" sz="1800" kern="0" dirty="0">
                <a:solidFill>
                  <a:schemeClr val="tx1"/>
                </a:solidFill>
                <a:latin typeface="+mn-ea"/>
                <a:ea typeface="+mn-ea"/>
                <a:cs typeface="Helvetica" panose="020B0604020202020204" pitchFamily="34" charset="0"/>
              </a:rPr>
              <a:t>トン</a:t>
            </a: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その他</a:t>
            </a:r>
            <a:r>
              <a:rPr lang="en-US" altLang="ja-JP" sz="1800" kern="0" dirty="0">
                <a:solidFill>
                  <a:schemeClr val="tx1"/>
                </a:solidFill>
                <a:latin typeface="+mn-ea"/>
                <a:ea typeface="+mn-ea"/>
                <a:cs typeface="Helvetica" panose="020B0604020202020204" pitchFamily="34" charset="0"/>
              </a:rPr>
              <a:t>10</a:t>
            </a:r>
            <a:r>
              <a:rPr lang="ja-JP" altLang="en-US" sz="1800" kern="0" dirty="0">
                <a:solidFill>
                  <a:schemeClr val="tx1"/>
                </a:solidFill>
                <a:latin typeface="+mn-ea"/>
                <a:ea typeface="+mn-ea"/>
                <a:cs typeface="Helvetica" panose="020B0604020202020204" pitchFamily="34" charset="0"/>
              </a:rPr>
              <a:t>トン</a:t>
            </a:r>
            <a:endParaRPr lang="en-US" altLang="ja-JP" sz="1800" kern="0" dirty="0">
              <a:solidFill>
                <a:schemeClr val="tx1"/>
              </a:solidFill>
              <a:latin typeface="+mn-ea"/>
              <a:ea typeface="+mn-ea"/>
              <a:cs typeface="Helvetica" panose="020B0604020202020204" pitchFamily="34" charset="0"/>
            </a:endParaRPr>
          </a:p>
          <a:p>
            <a:pPr>
              <a:lnSpc>
                <a:spcPts val="2000"/>
              </a:lnSpc>
            </a:pP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この売上</a:t>
            </a:r>
            <a:r>
              <a:rPr lang="ja-JP" altLang="en-US" sz="1800" kern="0" dirty="0">
                <a:solidFill>
                  <a:schemeClr val="tx1"/>
                </a:solidFill>
                <a:effectLst/>
                <a:latin typeface="+mn-ea"/>
                <a:ea typeface="+mn-ea"/>
                <a:cs typeface="Helvetica" panose="020B0604020202020204" pitchFamily="34" charset="0"/>
              </a:rPr>
              <a:t>を</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人で実現できています。</a:t>
            </a:r>
            <a:endParaRPr lang="en-US" altLang="ja-JP" sz="1800" kern="0" dirty="0">
              <a:solidFill>
                <a:schemeClr val="tx1"/>
              </a:solidFill>
              <a:effectLst/>
              <a:latin typeface="+mn-ea"/>
              <a:ea typeface="+mn-ea"/>
              <a:cs typeface="Helvetica" panose="020B0604020202020204" pitchFamily="34"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488117"/>
            <a:ext cx="10058400" cy="921233"/>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7" name="サブタイトル 2">
            <a:extLst>
              <a:ext uri="{FF2B5EF4-FFF2-40B4-BE49-F238E27FC236}">
                <a16:creationId xmlns:a16="http://schemas.microsoft.com/office/drawing/2014/main" id="{4AE0EEB1-3DCD-49EA-A470-A4EFB197BF3D}"/>
              </a:ext>
            </a:extLst>
          </p:cNvPr>
          <p:cNvSpPr>
            <a:spLocks noGrp="1"/>
          </p:cNvSpPr>
          <p:nvPr>
            <p:ph type="subTitle" idx="1"/>
          </p:nvPr>
        </p:nvSpPr>
        <p:spPr>
          <a:xfrm>
            <a:off x="1100050" y="5196623"/>
            <a:ext cx="10673541" cy="1507254"/>
          </a:xfrm>
        </p:spPr>
        <p:txBody>
          <a:bodyPr rtlCol="0" anchor="t">
            <a:noAutofit/>
          </a:bodyPr>
          <a:lstStyle/>
          <a:p>
            <a:pPr>
              <a:lnSpc>
                <a:spcPts val="2000"/>
              </a:lnSpc>
            </a:pPr>
            <a:r>
              <a:rPr lang="en-US" altLang="ja-JP" sz="1800" kern="0" dirty="0">
                <a:solidFill>
                  <a:schemeClr val="bg1"/>
                </a:solidFill>
                <a:latin typeface="+mn-ea"/>
                <a:ea typeface="+mn-ea"/>
                <a:cs typeface="Helvetica" panose="020B0604020202020204" pitchFamily="34" charset="0"/>
              </a:rPr>
              <a:t>35</a:t>
            </a:r>
            <a:r>
              <a:rPr lang="ja-JP" altLang="en-US" sz="1800" kern="0" dirty="0">
                <a:solidFill>
                  <a:schemeClr val="bg1"/>
                </a:solidFill>
                <a:latin typeface="+mn-ea"/>
                <a:ea typeface="+mn-ea"/>
                <a:cs typeface="Helvetica" panose="020B0604020202020204" pitchFamily="34" charset="0"/>
              </a:rPr>
              <a:t>ページの月間目標売上を確認してください。</a:t>
            </a:r>
            <a:r>
              <a:rPr lang="en-US" altLang="ja-JP" sz="1800" kern="0" dirty="0">
                <a:solidFill>
                  <a:schemeClr val="bg1"/>
                </a:solidFill>
                <a:latin typeface="+mn-ea"/>
                <a:ea typeface="+mn-ea"/>
                <a:cs typeface="Helvetica" panose="020B0604020202020204" pitchFamily="34" charset="0"/>
              </a:rPr>
              <a:t>1</a:t>
            </a:r>
            <a:r>
              <a:rPr lang="ja-JP" altLang="en-US" sz="1800" kern="0" dirty="0">
                <a:solidFill>
                  <a:schemeClr val="bg1"/>
                </a:solidFill>
                <a:latin typeface="+mn-ea"/>
                <a:ea typeface="+mn-ea"/>
                <a:cs typeface="Helvetica" panose="020B0604020202020204" pitchFamily="34" charset="0"/>
              </a:rPr>
              <a:t>カ月</a:t>
            </a:r>
            <a:r>
              <a:rPr lang="en-US" altLang="ja-JP" sz="1800" kern="0" dirty="0">
                <a:solidFill>
                  <a:schemeClr val="bg1"/>
                </a:solidFill>
                <a:latin typeface="+mn-ea"/>
                <a:ea typeface="+mn-ea"/>
                <a:cs typeface="Helvetica" panose="020B0604020202020204" pitchFamily="34" charset="0"/>
              </a:rPr>
              <a:t>8</a:t>
            </a:r>
            <a:r>
              <a:rPr lang="ja-JP" altLang="en-US" sz="1800" kern="0" dirty="0">
                <a:solidFill>
                  <a:schemeClr val="bg1"/>
                </a:solidFill>
                <a:latin typeface="+mn-ea"/>
                <a:ea typeface="+mn-ea"/>
                <a:cs typeface="Helvetica" panose="020B0604020202020204" pitchFamily="34" charset="0"/>
              </a:rPr>
              <a:t>時間の労働時間で</a:t>
            </a:r>
            <a:r>
              <a:rPr lang="en-US" altLang="ja-JP" sz="1800" kern="0" dirty="0">
                <a:solidFill>
                  <a:schemeClr val="bg1"/>
                </a:solidFill>
                <a:latin typeface="+mn-ea"/>
                <a:ea typeface="+mn-ea"/>
                <a:cs typeface="Helvetica" panose="020B0604020202020204" pitchFamily="34" charset="0"/>
              </a:rPr>
              <a:t>200</a:t>
            </a:r>
            <a:r>
              <a:rPr lang="ja-JP" altLang="en-US" sz="1800" kern="0" dirty="0">
                <a:solidFill>
                  <a:schemeClr val="bg1"/>
                </a:solidFill>
                <a:latin typeface="+mn-ea"/>
                <a:ea typeface="+mn-ea"/>
                <a:cs typeface="Helvetica" panose="020B0604020202020204" pitchFamily="34" charset="0"/>
              </a:rPr>
              <a:t>万円です。</a:t>
            </a:r>
            <a:r>
              <a:rPr lang="ja-JP" altLang="en-US" sz="1800" kern="0" dirty="0">
                <a:solidFill>
                  <a:schemeClr val="bg1">
                    <a:lumMod val="95000"/>
                  </a:schemeClr>
                </a:solidFill>
                <a:latin typeface="+mn-ea"/>
                <a:ea typeface="+mn-ea"/>
                <a:cs typeface="Helvetica" panose="020B0604020202020204" pitchFamily="34" charset="0"/>
              </a:rPr>
              <a:t>現状は</a:t>
            </a:r>
            <a:r>
              <a:rPr lang="en-US" altLang="ja-JP" sz="1800" kern="0" dirty="0">
                <a:solidFill>
                  <a:schemeClr val="bg1">
                    <a:lumMod val="95000"/>
                  </a:schemeClr>
                </a:solidFill>
                <a:latin typeface="+mn-ea"/>
                <a:ea typeface="+mn-ea"/>
                <a:cs typeface="Helvetica" panose="020B0604020202020204" pitchFamily="34" charset="0"/>
              </a:rPr>
              <a:t>400</a:t>
            </a:r>
            <a:r>
              <a:rPr lang="ja-JP" altLang="en-US" sz="1800" kern="0" dirty="0">
                <a:solidFill>
                  <a:schemeClr val="bg1">
                    <a:lumMod val="95000"/>
                  </a:schemeClr>
                </a:solidFill>
                <a:latin typeface="+mn-ea"/>
                <a:ea typeface="+mn-ea"/>
                <a:cs typeface="Helvetica" panose="020B0604020202020204" pitchFamily="34" charset="0"/>
              </a:rPr>
              <a:t>万円を</a:t>
            </a:r>
            <a:r>
              <a:rPr lang="en-US" altLang="ja-JP" sz="1800" kern="0" dirty="0">
                <a:solidFill>
                  <a:schemeClr val="bg1">
                    <a:lumMod val="95000"/>
                  </a:schemeClr>
                </a:solidFill>
                <a:latin typeface="+mn-ea"/>
                <a:ea typeface="+mn-ea"/>
                <a:cs typeface="Helvetica" panose="020B0604020202020204" pitchFamily="34" charset="0"/>
              </a:rPr>
              <a:t>1</a:t>
            </a:r>
            <a:r>
              <a:rPr lang="ja-JP" altLang="en-US" sz="1800" kern="0" dirty="0">
                <a:solidFill>
                  <a:schemeClr val="bg1">
                    <a:lumMod val="95000"/>
                  </a:schemeClr>
                </a:solidFill>
                <a:latin typeface="+mn-ea"/>
                <a:ea typeface="+mn-ea"/>
                <a:cs typeface="Helvetica" panose="020B0604020202020204" pitchFamily="34" charset="0"/>
              </a:rPr>
              <a:t>人で実現しているので、約半分の回収量で目標を達成できます。達成するのは難しいでしょうか？</a:t>
            </a:r>
            <a:endParaRPr lang="en-US" altLang="ja-JP" sz="1800" kern="0" dirty="0">
              <a:solidFill>
                <a:schemeClr val="bg1">
                  <a:lumMod val="95000"/>
                </a:schemeClr>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58</a:t>
            </a:fld>
            <a:endParaRPr lang="en-US" dirty="0"/>
          </a:p>
        </p:txBody>
      </p:sp>
    </p:spTree>
    <p:extLst>
      <p:ext uri="{BB962C8B-B14F-4D97-AF65-F5344CB8AC3E}">
        <p14:creationId xmlns:p14="http://schemas.microsoft.com/office/powerpoint/2010/main" val="4131629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524241" y="1115907"/>
            <a:ext cx="9210019" cy="3887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4400" kern="0" dirty="0">
                <a:solidFill>
                  <a:schemeClr val="tx1"/>
                </a:solidFill>
                <a:effectLst/>
                <a:latin typeface="+mn-ea"/>
                <a:ea typeface="+mn-ea"/>
                <a:cs typeface="Helvetica" panose="020B0604020202020204" pitchFamily="34" charset="0"/>
              </a:rPr>
              <a:t>つまり、成功する事は</a:t>
            </a:r>
            <a:endParaRPr lang="en-US" altLang="ja-JP" sz="4400" kern="0" dirty="0">
              <a:solidFill>
                <a:schemeClr val="tx1"/>
              </a:solidFill>
              <a:effectLst/>
              <a:latin typeface="+mn-ea"/>
              <a:ea typeface="+mn-ea"/>
              <a:cs typeface="Helvetica" panose="020B0604020202020204" pitchFamily="34" charset="0"/>
            </a:endParaRPr>
          </a:p>
          <a:p>
            <a:r>
              <a:rPr lang="ja-JP" altLang="en-US" sz="4400" kern="0" dirty="0">
                <a:solidFill>
                  <a:schemeClr val="tx1"/>
                </a:solidFill>
                <a:effectLst/>
                <a:latin typeface="+mn-ea"/>
                <a:ea typeface="+mn-ea"/>
                <a:cs typeface="Helvetica" panose="020B0604020202020204" pitchFamily="34" charset="0"/>
              </a:rPr>
              <a:t>　　　　　　すでに確定しているのです。</a:t>
            </a:r>
            <a:endParaRPr lang="en-US" altLang="ja-JP" sz="4400" kern="0" dirty="0">
              <a:solidFill>
                <a:schemeClr val="tx1"/>
              </a:solidFill>
              <a:latin typeface="+mn-ea"/>
              <a:ea typeface="+mn-ea"/>
              <a:cs typeface="Helvetica" panose="020B0604020202020204" pitchFamily="34" charset="0"/>
            </a:endParaRPr>
          </a:p>
          <a:p>
            <a:r>
              <a:rPr lang="ja-JP" altLang="en-US" sz="4400" kern="0" dirty="0">
                <a:solidFill>
                  <a:schemeClr val="tx1"/>
                </a:solidFill>
                <a:latin typeface="+mn-ea"/>
                <a:ea typeface="+mn-ea"/>
                <a:cs typeface="Helvetica" panose="020B0604020202020204" pitchFamily="34" charset="0"/>
              </a:rPr>
              <a:t>あとは、</a:t>
            </a:r>
            <a:endParaRPr lang="en-US" altLang="ja-JP" sz="4400" kern="0" dirty="0">
              <a:solidFill>
                <a:schemeClr val="tx1"/>
              </a:solidFill>
              <a:latin typeface="+mn-ea"/>
              <a:ea typeface="+mn-ea"/>
              <a:cs typeface="Helvetica" panose="020B0604020202020204" pitchFamily="34" charset="0"/>
            </a:endParaRPr>
          </a:p>
          <a:p>
            <a:r>
              <a:rPr lang="ja-JP" altLang="en-US" sz="4400" kern="0" dirty="0">
                <a:solidFill>
                  <a:schemeClr val="tx1"/>
                </a:solidFill>
                <a:latin typeface="+mn-ea"/>
                <a:ea typeface="+mn-ea"/>
                <a:cs typeface="Helvetica" panose="020B0604020202020204" pitchFamily="34" charset="0"/>
              </a:rPr>
              <a:t>あなたが、その成功するその瞬間に</a:t>
            </a:r>
            <a:endParaRPr lang="en-US" altLang="ja-JP" sz="4400" kern="0" dirty="0">
              <a:solidFill>
                <a:schemeClr val="tx1"/>
              </a:solidFill>
              <a:latin typeface="+mn-ea"/>
              <a:ea typeface="+mn-ea"/>
              <a:cs typeface="Helvetica" panose="020B0604020202020204" pitchFamily="34" charset="0"/>
            </a:endParaRPr>
          </a:p>
          <a:p>
            <a:r>
              <a:rPr lang="ja-JP" altLang="en-US" sz="4400" kern="0" dirty="0">
                <a:solidFill>
                  <a:schemeClr val="tx1"/>
                </a:solidFill>
                <a:latin typeface="+mn-ea"/>
                <a:ea typeface="+mn-ea"/>
                <a:cs typeface="Helvetica" panose="020B0604020202020204" pitchFamily="34" charset="0"/>
              </a:rPr>
              <a:t>　　　　　　　この場所にいる</a:t>
            </a:r>
            <a:r>
              <a:rPr lang="ja-JP" altLang="en-US" sz="4400" kern="0" dirty="0">
                <a:solidFill>
                  <a:schemeClr val="tx1"/>
                </a:solidFill>
                <a:effectLst/>
                <a:latin typeface="+mn-ea"/>
                <a:ea typeface="+mn-ea"/>
                <a:cs typeface="Helvetica" panose="020B0604020202020204" pitchFamily="34" charset="0"/>
              </a:rPr>
              <a:t>かどうか？　　　　　　　　　　　　　　　　</a:t>
            </a:r>
            <a:endParaRPr lang="en-US" altLang="ja-JP" sz="4400" kern="0" dirty="0">
              <a:solidFill>
                <a:schemeClr val="tx1"/>
              </a:solidFill>
              <a:effectLst/>
              <a:latin typeface="+mn-ea"/>
              <a:ea typeface="+mn-ea"/>
              <a:cs typeface="Helvetica" panose="020B0604020202020204" pitchFamily="34" charset="0"/>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152557"/>
            <a:ext cx="10058400" cy="921233"/>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7" name="サブタイトル 2">
            <a:extLst>
              <a:ext uri="{FF2B5EF4-FFF2-40B4-BE49-F238E27FC236}">
                <a16:creationId xmlns:a16="http://schemas.microsoft.com/office/drawing/2014/main" id="{4AE0EEB1-3DCD-49EA-A470-A4EFB197BF3D}"/>
              </a:ext>
            </a:extLst>
          </p:cNvPr>
          <p:cNvSpPr>
            <a:spLocks noGrp="1"/>
          </p:cNvSpPr>
          <p:nvPr>
            <p:ph type="subTitle" idx="1"/>
          </p:nvPr>
        </p:nvSpPr>
        <p:spPr>
          <a:xfrm>
            <a:off x="1100051" y="5054010"/>
            <a:ext cx="10058400" cy="1507254"/>
          </a:xfrm>
        </p:spPr>
        <p:txBody>
          <a:bodyPr rtlCol="0" anchor="ctr">
            <a:noAutofit/>
          </a:bodyPr>
          <a:lstStyle/>
          <a:p>
            <a:pPr algn="ctr"/>
            <a:r>
              <a:rPr lang="ja-JP" altLang="en-US" sz="4400" kern="0" dirty="0">
                <a:solidFill>
                  <a:schemeClr val="bg1">
                    <a:lumMod val="95000"/>
                  </a:schemeClr>
                </a:solidFill>
                <a:latin typeface="+mn-ea"/>
                <a:ea typeface="+mn-ea"/>
                <a:cs typeface="Helvetica" panose="020B0604020202020204" pitchFamily="34" charset="0"/>
              </a:rPr>
              <a:t>それだけ、なのです。</a:t>
            </a:r>
            <a:endParaRPr lang="en-US" altLang="ja-JP" sz="4400" kern="0" dirty="0">
              <a:solidFill>
                <a:schemeClr val="bg1">
                  <a:lumMod val="95000"/>
                </a:schemeClr>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59</a:t>
            </a:fld>
            <a:endParaRPr lang="en-US" dirty="0"/>
          </a:p>
        </p:txBody>
      </p:sp>
      <p:pic>
        <p:nvPicPr>
          <p:cNvPr id="16386" name="Picture 2" descr="喜ぶ会社員たちのイラスト">
            <a:extLst>
              <a:ext uri="{FF2B5EF4-FFF2-40B4-BE49-F238E27FC236}">
                <a16:creationId xmlns:a16="http://schemas.microsoft.com/office/drawing/2014/main" id="{A0A81CEC-2B9B-51B1-31F0-82099E8B8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4310" y="513777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イメージトレーニングのイラスト（男性）">
            <a:extLst>
              <a:ext uri="{FF2B5EF4-FFF2-40B4-BE49-F238E27FC236}">
                <a16:creationId xmlns:a16="http://schemas.microsoft.com/office/drawing/2014/main" id="{F6F6AC42-A704-A80A-08EC-EBB1DFDA5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8763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66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066783" y="2889128"/>
            <a:ext cx="10058400" cy="21999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タイトル 1">
            <a:extLst>
              <a:ext uri="{FF2B5EF4-FFF2-40B4-BE49-F238E27FC236}">
                <a16:creationId xmlns:a16="http://schemas.microsoft.com/office/drawing/2014/main" id="{F1DBB71C-9898-4FD2-B112-F8A5C99C5B3D}"/>
              </a:ext>
            </a:extLst>
          </p:cNvPr>
          <p:cNvSpPr txBox="1">
            <a:spLocks/>
          </p:cNvSpPr>
          <p:nvPr/>
        </p:nvSpPr>
        <p:spPr>
          <a:xfrm>
            <a:off x="1326008" y="842901"/>
            <a:ext cx="9539949" cy="402206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effectLst/>
                <a:latin typeface="+mn-ea"/>
                <a:ea typeface="+mn-ea"/>
                <a:cs typeface="Helvetica" panose="020B0604020202020204" pitchFamily="34" charset="0"/>
              </a:rPr>
              <a:t>補足説明</a:t>
            </a:r>
            <a:endParaRPr lang="en-US" altLang="ja-JP" sz="1800" kern="0" dirty="0">
              <a:solidFill>
                <a:srgbClr val="000000"/>
              </a:solidFill>
              <a:effectLst/>
              <a:latin typeface="+mn-ea"/>
              <a:ea typeface="+mn-ea"/>
              <a:cs typeface="Helvetica" panose="020B0604020202020204" pitchFamily="34" charset="0"/>
            </a:endParaRPr>
          </a:p>
          <a:p>
            <a:pPr algn="l">
              <a:lnSpc>
                <a:spcPts val="2000"/>
              </a:lnSpc>
            </a:pPr>
            <a:endParaRPr lang="en-US" altLang="ja-JP" sz="1800" kern="0" dirty="0">
              <a:solidFill>
                <a:srgbClr val="000000"/>
              </a:solidFill>
              <a:effectLst/>
              <a:latin typeface="+mn-ea"/>
              <a:ea typeface="+mn-ea"/>
              <a:cs typeface="Helvetica" panose="020B0604020202020204" pitchFamily="34" charset="0"/>
            </a:endParaRPr>
          </a:p>
          <a:p>
            <a:pPr>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この</a:t>
            </a:r>
            <a:r>
              <a:rPr lang="ja-JP" altLang="en-US" sz="1800" kern="0" dirty="0">
                <a:solidFill>
                  <a:srgbClr val="000000"/>
                </a:solidFill>
                <a:latin typeface="+mn-ea"/>
                <a:ea typeface="+mn-ea"/>
                <a:cs typeface="Helvetica" panose="020B0604020202020204" pitchFamily="34" charset="0"/>
              </a:rPr>
              <a:t>社会には</a:t>
            </a:r>
            <a:r>
              <a:rPr lang="ja-JP" altLang="ja-JP" sz="1800" kern="0" dirty="0">
                <a:solidFill>
                  <a:srgbClr val="000000"/>
                </a:solidFill>
                <a:effectLst/>
                <a:latin typeface="+mn-ea"/>
                <a:ea typeface="+mn-ea"/>
                <a:cs typeface="Helvetica" panose="020B0604020202020204" pitchFamily="34" charset="0"/>
              </a:rPr>
              <a:t>農業、林業、漁業などの第一次産業から、製造業の第二次産業、サービス業の第三次産業まで多くの産業、業種</a:t>
            </a:r>
            <a:r>
              <a:rPr lang="ja-JP" altLang="en-US" sz="1800" kern="0" dirty="0">
                <a:solidFill>
                  <a:srgbClr val="000000"/>
                </a:solidFill>
                <a:effectLst/>
                <a:latin typeface="+mn-ea"/>
                <a:ea typeface="+mn-ea"/>
                <a:cs typeface="Helvetica" panose="020B0604020202020204" pitchFamily="34" charset="0"/>
              </a:rPr>
              <a:t>、業界があり</a:t>
            </a:r>
            <a:r>
              <a:rPr lang="ja-JP" altLang="ja-JP" sz="1800" kern="0" dirty="0">
                <a:solidFill>
                  <a:srgbClr val="000000"/>
                </a:solidFill>
                <a:effectLst/>
                <a:latin typeface="+mn-ea"/>
                <a:ea typeface="+mn-ea"/>
                <a:cs typeface="Helvetica" panose="020B0604020202020204" pitchFamily="34" charset="0"/>
              </a:rPr>
              <a:t>多種多様な仕事があります。</a:t>
            </a:r>
            <a:endParaRPr lang="en-US" altLang="ja-JP" sz="1800" kern="0" dirty="0">
              <a:solidFill>
                <a:srgbClr val="000000"/>
              </a:solidFill>
              <a:effectLst/>
              <a:latin typeface="+mn-ea"/>
              <a:ea typeface="+mn-ea"/>
              <a:cs typeface="Helvetica" panose="020B0604020202020204" pitchFamily="34" charset="0"/>
            </a:endParaRPr>
          </a:p>
          <a:p>
            <a:pPr>
              <a:lnSpc>
                <a:spcPts val="2000"/>
              </a:lnSpc>
            </a:pP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effectLst/>
                <a:latin typeface="+mn-ea"/>
                <a:ea typeface="+mn-ea"/>
                <a:cs typeface="Helvetica" panose="020B0604020202020204" pitchFamily="34" charset="0"/>
              </a:rPr>
              <a:t>　</a:t>
            </a:r>
            <a:r>
              <a:rPr lang="ja-JP" altLang="ja-JP" sz="1800" kern="0" dirty="0">
                <a:solidFill>
                  <a:srgbClr val="000000"/>
                </a:solidFill>
                <a:effectLst/>
                <a:latin typeface="+mn-ea"/>
                <a:ea typeface="+mn-ea"/>
                <a:cs typeface="Helvetica" panose="020B0604020202020204" pitchFamily="34" charset="0"/>
              </a:rPr>
              <a:t>その中でも私達の会社では、お客様本人から直接「ありがとう」と</a:t>
            </a:r>
            <a:r>
              <a:rPr lang="ja-JP" altLang="en-US" sz="1800" kern="0" dirty="0">
                <a:solidFill>
                  <a:srgbClr val="000000"/>
                </a:solidFill>
                <a:latin typeface="+mn-ea"/>
                <a:ea typeface="+mn-ea"/>
                <a:cs typeface="Helvetica" panose="020B0604020202020204" pitchFamily="34" charset="0"/>
              </a:rPr>
              <a:t>感謝の言葉を言われ</a:t>
            </a:r>
            <a:r>
              <a:rPr lang="ja-JP" altLang="en-US" sz="1800" kern="0" dirty="0">
                <a:solidFill>
                  <a:srgbClr val="000000"/>
                </a:solidFill>
                <a:effectLst/>
                <a:latin typeface="+mn-ea"/>
                <a:ea typeface="+mn-ea"/>
                <a:cs typeface="Helvetica" panose="020B0604020202020204" pitchFamily="34" charset="0"/>
              </a:rPr>
              <a:t>る</a:t>
            </a:r>
            <a:r>
              <a:rPr lang="ja-JP" altLang="ja-JP" sz="1800" kern="0" dirty="0">
                <a:solidFill>
                  <a:srgbClr val="000000"/>
                </a:solidFill>
                <a:latin typeface="+mn-ea"/>
                <a:ea typeface="+mn-ea"/>
                <a:cs typeface="Helvetica" panose="020B0604020202020204" pitchFamily="34" charset="0"/>
              </a:rPr>
              <a:t>仕事を仕事として定義しています。</a:t>
            </a:r>
            <a:endParaRPr lang="en-US" altLang="ja-JP" sz="1800" kern="0" dirty="0">
              <a:solidFill>
                <a:srgbClr val="000000"/>
              </a:solidFill>
              <a:latin typeface="+mn-ea"/>
              <a:ea typeface="+mn-ea"/>
              <a:cs typeface="Helvetica" panose="020B0604020202020204" pitchFamily="34" charset="0"/>
            </a:endParaRPr>
          </a:p>
          <a:p>
            <a:pPr>
              <a:lnSpc>
                <a:spcPts val="2000"/>
              </a:lnSpc>
            </a:pPr>
            <a:endParaRPr lang="en-US" altLang="ja-JP" sz="1800" kern="0" dirty="0">
              <a:solidFill>
                <a:srgbClr val="000000"/>
              </a:solidFill>
              <a:latin typeface="+mn-ea"/>
              <a:ea typeface="+mn-ea"/>
              <a:cs typeface="Helvetica" panose="020B0604020202020204" pitchFamily="34" charset="0"/>
            </a:endParaRPr>
          </a:p>
          <a:p>
            <a:pPr>
              <a:lnSpc>
                <a:spcPts val="2000"/>
              </a:lnSpc>
            </a:pPr>
            <a:r>
              <a:rPr lang="ja-JP" altLang="en-US" sz="1800" kern="0" dirty="0">
                <a:solidFill>
                  <a:srgbClr val="000000"/>
                </a:solidFill>
                <a:effectLst/>
                <a:latin typeface="+mn-ea"/>
                <a:ea typeface="+mn-ea"/>
                <a:cs typeface="Helvetica" panose="020B0604020202020204" pitchFamily="34" charset="0"/>
              </a:rPr>
              <a:t>　なぜならば、</a:t>
            </a:r>
            <a:r>
              <a:rPr lang="ja-JP" altLang="ja-JP" sz="1800" kern="0" dirty="0">
                <a:solidFill>
                  <a:srgbClr val="000000"/>
                </a:solidFill>
                <a:effectLst/>
                <a:latin typeface="+mn-ea"/>
                <a:ea typeface="+mn-ea"/>
                <a:cs typeface="Helvetica" panose="020B0604020202020204" pitchFamily="34" charset="0"/>
              </a:rPr>
              <a:t>自分の行なっている仕事</a:t>
            </a:r>
            <a:r>
              <a:rPr lang="ja-JP" altLang="en-US" sz="1800" kern="0" dirty="0">
                <a:solidFill>
                  <a:srgbClr val="000000"/>
                </a:solidFill>
                <a:effectLst/>
                <a:latin typeface="+mn-ea"/>
                <a:ea typeface="+mn-ea"/>
                <a:cs typeface="Helvetica" panose="020B0604020202020204" pitchFamily="34" charset="0"/>
              </a:rPr>
              <a:t>（行為）</a:t>
            </a:r>
            <a:r>
              <a:rPr lang="ja-JP" altLang="ja-JP" sz="1800" kern="0" dirty="0">
                <a:solidFill>
                  <a:srgbClr val="000000"/>
                </a:solidFill>
                <a:effectLst/>
                <a:latin typeface="+mn-ea"/>
                <a:ea typeface="+mn-ea"/>
                <a:cs typeface="Helvetica" panose="020B0604020202020204" pitchFamily="34" charset="0"/>
              </a:rPr>
              <a:t>が、</a:t>
            </a:r>
            <a:r>
              <a:rPr lang="ja-JP" altLang="en-US" sz="1800" kern="0" dirty="0">
                <a:solidFill>
                  <a:srgbClr val="000000"/>
                </a:solidFill>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お客様の役に立てているのだ！</a:t>
            </a:r>
            <a:r>
              <a:rPr lang="ja-JP" altLang="en-US" sz="1800" kern="0" dirty="0">
                <a:solidFill>
                  <a:srgbClr val="000000"/>
                </a:solidFill>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と実感できる</a:t>
            </a:r>
            <a:r>
              <a:rPr lang="ja-JP" altLang="en-US" sz="1800" kern="0" dirty="0">
                <a:solidFill>
                  <a:srgbClr val="000000"/>
                </a:solidFill>
                <a:effectLst/>
                <a:latin typeface="+mn-ea"/>
                <a:ea typeface="+mn-ea"/>
                <a:cs typeface="Helvetica" panose="020B0604020202020204" pitchFamily="34" charset="0"/>
              </a:rPr>
              <a:t>からです。</a:t>
            </a:r>
            <a:endParaRPr lang="en-US" altLang="ja-JP" sz="1800" kern="0" dirty="0">
              <a:solidFill>
                <a:srgbClr val="000000"/>
              </a:solidFill>
              <a:effectLst/>
              <a:latin typeface="+mn-ea"/>
              <a:ea typeface="+mn-ea"/>
              <a:cs typeface="Helvetica" panose="020B0604020202020204" pitchFamily="34" charset="0"/>
            </a:endParaRPr>
          </a:p>
          <a:p>
            <a:pPr>
              <a:lnSpc>
                <a:spcPts val="2000"/>
              </a:lnSpc>
            </a:pP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　なぜ、</a:t>
            </a:r>
            <a:r>
              <a:rPr lang="ja-JP" altLang="ja-JP" sz="1800" kern="0" dirty="0">
                <a:solidFill>
                  <a:schemeClr val="tx1"/>
                </a:solidFill>
                <a:latin typeface="+mn-ea"/>
                <a:ea typeface="+mn-ea"/>
                <a:cs typeface="Helvetica" panose="020B0604020202020204" pitchFamily="34" charset="0"/>
              </a:rPr>
              <a:t>お客様の役に立てているのだ！と実感</a:t>
            </a:r>
            <a:r>
              <a:rPr lang="ja-JP" altLang="en-US" sz="1800" kern="0" dirty="0">
                <a:solidFill>
                  <a:schemeClr val="tx1"/>
                </a:solidFill>
                <a:latin typeface="+mn-ea"/>
                <a:ea typeface="+mn-ea"/>
                <a:cs typeface="Helvetica" panose="020B0604020202020204" pitchFamily="34" charset="0"/>
              </a:rPr>
              <a:t>が</a:t>
            </a:r>
            <a:r>
              <a:rPr lang="ja-JP" altLang="ja-JP" sz="1800" kern="0" dirty="0">
                <a:solidFill>
                  <a:schemeClr val="tx1"/>
                </a:solidFill>
                <a:latin typeface="+mn-ea"/>
                <a:ea typeface="+mn-ea"/>
                <a:cs typeface="Helvetica" panose="020B0604020202020204" pitchFamily="34" charset="0"/>
              </a:rPr>
              <a:t>できる仕事を仕事として定義</a:t>
            </a:r>
            <a:r>
              <a:rPr lang="ja-JP" altLang="en-US" sz="1800" kern="0" dirty="0">
                <a:solidFill>
                  <a:schemeClr val="tx1"/>
                </a:solidFill>
                <a:latin typeface="+mn-ea"/>
                <a:ea typeface="+mn-ea"/>
                <a:cs typeface="Helvetica" panose="020B0604020202020204" pitchFamily="34" charset="0"/>
              </a:rPr>
              <a:t>するのか？　　　　　　　　　　</a:t>
            </a:r>
            <a:endParaRPr lang="en-US" altLang="ja-JP" sz="1800" kern="0" dirty="0">
              <a:solidFill>
                <a:schemeClr val="tx1"/>
              </a:solidFill>
              <a:latin typeface="+mn-ea"/>
              <a:ea typeface="+mn-ea"/>
              <a:cs typeface="Helvetica" panose="020B0604020202020204" pitchFamily="34" charset="0"/>
            </a:endParaRPr>
          </a:p>
          <a:p>
            <a:pPr>
              <a:lnSpc>
                <a:spcPts val="2000"/>
              </a:lnSpc>
            </a:pP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latin typeface="+mn-ea"/>
                <a:ea typeface="+mn-ea"/>
                <a:cs typeface="Helvetica" panose="020B0604020202020204" pitchFamily="34" charset="0"/>
              </a:rPr>
              <a:t>　それは、お客様から直接「ありがとう」と感謝されると非常に強い満足感を得ることができるからです。人から必要とされていると感じられることこそが、次のやる気（モチベーション）につながります。</a:t>
            </a:r>
            <a:endParaRPr lang="en-US" altLang="ja-JP" sz="1800" kern="0" dirty="0">
              <a:solidFill>
                <a:schemeClr val="tx1"/>
              </a:solidFill>
              <a:latin typeface="+mn-ea"/>
              <a:ea typeface="+mn-ea"/>
              <a:cs typeface="Helvetica" panose="020B0604020202020204" pitchFamily="34" charset="0"/>
            </a:endParaRPr>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409351" y="4989003"/>
            <a:ext cx="9456606" cy="1905000"/>
          </a:xfrm>
        </p:spPr>
        <p:txBody>
          <a:bodyPr rtlCol="0" anchor="ctr">
            <a:normAutofit/>
          </a:bodyPr>
          <a:lstStyle/>
          <a:p>
            <a:r>
              <a:rPr lang="en-US" altLang="ja-JP" sz="1800" kern="0" dirty="0">
                <a:solidFill>
                  <a:schemeClr val="bg1"/>
                </a:solidFill>
                <a:effectLst/>
                <a:latin typeface="+mn-ea"/>
                <a:ea typeface="+mn-ea"/>
                <a:cs typeface="Helvetica" panose="020B0604020202020204" pitchFamily="34" charset="0"/>
              </a:rPr>
              <a:t> </a:t>
            </a:r>
            <a:r>
              <a:rPr lang="ja-JP" altLang="en-US" sz="4400" kern="0" dirty="0">
                <a:solidFill>
                  <a:schemeClr val="bg1"/>
                </a:solidFill>
                <a:effectLst/>
                <a:latin typeface="+mn-ea"/>
                <a:ea typeface="+mn-ea"/>
                <a:cs typeface="Helvetica" panose="020B0604020202020204" pitchFamily="34" charset="0"/>
              </a:rPr>
              <a:t>「ありがとう」と感謝される</a:t>
            </a:r>
            <a:br>
              <a:rPr lang="en-US" altLang="ja-JP" sz="4400" kern="0" dirty="0">
                <a:solidFill>
                  <a:schemeClr val="bg1"/>
                </a:solidFill>
                <a:effectLst/>
                <a:latin typeface="+mn-ea"/>
                <a:ea typeface="+mn-ea"/>
                <a:cs typeface="Helvetica" panose="020B0604020202020204" pitchFamily="34" charset="0"/>
              </a:rPr>
            </a:br>
            <a:r>
              <a:rPr lang="ja-JP" altLang="en-US" sz="4400" kern="0" dirty="0">
                <a:solidFill>
                  <a:schemeClr val="bg1"/>
                </a:solidFill>
                <a:effectLst/>
                <a:latin typeface="+mn-ea"/>
                <a:ea typeface="+mn-ea"/>
                <a:cs typeface="Helvetica" panose="020B0604020202020204" pitchFamily="34" charset="0"/>
              </a:rPr>
              <a:t>　　　仕事こそが、本物の仕事である</a:t>
            </a:r>
            <a:endParaRPr lang="ja-JP" altLang="ja-JP" sz="4400" kern="100" dirty="0">
              <a:solidFill>
                <a:schemeClr val="bg1"/>
              </a:solidFill>
              <a:effectLst/>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44666A3B-AF77-8985-A5AF-4C95EBADA665}"/>
              </a:ext>
            </a:extLst>
          </p:cNvPr>
          <p:cNvSpPr>
            <a:spLocks noGrp="1"/>
          </p:cNvSpPr>
          <p:nvPr>
            <p:ph type="sldNum" sz="quarter" idx="12"/>
          </p:nvPr>
        </p:nvSpPr>
        <p:spPr/>
        <p:txBody>
          <a:bodyPr/>
          <a:lstStyle/>
          <a:p>
            <a:pPr rtl="0"/>
            <a:fld id="{3A98EE3D-8CD1-4C3F-BD1C-C98C9596463C}" type="slidenum">
              <a:rPr lang="en-US" smtClean="0"/>
              <a:t>6</a:t>
            </a:fld>
            <a:endParaRPr lang="en-US" dirty="0"/>
          </a:p>
        </p:txBody>
      </p:sp>
      <p:pic>
        <p:nvPicPr>
          <p:cNvPr id="4098" name="Picture 2" descr="「ありがとう」と言っている人のイラスト">
            <a:extLst>
              <a:ext uri="{FF2B5EF4-FFF2-40B4-BE49-F238E27FC236}">
                <a16:creationId xmlns:a16="http://schemas.microsoft.com/office/drawing/2014/main" id="{D4641B6B-B3A7-C764-4FB6-CF6BB0659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2026" y="5125123"/>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153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158072"/>
            <a:ext cx="10058400" cy="921233"/>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60</a:t>
            </a:fld>
            <a:endParaRPr lang="en-US" dirty="0"/>
          </a:p>
        </p:txBody>
      </p:sp>
      <p:sp>
        <p:nvSpPr>
          <p:cNvPr id="3" name="タイトル 1">
            <a:extLst>
              <a:ext uri="{FF2B5EF4-FFF2-40B4-BE49-F238E27FC236}">
                <a16:creationId xmlns:a16="http://schemas.microsoft.com/office/drawing/2014/main" id="{A25754F8-0017-269E-4840-24CE06D973A6}"/>
              </a:ext>
            </a:extLst>
          </p:cNvPr>
          <p:cNvSpPr txBox="1">
            <a:spLocks/>
          </p:cNvSpPr>
          <p:nvPr/>
        </p:nvSpPr>
        <p:spPr>
          <a:xfrm>
            <a:off x="844733" y="1226113"/>
            <a:ext cx="10569035" cy="3887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ctr"/>
            <a:r>
              <a:rPr lang="ja-JP" altLang="en-US" sz="4400" kern="0" dirty="0">
                <a:solidFill>
                  <a:schemeClr val="tx1"/>
                </a:solidFill>
                <a:effectLst/>
                <a:latin typeface="+mn-ea"/>
                <a:ea typeface="+mn-ea"/>
                <a:cs typeface="Helvetica" panose="020B0604020202020204" pitchFamily="34" charset="0"/>
              </a:rPr>
              <a:t>今、ここで必要なことは</a:t>
            </a:r>
            <a:endParaRPr lang="en-US" altLang="ja-JP" sz="4400" kern="0" dirty="0">
              <a:solidFill>
                <a:schemeClr val="tx1"/>
              </a:solidFill>
              <a:effectLst/>
              <a:latin typeface="+mn-ea"/>
              <a:ea typeface="+mn-ea"/>
              <a:cs typeface="Helvetica" panose="020B0604020202020204" pitchFamily="34" charset="0"/>
            </a:endParaRPr>
          </a:p>
          <a:p>
            <a:pPr algn="ctr"/>
            <a:endParaRPr lang="en-US" altLang="ja-JP" sz="4400" kern="0" dirty="0">
              <a:solidFill>
                <a:schemeClr val="tx1"/>
              </a:solidFill>
              <a:effectLst/>
              <a:latin typeface="+mn-ea"/>
              <a:ea typeface="+mn-ea"/>
              <a:cs typeface="Helvetica" panose="020B0604020202020204" pitchFamily="34" charset="0"/>
            </a:endParaRPr>
          </a:p>
          <a:p>
            <a:pPr algn="ctr"/>
            <a:r>
              <a:rPr lang="ja-JP" altLang="en-US" sz="6000" kern="0" dirty="0">
                <a:solidFill>
                  <a:schemeClr val="tx1"/>
                </a:solidFill>
                <a:effectLst/>
                <a:latin typeface="+mn-ea"/>
                <a:ea typeface="+mn-ea"/>
                <a:cs typeface="Helvetica" panose="020B0604020202020204" pitchFamily="34" charset="0"/>
              </a:rPr>
              <a:t>「やってやる」</a:t>
            </a:r>
            <a:endParaRPr lang="en-US" altLang="ja-JP" sz="6000" kern="0" dirty="0">
              <a:solidFill>
                <a:schemeClr val="tx1"/>
              </a:solidFill>
              <a:effectLst/>
              <a:latin typeface="+mn-ea"/>
              <a:ea typeface="+mn-ea"/>
              <a:cs typeface="Helvetica" panose="020B0604020202020204" pitchFamily="34" charset="0"/>
            </a:endParaRPr>
          </a:p>
          <a:p>
            <a:pPr algn="ctr"/>
            <a:endParaRPr lang="en-US" altLang="ja-JP" sz="4400" kern="0" dirty="0">
              <a:solidFill>
                <a:schemeClr val="tx1"/>
              </a:solidFill>
              <a:effectLst/>
              <a:latin typeface="+mn-ea"/>
              <a:ea typeface="+mn-ea"/>
              <a:cs typeface="Helvetica" panose="020B0604020202020204" pitchFamily="34" charset="0"/>
            </a:endParaRPr>
          </a:p>
          <a:p>
            <a:pPr algn="ctr"/>
            <a:r>
              <a:rPr lang="ja-JP" altLang="en-US" sz="4400" kern="0" dirty="0">
                <a:solidFill>
                  <a:schemeClr val="tx1"/>
                </a:solidFill>
                <a:effectLst/>
                <a:latin typeface="+mn-ea"/>
                <a:ea typeface="+mn-ea"/>
                <a:cs typeface="Helvetica" panose="020B0604020202020204" pitchFamily="34" charset="0"/>
              </a:rPr>
              <a:t>と決意することだけです。</a:t>
            </a:r>
            <a:endParaRPr lang="en-US" altLang="ja-JP" sz="4400" kern="0" dirty="0">
              <a:solidFill>
                <a:schemeClr val="tx1"/>
              </a:solidFill>
              <a:effectLst/>
              <a:latin typeface="+mn-ea"/>
              <a:ea typeface="+mn-ea"/>
              <a:cs typeface="Helvetica" panose="020B0604020202020204" pitchFamily="34" charset="0"/>
            </a:endParaRPr>
          </a:p>
        </p:txBody>
      </p:sp>
      <p:pic>
        <p:nvPicPr>
          <p:cNvPr id="2050" name="Picture 2" descr="強い企業戦士のイラスト（男性）">
            <a:extLst>
              <a:ext uri="{FF2B5EF4-FFF2-40B4-BE49-F238E27FC236}">
                <a16:creationId xmlns:a16="http://schemas.microsoft.com/office/drawing/2014/main" id="{64F59001-BF01-C28F-F7CE-E84972436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8451" y="3366192"/>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06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657772" y="2269120"/>
            <a:ext cx="8936859" cy="40345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nSpc>
                <a:spcPts val="2000"/>
              </a:lnSpc>
            </a:pPr>
            <a:r>
              <a:rPr lang="ja-JP" altLang="en-US" sz="1400" b="0" i="0" dirty="0">
                <a:solidFill>
                  <a:schemeClr val="tx1"/>
                </a:solidFill>
                <a:effectLst/>
                <a:latin typeface="+mn-ea"/>
                <a:ea typeface="+mn-ea"/>
              </a:rPr>
              <a:t>　　</a:t>
            </a:r>
            <a:r>
              <a:rPr lang="ja-JP" altLang="en-US" sz="1800" b="0" i="0" dirty="0">
                <a:solidFill>
                  <a:schemeClr val="tx1"/>
                </a:solidFill>
                <a:effectLst/>
                <a:latin typeface="+mn-ea"/>
                <a:ea typeface="+mn-ea"/>
              </a:rPr>
              <a:t>私には、世界から戦争を無くし平和にしたい、世界から貧困を無くし餓死する人を無くしたい、などといというような大きな志はありません。</a:t>
            </a:r>
            <a:r>
              <a:rPr lang="ja-JP" altLang="en-US" sz="1800" dirty="0">
                <a:solidFill>
                  <a:schemeClr val="tx1"/>
                </a:solidFill>
                <a:latin typeface="+mn-ea"/>
                <a:ea typeface="+mn-ea"/>
              </a:rPr>
              <a:t>なぜならば、私に関わる身近な人達が幸せになっていない中での世界平和や世界貢献などというものは、無意味なものでしかないと考えているからです。</a:t>
            </a:r>
            <a:endParaRPr lang="en-US" altLang="ja-JP" sz="1800" b="0" i="0" dirty="0">
              <a:solidFill>
                <a:schemeClr val="tx1"/>
              </a:solidFill>
              <a:effectLst/>
              <a:latin typeface="+mn-ea"/>
              <a:ea typeface="+mn-ea"/>
            </a:endParaRPr>
          </a:p>
          <a:p>
            <a:pPr>
              <a:lnSpc>
                <a:spcPts val="2000"/>
              </a:lnSpc>
            </a:pPr>
            <a:r>
              <a:rPr lang="ja-JP" altLang="en-US" sz="1800" b="0" i="0" dirty="0">
                <a:solidFill>
                  <a:schemeClr val="tx1"/>
                </a:solidFill>
                <a:effectLst/>
                <a:latin typeface="+mn-ea"/>
                <a:ea typeface="+mn-ea"/>
              </a:rPr>
              <a:t>　</a:t>
            </a:r>
            <a:endParaRPr lang="en-US" altLang="ja-JP" sz="1800" b="0" i="0" dirty="0">
              <a:solidFill>
                <a:schemeClr val="tx1"/>
              </a:solidFill>
              <a:effectLst/>
              <a:latin typeface="+mn-ea"/>
              <a:ea typeface="+mn-ea"/>
            </a:endParaRPr>
          </a:p>
          <a:p>
            <a:pPr>
              <a:lnSpc>
                <a:spcPts val="2000"/>
              </a:lnSpc>
            </a:pPr>
            <a:r>
              <a:rPr lang="ja-JP" altLang="en-US" sz="1800" dirty="0">
                <a:solidFill>
                  <a:schemeClr val="tx1"/>
                </a:solidFill>
                <a:latin typeface="+mn-ea"/>
                <a:ea typeface="+mn-ea"/>
              </a:rPr>
              <a:t>　</a:t>
            </a:r>
            <a:r>
              <a:rPr lang="ja-JP" altLang="en-US" sz="1800" b="0" i="0" dirty="0">
                <a:solidFill>
                  <a:schemeClr val="tx1"/>
                </a:solidFill>
                <a:effectLst/>
                <a:latin typeface="+mn-ea"/>
                <a:ea typeface="+mn-ea"/>
              </a:rPr>
              <a:t>私達の会社で働く全スタッフがお金の悩みから少しでも解放され、老後に対するお金の心配をする必要がなくなることの方が大切だと思うのです。</a:t>
            </a:r>
            <a:r>
              <a:rPr lang="ja-JP" altLang="en-US" sz="1800" dirty="0">
                <a:solidFill>
                  <a:schemeClr val="tx1"/>
                </a:solidFill>
                <a:latin typeface="+mn-ea"/>
                <a:ea typeface="+mn-ea"/>
              </a:rPr>
              <a:t>私達の会社で働いているスタッフがパートナーから「来世でもまたあなたと結婚したい」と言われるような素敵な人間になり、「時間が戻ったとしても、もう一度一緒に働きたい」と言われるような素晴らしい会社にしたいのです。私にとってはその方が世界平和や世界貢献よりも大きな価値があります。</a:t>
            </a:r>
            <a:endParaRPr lang="en-US" altLang="ja-JP" sz="1800" dirty="0">
              <a:solidFill>
                <a:schemeClr val="tx1"/>
              </a:solidFill>
              <a:latin typeface="+mn-ea"/>
              <a:ea typeface="+mn-ea"/>
            </a:endParaRPr>
          </a:p>
          <a:p>
            <a:pPr>
              <a:lnSpc>
                <a:spcPts val="2000"/>
              </a:lnSpc>
            </a:pPr>
            <a:endParaRPr lang="en-US" altLang="ja-JP" sz="1800" dirty="0">
              <a:solidFill>
                <a:schemeClr val="tx1"/>
              </a:solidFill>
              <a:latin typeface="+mn-ea"/>
              <a:ea typeface="+mn-ea"/>
            </a:endParaRPr>
          </a:p>
          <a:p>
            <a:pPr>
              <a:lnSpc>
                <a:spcPts val="2000"/>
              </a:lnSpc>
            </a:pPr>
            <a:r>
              <a:rPr lang="ja-JP" altLang="en-US" sz="1800" dirty="0">
                <a:solidFill>
                  <a:schemeClr val="tx1"/>
                </a:solidFill>
                <a:latin typeface="+mn-ea"/>
                <a:ea typeface="+mn-ea"/>
              </a:rPr>
              <a:t>　</a:t>
            </a:r>
            <a:r>
              <a:rPr lang="ja-JP" altLang="en-US" sz="1800" dirty="0">
                <a:solidFill>
                  <a:schemeClr val="bg1"/>
                </a:solidFill>
                <a:latin typeface="+mn-ea"/>
                <a:ea typeface="+mn-ea"/>
              </a:rPr>
              <a:t>「家族ともっと真剣に向き合っておけばよかった」、「家族ともっと一緒に過ごしておけばよかった」、「家族ともっと思い出を作っておけばよかった」などという後悔が残るような会社にだけはしたくありません。もし、そのような会社ならば、今までのように一人社長として仕事をしていた方が気が楽で良いのです。</a:t>
            </a:r>
            <a:endParaRPr lang="en-US" altLang="ja-JP" sz="1800" dirty="0">
              <a:solidFill>
                <a:schemeClr val="bg1"/>
              </a:solidFill>
              <a:latin typeface="+mn-ea"/>
              <a:ea typeface="+mn-ea"/>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066783" y="1198518"/>
            <a:ext cx="10058400" cy="495155"/>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61</a:t>
            </a:fld>
            <a:endParaRPr lang="en-US" dirty="0"/>
          </a:p>
        </p:txBody>
      </p:sp>
    </p:spTree>
    <p:extLst>
      <p:ext uri="{BB962C8B-B14F-4D97-AF65-F5344CB8AC3E}">
        <p14:creationId xmlns:p14="http://schemas.microsoft.com/office/powerpoint/2010/main" val="3510616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820542" y="1754874"/>
            <a:ext cx="10611320" cy="43774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nSpc>
                <a:spcPts val="2000"/>
              </a:lnSpc>
            </a:pPr>
            <a:r>
              <a:rPr lang="ja-JP" altLang="en-US" sz="1400" b="0" i="0" dirty="0">
                <a:solidFill>
                  <a:schemeClr val="tx1"/>
                </a:solidFill>
                <a:effectLst/>
                <a:latin typeface="+mn-ea"/>
                <a:ea typeface="+mn-ea"/>
              </a:rPr>
              <a:t>　</a:t>
            </a:r>
            <a:r>
              <a:rPr lang="ja-JP" altLang="en-US" sz="1800" b="0" i="0" dirty="0">
                <a:solidFill>
                  <a:schemeClr val="tx1"/>
                </a:solidFill>
                <a:effectLst/>
                <a:latin typeface="+mn-ea"/>
                <a:ea typeface="+mn-ea"/>
              </a:rPr>
              <a:t>　この仕事は</a:t>
            </a:r>
            <a:r>
              <a:rPr lang="en-US" altLang="ja-JP" sz="1800" kern="0" dirty="0">
                <a:solidFill>
                  <a:schemeClr val="tx1"/>
                </a:solidFill>
                <a:effectLst/>
                <a:latin typeface="+mn-ea"/>
                <a:ea typeface="+mn-ea"/>
                <a:cs typeface="Helvetica" panose="020B0604020202020204" pitchFamily="34" charset="0"/>
              </a:rPr>
              <a:t>2011</a:t>
            </a:r>
            <a:r>
              <a:rPr lang="ja-JP" altLang="en-US" sz="1800" kern="0" dirty="0">
                <a:solidFill>
                  <a:schemeClr val="tx1"/>
                </a:solidFill>
                <a:effectLst/>
                <a:latin typeface="+mn-ea"/>
                <a:ea typeface="+mn-ea"/>
                <a:cs typeface="Helvetica" panose="020B0604020202020204" pitchFamily="34" charset="0"/>
              </a:rPr>
              <a:t>年から構想に</a:t>
            </a:r>
            <a:r>
              <a:rPr lang="en-US" altLang="ja-JP" sz="1800" kern="0" dirty="0">
                <a:solidFill>
                  <a:schemeClr val="tx1"/>
                </a:solidFill>
                <a:effectLst/>
                <a:latin typeface="+mn-ea"/>
                <a:ea typeface="+mn-ea"/>
                <a:cs typeface="Helvetica" panose="020B0604020202020204" pitchFamily="34" charset="0"/>
              </a:rPr>
              <a:t>5</a:t>
            </a:r>
            <a:r>
              <a:rPr lang="ja-JP" altLang="en-US" sz="1800" kern="0" dirty="0">
                <a:solidFill>
                  <a:schemeClr val="tx1"/>
                </a:solidFill>
                <a:effectLst/>
                <a:latin typeface="+mn-ea"/>
                <a:ea typeface="+mn-ea"/>
                <a:cs typeface="Helvetica" panose="020B0604020202020204" pitchFamily="34" charset="0"/>
              </a:rPr>
              <a:t>年、</a:t>
            </a:r>
            <a:r>
              <a:rPr lang="en-US" altLang="ja-JP" sz="1800" kern="0" dirty="0">
                <a:solidFill>
                  <a:schemeClr val="tx1"/>
                </a:solidFill>
                <a:effectLst/>
                <a:latin typeface="+mn-ea"/>
                <a:ea typeface="+mn-ea"/>
                <a:cs typeface="Helvetica" panose="020B0604020202020204" pitchFamily="34" charset="0"/>
              </a:rPr>
              <a:t>2016</a:t>
            </a:r>
            <a:r>
              <a:rPr lang="ja-JP" altLang="en-US" sz="1800" kern="0" dirty="0">
                <a:solidFill>
                  <a:schemeClr val="tx1"/>
                </a:solidFill>
                <a:effectLst/>
                <a:latin typeface="+mn-ea"/>
                <a:ea typeface="+mn-ea"/>
                <a:cs typeface="Helvetica" panose="020B0604020202020204" pitchFamily="34" charset="0"/>
              </a:rPr>
              <a:t>年から準備に</a:t>
            </a:r>
            <a:r>
              <a:rPr lang="en-US" altLang="ja-JP" sz="1800" kern="0" dirty="0">
                <a:solidFill>
                  <a:schemeClr val="tx1"/>
                </a:solidFill>
                <a:effectLst/>
                <a:latin typeface="+mn-ea"/>
                <a:ea typeface="+mn-ea"/>
                <a:cs typeface="Helvetica" panose="020B0604020202020204" pitchFamily="34" charset="0"/>
              </a:rPr>
              <a:t>7</a:t>
            </a:r>
            <a:r>
              <a:rPr lang="ja-JP" altLang="en-US" sz="1800" kern="0" dirty="0">
                <a:solidFill>
                  <a:schemeClr val="tx1"/>
                </a:solidFill>
                <a:effectLst/>
                <a:latin typeface="+mn-ea"/>
                <a:ea typeface="+mn-ea"/>
                <a:cs typeface="Helvetica" panose="020B0604020202020204" pitchFamily="34" charset="0"/>
              </a:rPr>
              <a:t>年、長い時間と労力を費やし、試行錯誤を繰り返して</a:t>
            </a:r>
            <a:r>
              <a:rPr lang="en-US" altLang="ja-JP" sz="1800" kern="0" dirty="0">
                <a:solidFill>
                  <a:schemeClr val="tx1"/>
                </a:solidFill>
                <a:effectLst/>
                <a:latin typeface="+mn-ea"/>
                <a:ea typeface="+mn-ea"/>
                <a:cs typeface="Helvetica" panose="020B0604020202020204" pitchFamily="34" charset="0"/>
              </a:rPr>
              <a:t>2023</a:t>
            </a:r>
            <a:r>
              <a:rPr lang="ja-JP" altLang="en-US" sz="1800" kern="0" dirty="0">
                <a:solidFill>
                  <a:schemeClr val="tx1"/>
                </a:solidFill>
                <a:effectLst/>
                <a:latin typeface="+mn-ea"/>
                <a:ea typeface="+mn-ea"/>
                <a:cs typeface="Helvetica" panose="020B0604020202020204" pitchFamily="34" charset="0"/>
              </a:rPr>
              <a:t>年</a:t>
            </a:r>
            <a:r>
              <a:rPr lang="en-US" altLang="ja-JP" sz="1800" kern="0" dirty="0">
                <a:solidFill>
                  <a:schemeClr val="tx1"/>
                </a:solidFill>
                <a:effectLst/>
                <a:latin typeface="+mn-ea"/>
                <a:ea typeface="+mn-ea"/>
                <a:cs typeface="Helvetica" panose="020B0604020202020204" pitchFamily="34" charset="0"/>
              </a:rPr>
              <a:t>11</a:t>
            </a:r>
            <a:r>
              <a:rPr lang="ja-JP" altLang="en-US" sz="1800" kern="0" dirty="0">
                <a:solidFill>
                  <a:schemeClr val="tx1"/>
                </a:solidFill>
                <a:effectLst/>
                <a:latin typeface="+mn-ea"/>
                <a:ea typeface="+mn-ea"/>
                <a:cs typeface="Helvetica" panose="020B0604020202020204" pitchFamily="34" charset="0"/>
              </a:rPr>
              <a:t>月の時点で、</a:t>
            </a:r>
            <a:r>
              <a:rPr lang="en-US" altLang="ja-JP" sz="1800" kern="0" dirty="0">
                <a:solidFill>
                  <a:schemeClr val="tx1"/>
                </a:solidFill>
                <a:effectLst/>
                <a:latin typeface="+mn-ea"/>
                <a:ea typeface="+mn-ea"/>
                <a:cs typeface="Helvetica" panose="020B0604020202020204" pitchFamily="34" charset="0"/>
              </a:rPr>
              <a:t>1</a:t>
            </a:r>
            <a:r>
              <a:rPr lang="ja-JP" altLang="en-US" sz="1800" kern="0" dirty="0">
                <a:solidFill>
                  <a:schemeClr val="tx1"/>
                </a:solidFill>
                <a:effectLst/>
                <a:latin typeface="+mn-ea"/>
                <a:ea typeface="+mn-ea"/>
                <a:cs typeface="Helvetica" panose="020B0604020202020204" pitchFamily="34" charset="0"/>
              </a:rPr>
              <a:t>人で月間</a:t>
            </a:r>
            <a:r>
              <a:rPr lang="en-US" altLang="ja-JP" sz="1800" kern="0" dirty="0">
                <a:solidFill>
                  <a:schemeClr val="tx1"/>
                </a:solidFill>
                <a:effectLst/>
                <a:latin typeface="+mn-ea"/>
                <a:ea typeface="+mn-ea"/>
                <a:cs typeface="Helvetica" panose="020B0604020202020204" pitchFamily="34" charset="0"/>
              </a:rPr>
              <a:t>40</a:t>
            </a:r>
            <a:r>
              <a:rPr lang="ja-JP" altLang="en-US" sz="1800" kern="0" dirty="0">
                <a:solidFill>
                  <a:schemeClr val="tx1"/>
                </a:solidFill>
                <a:effectLst/>
                <a:latin typeface="+mn-ea"/>
                <a:ea typeface="+mn-ea"/>
                <a:cs typeface="Helvetica" panose="020B0604020202020204" pitchFamily="34" charset="0"/>
              </a:rPr>
              <a:t>トンまで回収できるような仕組みを構築し、回収マニュアルも作成しました。</a:t>
            </a:r>
            <a:r>
              <a:rPr lang="en-US" altLang="ja-JP" sz="1800" kern="0" dirty="0">
                <a:solidFill>
                  <a:schemeClr val="tx1"/>
                </a:solidFill>
                <a:effectLst/>
                <a:latin typeface="+mn-ea"/>
                <a:ea typeface="+mn-ea"/>
                <a:cs typeface="Helvetica" panose="020B0604020202020204" pitchFamily="34" charset="0"/>
              </a:rPr>
              <a:t>2023</a:t>
            </a:r>
            <a:r>
              <a:rPr lang="ja-JP" altLang="en-US" sz="1800" kern="0" dirty="0">
                <a:solidFill>
                  <a:schemeClr val="tx1"/>
                </a:solidFill>
                <a:effectLst/>
                <a:latin typeface="+mn-ea"/>
                <a:ea typeface="+mn-ea"/>
                <a:cs typeface="Helvetica" panose="020B0604020202020204" pitchFamily="34" charset="0"/>
              </a:rPr>
              <a:t>年</a:t>
            </a:r>
            <a:r>
              <a:rPr lang="en-US" altLang="ja-JP" sz="1800" kern="0" dirty="0">
                <a:solidFill>
                  <a:schemeClr val="tx1"/>
                </a:solidFill>
                <a:effectLst/>
                <a:latin typeface="+mn-ea"/>
                <a:ea typeface="+mn-ea"/>
                <a:cs typeface="Helvetica" panose="020B0604020202020204" pitchFamily="34" charset="0"/>
              </a:rPr>
              <a:t>12</a:t>
            </a:r>
            <a:r>
              <a:rPr lang="ja-JP" altLang="en-US" sz="1800" kern="0" dirty="0">
                <a:solidFill>
                  <a:schemeClr val="tx1"/>
                </a:solidFill>
                <a:effectLst/>
                <a:latin typeface="+mn-ea"/>
                <a:ea typeface="+mn-ea"/>
                <a:cs typeface="Helvetica" panose="020B0604020202020204" pitchFamily="34" charset="0"/>
              </a:rPr>
              <a:t>月で私は</a:t>
            </a:r>
            <a:r>
              <a:rPr lang="en-US" altLang="ja-JP" sz="1800" kern="0" dirty="0">
                <a:solidFill>
                  <a:schemeClr val="tx1"/>
                </a:solidFill>
                <a:effectLst/>
                <a:latin typeface="+mn-ea"/>
                <a:ea typeface="+mn-ea"/>
                <a:cs typeface="Helvetica" panose="020B0604020202020204" pitchFamily="34" charset="0"/>
              </a:rPr>
              <a:t>47</a:t>
            </a:r>
            <a:r>
              <a:rPr lang="ja-JP" altLang="en-US" sz="1800" kern="0" dirty="0">
                <a:solidFill>
                  <a:schemeClr val="tx1"/>
                </a:solidFill>
                <a:effectLst/>
                <a:latin typeface="+mn-ea"/>
                <a:ea typeface="+mn-ea"/>
                <a:cs typeface="Helvetica" panose="020B0604020202020204" pitchFamily="34" charset="0"/>
              </a:rPr>
              <a:t>歳になりました。これから、</a:t>
            </a:r>
            <a:r>
              <a:rPr lang="en-US" altLang="ja-JP" sz="1800" kern="0" dirty="0">
                <a:solidFill>
                  <a:schemeClr val="tx1"/>
                </a:solidFill>
                <a:effectLst/>
                <a:latin typeface="+mn-ea"/>
                <a:ea typeface="+mn-ea"/>
                <a:cs typeface="Helvetica" panose="020B0604020202020204" pitchFamily="34" charset="0"/>
              </a:rPr>
              <a:t>2033</a:t>
            </a:r>
            <a:r>
              <a:rPr lang="ja-JP" altLang="en-US" sz="1800" kern="0" dirty="0">
                <a:solidFill>
                  <a:schemeClr val="tx1"/>
                </a:solidFill>
                <a:effectLst/>
                <a:latin typeface="+mn-ea"/>
                <a:ea typeface="+mn-ea"/>
                <a:cs typeface="Helvetica" panose="020B0604020202020204" pitchFamily="34" charset="0"/>
              </a:rPr>
              <a:t>年</a:t>
            </a:r>
            <a:r>
              <a:rPr lang="en-US" altLang="ja-JP" sz="1800" kern="0" dirty="0">
                <a:solidFill>
                  <a:schemeClr val="tx1"/>
                </a:solidFill>
                <a:effectLst/>
                <a:latin typeface="+mn-ea"/>
                <a:ea typeface="+mn-ea"/>
                <a:cs typeface="Helvetica" panose="020B0604020202020204" pitchFamily="34" charset="0"/>
              </a:rPr>
              <a:t>12</a:t>
            </a:r>
            <a:r>
              <a:rPr lang="ja-JP" altLang="en-US" sz="1800" kern="0" dirty="0">
                <a:solidFill>
                  <a:schemeClr val="tx1"/>
                </a:solidFill>
                <a:effectLst/>
                <a:latin typeface="+mn-ea"/>
                <a:ea typeface="+mn-ea"/>
                <a:cs typeface="Helvetica" panose="020B0604020202020204" pitchFamily="34" charset="0"/>
              </a:rPr>
              <a:t>月までの</a:t>
            </a:r>
            <a:r>
              <a:rPr lang="en-US" altLang="ja-JP" sz="1800" kern="0" dirty="0">
                <a:solidFill>
                  <a:schemeClr val="tx1"/>
                </a:solidFill>
                <a:effectLst/>
                <a:latin typeface="+mn-ea"/>
                <a:ea typeface="+mn-ea"/>
                <a:cs typeface="Helvetica" panose="020B0604020202020204" pitchFamily="34" charset="0"/>
              </a:rPr>
              <a:t>10</a:t>
            </a:r>
            <a:r>
              <a:rPr lang="ja-JP" altLang="en-US" sz="1800" kern="0" dirty="0">
                <a:solidFill>
                  <a:schemeClr val="tx1"/>
                </a:solidFill>
                <a:effectLst/>
                <a:latin typeface="+mn-ea"/>
                <a:ea typeface="+mn-ea"/>
                <a:cs typeface="Helvetica" panose="020B0604020202020204" pitchFamily="34" charset="0"/>
              </a:rPr>
              <a:t>年間で全国展開できるようにする為の仕組みを構築し、そのあとは後進へバトンタッチしたいと計画しています。あと残り</a:t>
            </a:r>
            <a:r>
              <a:rPr lang="en-US" altLang="ja-JP" sz="1800" kern="0" dirty="0">
                <a:solidFill>
                  <a:schemeClr val="tx1"/>
                </a:solidFill>
                <a:effectLst/>
                <a:latin typeface="+mn-ea"/>
                <a:ea typeface="+mn-ea"/>
                <a:cs typeface="Helvetica" panose="020B0604020202020204" pitchFamily="34" charset="0"/>
              </a:rPr>
              <a:t>10</a:t>
            </a:r>
            <a:r>
              <a:rPr lang="ja-JP" altLang="en-US" sz="1800" kern="0" dirty="0">
                <a:solidFill>
                  <a:schemeClr val="tx1"/>
                </a:solidFill>
                <a:effectLst/>
                <a:latin typeface="+mn-ea"/>
                <a:ea typeface="+mn-ea"/>
                <a:cs typeface="Helvetica" panose="020B0604020202020204" pitchFamily="34" charset="0"/>
              </a:rPr>
              <a:t>年です。</a:t>
            </a:r>
            <a:r>
              <a:rPr lang="ja-JP" altLang="en-US" sz="1800" kern="0" dirty="0">
                <a:solidFill>
                  <a:schemeClr val="tx1"/>
                </a:solidFill>
                <a:latin typeface="+mn-ea"/>
                <a:ea typeface="+mn-ea"/>
                <a:cs typeface="Helvetica" panose="020B0604020202020204" pitchFamily="34" charset="0"/>
              </a:rPr>
              <a:t>恐らく、これからも多くの問題が発生し困難と闘うことになるでしょう。特に問題となることは後継者の育成、多くの人材をまとめるためのマネージメントでしょうか？しかし、それに対しての不安は全くありません。</a:t>
            </a:r>
            <a:endParaRPr lang="en-US" altLang="ja-JP" sz="1800" kern="0" dirty="0">
              <a:solidFill>
                <a:schemeClr val="tx1"/>
              </a:solidFill>
              <a:latin typeface="+mn-ea"/>
              <a:ea typeface="+mn-ea"/>
              <a:cs typeface="Helvetica" panose="020B0604020202020204" pitchFamily="34" charset="0"/>
            </a:endParaRPr>
          </a:p>
          <a:p>
            <a:pPr>
              <a:lnSpc>
                <a:spcPts val="2000"/>
              </a:lnSpc>
            </a:pPr>
            <a:endParaRPr lang="en-US" altLang="ja-JP" sz="1800" kern="0" dirty="0">
              <a:solidFill>
                <a:schemeClr val="tx1"/>
              </a:solidFill>
              <a:latin typeface="+mn-ea"/>
              <a:ea typeface="+mn-ea"/>
              <a:cs typeface="Helvetica" panose="020B0604020202020204" pitchFamily="34" charset="0"/>
            </a:endParaRPr>
          </a:p>
          <a:p>
            <a:pPr>
              <a:lnSpc>
                <a:spcPts val="2000"/>
              </a:lnSpc>
            </a:pPr>
            <a:r>
              <a:rPr lang="ja-JP" altLang="en-US" sz="1800" kern="0" dirty="0">
                <a:solidFill>
                  <a:schemeClr val="tx1"/>
                </a:solidFill>
                <a:effectLst/>
                <a:latin typeface="+mn-ea"/>
                <a:ea typeface="+mn-ea"/>
                <a:cs typeface="Helvetica" panose="020B0604020202020204" pitchFamily="34" charset="0"/>
              </a:rPr>
              <a:t>　なぜならば、</a:t>
            </a:r>
            <a:r>
              <a:rPr lang="ja-JP" altLang="en-US" sz="1800" kern="0" dirty="0">
                <a:solidFill>
                  <a:schemeClr val="tx1"/>
                </a:solidFill>
                <a:latin typeface="+mn-ea"/>
                <a:ea typeface="+mn-ea"/>
                <a:cs typeface="Helvetica" panose="020B0604020202020204" pitchFamily="34" charset="0"/>
              </a:rPr>
              <a:t>私には</a:t>
            </a:r>
            <a:r>
              <a:rPr lang="ja-JP" altLang="en-US" sz="1800" kern="0" dirty="0">
                <a:solidFill>
                  <a:schemeClr val="tx1"/>
                </a:solidFill>
                <a:effectLst/>
                <a:latin typeface="+mn-ea"/>
                <a:ea typeface="+mn-ea"/>
                <a:cs typeface="Helvetica" panose="020B0604020202020204" pitchFamily="34" charset="0"/>
              </a:rPr>
              <a:t>諦めずに、</a:t>
            </a:r>
            <a:r>
              <a:rPr lang="ja-JP" altLang="en-US" sz="1800" b="0" i="0" dirty="0">
                <a:solidFill>
                  <a:schemeClr val="tx1"/>
                </a:solidFill>
                <a:effectLst/>
                <a:latin typeface="+mn-ea"/>
                <a:ea typeface="+mn-ea"/>
              </a:rPr>
              <a:t>コツコツ、コツコツ何年も同じことを続けられる能力があるからです。この能力のお陰で、「お前にはできるわけがない」、「お前には絶対に無理だ」、「そんなの夢物語だ」と周りから何度も言われ、</a:t>
            </a:r>
            <a:r>
              <a:rPr lang="ja-JP" altLang="en-US" sz="1800" dirty="0">
                <a:solidFill>
                  <a:schemeClr val="tx1"/>
                </a:solidFill>
                <a:latin typeface="+mn-ea"/>
                <a:ea typeface="+mn-ea"/>
              </a:rPr>
              <a:t>「あいつは</a:t>
            </a:r>
            <a:r>
              <a:rPr lang="ja-JP" altLang="en-US" sz="1800" b="0" i="0" dirty="0">
                <a:solidFill>
                  <a:schemeClr val="tx1"/>
                </a:solidFill>
                <a:effectLst/>
                <a:latin typeface="+mn-ea"/>
                <a:ea typeface="+mn-ea"/>
              </a:rPr>
              <a:t>頭がおかしくなった」、「関わらない方がいい」と陰口を言われ、どんなに馬鹿にされても</a:t>
            </a:r>
            <a:r>
              <a:rPr lang="ja-JP" altLang="en-US" sz="1800" dirty="0">
                <a:solidFill>
                  <a:schemeClr val="tx1"/>
                </a:solidFill>
                <a:latin typeface="+mn-ea"/>
                <a:ea typeface="+mn-ea"/>
              </a:rPr>
              <a:t>、</a:t>
            </a:r>
            <a:r>
              <a:rPr lang="ja-JP" altLang="en-US" sz="1800" b="0" i="0" dirty="0">
                <a:solidFill>
                  <a:schemeClr val="tx1"/>
                </a:solidFill>
                <a:effectLst/>
                <a:latin typeface="+mn-ea"/>
                <a:ea typeface="+mn-ea"/>
              </a:rPr>
              <a:t>決して諦めることなく、前進し続けて来ました。不遇の期間も</a:t>
            </a:r>
            <a:r>
              <a:rPr lang="ja-JP" altLang="en-US" sz="1800" dirty="0">
                <a:solidFill>
                  <a:schemeClr val="tx1"/>
                </a:solidFill>
                <a:latin typeface="+mn-ea"/>
                <a:ea typeface="+mn-ea"/>
              </a:rPr>
              <a:t>後ろを振り向かず、気が付けば独立を決意してから</a:t>
            </a:r>
            <a:r>
              <a:rPr lang="en-US" altLang="ja-JP" sz="1800" dirty="0">
                <a:solidFill>
                  <a:schemeClr val="tx1"/>
                </a:solidFill>
                <a:latin typeface="+mn-ea"/>
                <a:ea typeface="+mn-ea"/>
              </a:rPr>
              <a:t>25</a:t>
            </a:r>
            <a:r>
              <a:rPr lang="ja-JP" altLang="en-US" sz="1800" dirty="0">
                <a:solidFill>
                  <a:schemeClr val="tx1"/>
                </a:solidFill>
                <a:latin typeface="+mn-ea"/>
                <a:ea typeface="+mn-ea"/>
              </a:rPr>
              <a:t>年間もの期間、前進し続けてこれ</a:t>
            </a:r>
            <a:r>
              <a:rPr lang="ja-JP" altLang="en-US" sz="1800" b="0" i="0" dirty="0">
                <a:solidFill>
                  <a:schemeClr val="tx1"/>
                </a:solidFill>
                <a:effectLst/>
                <a:latin typeface="+mn-ea"/>
                <a:ea typeface="+mn-ea"/>
              </a:rPr>
              <a:t>たのです。</a:t>
            </a:r>
            <a:endParaRPr lang="en-US" altLang="ja-JP" sz="1800" b="0" i="0" dirty="0">
              <a:solidFill>
                <a:schemeClr val="tx1"/>
              </a:solidFill>
              <a:effectLst/>
              <a:latin typeface="+mn-ea"/>
              <a:ea typeface="+mn-ea"/>
            </a:endParaRPr>
          </a:p>
          <a:p>
            <a:pPr>
              <a:lnSpc>
                <a:spcPts val="2000"/>
              </a:lnSpc>
            </a:pPr>
            <a:endParaRPr lang="en-US" altLang="ja-JP" sz="1800" b="0" i="0" dirty="0">
              <a:solidFill>
                <a:schemeClr val="tx1"/>
              </a:solidFill>
              <a:effectLst/>
              <a:latin typeface="+mn-ea"/>
              <a:ea typeface="+mn-ea"/>
            </a:endParaRPr>
          </a:p>
          <a:p>
            <a:pPr algn="l">
              <a:lnSpc>
                <a:spcPts val="2000"/>
              </a:lnSpc>
            </a:pPr>
            <a:r>
              <a:rPr lang="ja-JP" altLang="en-US" sz="1800" b="0" i="0" dirty="0">
                <a:solidFill>
                  <a:schemeClr val="tx1"/>
                </a:solidFill>
                <a:effectLst/>
                <a:latin typeface="+mn-ea"/>
                <a:ea typeface="+mn-ea"/>
              </a:rPr>
              <a:t>　</a:t>
            </a:r>
            <a:r>
              <a:rPr lang="ja-JP" altLang="en-US" sz="1800" b="0" i="0" dirty="0">
                <a:solidFill>
                  <a:schemeClr val="bg1"/>
                </a:solidFill>
                <a:effectLst/>
                <a:latin typeface="+mn-ea"/>
                <a:ea typeface="+mn-ea"/>
              </a:rPr>
              <a:t>だから、あなたは心配することはありません。全てうまくいきますから。</a:t>
            </a:r>
            <a:endParaRPr lang="en-US" altLang="ja-JP" sz="1800" b="0" i="0" dirty="0">
              <a:solidFill>
                <a:schemeClr val="bg1"/>
              </a:solidFill>
              <a:effectLst/>
              <a:latin typeface="+mn-ea"/>
              <a:ea typeface="+mn-ea"/>
            </a:endParaRPr>
          </a:p>
          <a:p>
            <a:pPr algn="l">
              <a:lnSpc>
                <a:spcPts val="2000"/>
              </a:lnSpc>
            </a:pPr>
            <a:endParaRPr lang="en-US" altLang="ja-JP" sz="1800" dirty="0">
              <a:solidFill>
                <a:schemeClr val="bg1"/>
              </a:solidFill>
              <a:latin typeface="+mn-ea"/>
              <a:ea typeface="+mn-ea"/>
            </a:endParaRPr>
          </a:p>
          <a:p>
            <a:pPr algn="l">
              <a:lnSpc>
                <a:spcPts val="2000"/>
              </a:lnSpc>
            </a:pPr>
            <a:r>
              <a:rPr lang="ja-JP" altLang="en-US" sz="1800" b="0" i="0" dirty="0">
                <a:solidFill>
                  <a:schemeClr val="bg1"/>
                </a:solidFill>
                <a:effectLst/>
                <a:latin typeface="+mn-ea"/>
                <a:ea typeface="+mn-ea"/>
              </a:rPr>
              <a:t>　さぁ、これで</a:t>
            </a:r>
            <a:r>
              <a:rPr lang="ja-JP" altLang="en-US" sz="1800" dirty="0">
                <a:solidFill>
                  <a:schemeClr val="bg1"/>
                </a:solidFill>
                <a:latin typeface="+mn-ea"/>
                <a:ea typeface="+mn-ea"/>
              </a:rPr>
              <a:t>私達の会社の新しい出航の準備が整いました。</a:t>
            </a:r>
            <a:endParaRPr lang="en-US" altLang="ja-JP" sz="1800" dirty="0">
              <a:solidFill>
                <a:schemeClr val="bg1"/>
              </a:solidFill>
              <a:latin typeface="+mn-ea"/>
              <a:ea typeface="+mn-ea"/>
            </a:endParaRPr>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097002" y="945233"/>
            <a:ext cx="10058400" cy="495155"/>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62</a:t>
            </a:fld>
            <a:endParaRPr lang="en-US" dirty="0"/>
          </a:p>
        </p:txBody>
      </p:sp>
    </p:spTree>
    <p:extLst>
      <p:ext uri="{BB962C8B-B14F-4D97-AF65-F5344CB8AC3E}">
        <p14:creationId xmlns:p14="http://schemas.microsoft.com/office/powerpoint/2010/main" val="1678554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488117"/>
            <a:ext cx="10058400" cy="921233"/>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en-US" altLang="ja-JP" sz="2800" kern="0" dirty="0">
                <a:solidFill>
                  <a:srgbClr val="000000"/>
                </a:solidFill>
                <a:latin typeface="+mn-ea"/>
                <a:ea typeface="+mn-ea"/>
                <a:cs typeface="Helvetica" panose="020B0604020202020204" pitchFamily="34" charset="0"/>
              </a:rPr>
              <a:t>10</a:t>
            </a:r>
            <a:r>
              <a:rPr lang="ja-JP" altLang="en-US" sz="2800" kern="0" dirty="0">
                <a:solidFill>
                  <a:srgbClr val="000000"/>
                </a:solidFill>
                <a:latin typeface="+mn-ea"/>
                <a:ea typeface="+mn-ea"/>
                <a:cs typeface="Helvetica" panose="020B0604020202020204" pitchFamily="34" charset="0"/>
              </a:rPr>
              <a:t>年以内の未来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63</a:t>
            </a:fld>
            <a:endParaRPr lang="en-US" dirty="0"/>
          </a:p>
        </p:txBody>
      </p:sp>
      <p:pic>
        <p:nvPicPr>
          <p:cNvPr id="5" name="図 4" descr="テーブル, 小さい, 項目, 持つ が含まれている画像&#10;&#10;自動的に生成された説明">
            <a:extLst>
              <a:ext uri="{FF2B5EF4-FFF2-40B4-BE49-F238E27FC236}">
                <a16:creationId xmlns:a16="http://schemas.microsoft.com/office/drawing/2014/main" id="{A4286AD8-3DD9-4B57-2FC8-BBCCCD248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810" y="3590628"/>
            <a:ext cx="734338" cy="720000"/>
          </a:xfrm>
          <a:prstGeom prst="rect">
            <a:avLst/>
          </a:prstGeom>
        </p:spPr>
      </p:pic>
      <p:pic>
        <p:nvPicPr>
          <p:cNvPr id="11" name="図 10" descr="座る, テーブル, リモコン が含まれている画像&#10;&#10;自動的に生成された説明">
            <a:extLst>
              <a:ext uri="{FF2B5EF4-FFF2-40B4-BE49-F238E27FC236}">
                <a16:creationId xmlns:a16="http://schemas.microsoft.com/office/drawing/2014/main" id="{99EF8FDC-5972-CF45-95EF-A3503E8CF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181" y="2683384"/>
            <a:ext cx="720000" cy="720000"/>
          </a:xfrm>
          <a:prstGeom prst="rect">
            <a:avLst/>
          </a:prstGeom>
        </p:spPr>
      </p:pic>
      <p:pic>
        <p:nvPicPr>
          <p:cNvPr id="13" name="図 12" descr="屋外, 座る, フロント, 写真 が含まれている画像&#10;&#10;自動的に生成された説明">
            <a:extLst>
              <a:ext uri="{FF2B5EF4-FFF2-40B4-BE49-F238E27FC236}">
                <a16:creationId xmlns:a16="http://schemas.microsoft.com/office/drawing/2014/main" id="{7B835BB5-53D5-7F2C-7A1F-EB7A8DA5D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715" y="3564591"/>
            <a:ext cx="720000" cy="720000"/>
          </a:xfrm>
          <a:prstGeom prst="rect">
            <a:avLst/>
          </a:prstGeom>
        </p:spPr>
      </p:pic>
      <p:pic>
        <p:nvPicPr>
          <p:cNvPr id="36" name="図 35" descr="記号 が含まれている画像&#10;&#10;自動的に生成された説明">
            <a:extLst>
              <a:ext uri="{FF2B5EF4-FFF2-40B4-BE49-F238E27FC236}">
                <a16:creationId xmlns:a16="http://schemas.microsoft.com/office/drawing/2014/main" id="{CF6B1095-9E6D-FB34-7DB8-B31E2F38A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921" y="3476171"/>
            <a:ext cx="971332" cy="720000"/>
          </a:xfrm>
          <a:prstGeom prst="rect">
            <a:avLst/>
          </a:prstGeom>
        </p:spPr>
      </p:pic>
      <p:pic>
        <p:nvPicPr>
          <p:cNvPr id="38" name="図 37" descr="レゴ, おもちゃ, ケーキ, 探す が含まれている画像&#10;&#10;自動的に生成された説明">
            <a:extLst>
              <a:ext uri="{FF2B5EF4-FFF2-40B4-BE49-F238E27FC236}">
                <a16:creationId xmlns:a16="http://schemas.microsoft.com/office/drawing/2014/main" id="{4B8C15AF-EED7-D0A6-5A55-6278976C38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51" y="2569008"/>
            <a:ext cx="720000" cy="720000"/>
          </a:xfrm>
          <a:prstGeom prst="rect">
            <a:avLst/>
          </a:prstGeom>
        </p:spPr>
      </p:pic>
      <p:pic>
        <p:nvPicPr>
          <p:cNvPr id="15" name="図 14" descr="誕生日のケーキ&#10;&#10;自動的に生成された説明">
            <a:extLst>
              <a:ext uri="{FF2B5EF4-FFF2-40B4-BE49-F238E27FC236}">
                <a16:creationId xmlns:a16="http://schemas.microsoft.com/office/drawing/2014/main" id="{51D4BC0C-665A-D845-E7BC-C7CA1E17DD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1022" y="3525155"/>
            <a:ext cx="720000" cy="720000"/>
          </a:xfrm>
          <a:prstGeom prst="rect">
            <a:avLst/>
          </a:prstGeom>
        </p:spPr>
      </p:pic>
      <p:pic>
        <p:nvPicPr>
          <p:cNvPr id="14" name="図 13" descr="アイコン が含まれている画像&#10;&#10;自動的に生成された説明">
            <a:extLst>
              <a:ext uri="{FF2B5EF4-FFF2-40B4-BE49-F238E27FC236}">
                <a16:creationId xmlns:a16="http://schemas.microsoft.com/office/drawing/2014/main" id="{9ED9C36E-36B4-C354-3BC3-0A0BA610B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5624" y="2444095"/>
            <a:ext cx="791789" cy="720000"/>
          </a:xfrm>
          <a:prstGeom prst="rect">
            <a:avLst/>
          </a:prstGeom>
        </p:spPr>
      </p:pic>
      <p:pic>
        <p:nvPicPr>
          <p:cNvPr id="17" name="図 16" descr="レゴ が含まれている画像&#10;&#10;自動的に生成された説明">
            <a:extLst>
              <a:ext uri="{FF2B5EF4-FFF2-40B4-BE49-F238E27FC236}">
                <a16:creationId xmlns:a16="http://schemas.microsoft.com/office/drawing/2014/main" id="{63068550-469F-5C05-C4F6-1385782AE3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5756" y="3032055"/>
            <a:ext cx="740267" cy="720000"/>
          </a:xfrm>
          <a:prstGeom prst="rect">
            <a:avLst/>
          </a:prstGeom>
        </p:spPr>
      </p:pic>
      <p:pic>
        <p:nvPicPr>
          <p:cNvPr id="21" name="図 20" descr="文字が書かれている&#10;&#10;低い精度で自動的に生成された説明">
            <a:extLst>
              <a:ext uri="{FF2B5EF4-FFF2-40B4-BE49-F238E27FC236}">
                <a16:creationId xmlns:a16="http://schemas.microsoft.com/office/drawing/2014/main" id="{D6227A81-5123-018F-5254-D23DA9B80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2044" y="3032055"/>
            <a:ext cx="707143" cy="720000"/>
          </a:xfrm>
          <a:prstGeom prst="rect">
            <a:avLst/>
          </a:prstGeom>
        </p:spPr>
      </p:pic>
      <p:pic>
        <p:nvPicPr>
          <p:cNvPr id="25" name="図 24" descr="黒い背景と白い文字&#10;&#10;自動的に生成された説明">
            <a:extLst>
              <a:ext uri="{FF2B5EF4-FFF2-40B4-BE49-F238E27FC236}">
                <a16:creationId xmlns:a16="http://schemas.microsoft.com/office/drawing/2014/main" id="{B691571F-38E0-E647-C94B-21B75C6EFC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9468" y="3604360"/>
            <a:ext cx="634500" cy="720000"/>
          </a:xfrm>
          <a:prstGeom prst="rect">
            <a:avLst/>
          </a:prstGeom>
        </p:spPr>
      </p:pic>
      <p:pic>
        <p:nvPicPr>
          <p:cNvPr id="33" name="図 32" descr="ケーキ, ブルー, 傘, 帽子 が含まれている画像&#10;&#10;自動的に生成された説明">
            <a:extLst>
              <a:ext uri="{FF2B5EF4-FFF2-40B4-BE49-F238E27FC236}">
                <a16:creationId xmlns:a16="http://schemas.microsoft.com/office/drawing/2014/main" id="{C9E64A3B-D910-4830-038B-A0BCB54027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1394" y="5168076"/>
            <a:ext cx="2313253" cy="1440000"/>
          </a:xfrm>
          <a:prstGeom prst="rect">
            <a:avLst/>
          </a:prstGeom>
        </p:spPr>
      </p:pic>
      <p:pic>
        <p:nvPicPr>
          <p:cNvPr id="37" name="図 36" descr="レゴのキャラクター&#10;&#10;低い精度で自動的に生成された説明">
            <a:extLst>
              <a:ext uri="{FF2B5EF4-FFF2-40B4-BE49-F238E27FC236}">
                <a16:creationId xmlns:a16="http://schemas.microsoft.com/office/drawing/2014/main" id="{5145A529-5B14-3D1B-975E-AFB49AD158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5359" y="5168076"/>
            <a:ext cx="1519789" cy="1440000"/>
          </a:xfrm>
          <a:prstGeom prst="rect">
            <a:avLst/>
          </a:prstGeom>
        </p:spPr>
      </p:pic>
      <p:pic>
        <p:nvPicPr>
          <p:cNvPr id="41" name="図 40" descr="光 が含まれている画像&#10;&#10;自動的に生成された説明">
            <a:extLst>
              <a:ext uri="{FF2B5EF4-FFF2-40B4-BE49-F238E27FC236}">
                <a16:creationId xmlns:a16="http://schemas.microsoft.com/office/drawing/2014/main" id="{B1E03A90-FF66-D2DD-D0C2-10655253AD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96838" y="5168076"/>
            <a:ext cx="1322840" cy="1440000"/>
          </a:xfrm>
          <a:prstGeom prst="rect">
            <a:avLst/>
          </a:prstGeom>
        </p:spPr>
      </p:pic>
      <p:sp>
        <p:nvSpPr>
          <p:cNvPr id="3" name="タイトル 1">
            <a:extLst>
              <a:ext uri="{FF2B5EF4-FFF2-40B4-BE49-F238E27FC236}">
                <a16:creationId xmlns:a16="http://schemas.microsoft.com/office/drawing/2014/main" id="{178C82AE-FD87-0B70-411F-BAD9A419C057}"/>
              </a:ext>
            </a:extLst>
          </p:cNvPr>
          <p:cNvSpPr txBox="1">
            <a:spLocks/>
          </p:cNvSpPr>
          <p:nvPr/>
        </p:nvSpPr>
        <p:spPr>
          <a:xfrm>
            <a:off x="811465" y="1605803"/>
            <a:ext cx="10569035" cy="1163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chemeClr val="tx1"/>
                </a:solidFill>
                <a:effectLst/>
                <a:latin typeface="+mn-ea"/>
                <a:ea typeface="+mn-ea"/>
                <a:cs typeface="Helvetica" panose="020B0604020202020204" pitchFamily="34" charset="0"/>
              </a:rPr>
              <a:t>　　　各種スクラップの回収　　　　　　　　再生資源の原材料として出荷　　　　　　　　　賃貸不動産</a:t>
            </a:r>
            <a:endParaRPr lang="en-US" altLang="ja-JP" sz="1800" kern="0" dirty="0">
              <a:solidFill>
                <a:schemeClr val="tx1"/>
              </a:solidFill>
              <a:effectLst/>
              <a:latin typeface="+mn-ea"/>
              <a:ea typeface="+mn-ea"/>
              <a:cs typeface="Helvetica" panose="020B0604020202020204" pitchFamily="34" charset="0"/>
            </a:endParaRPr>
          </a:p>
          <a:p>
            <a:r>
              <a:rPr lang="ja-JP" altLang="en-US" sz="1800" kern="0" dirty="0">
                <a:solidFill>
                  <a:schemeClr val="tx1"/>
                </a:solidFill>
                <a:latin typeface="+mn-ea"/>
                <a:ea typeface="+mn-ea"/>
                <a:cs typeface="Helvetica" panose="020B0604020202020204" pitchFamily="34" charset="0"/>
              </a:rPr>
              <a:t>　　　　　　　　　　　　　　　　　　　　　　　　　商品としてオークション販売　　　　　　　　エアビーアンドビー</a:t>
            </a:r>
            <a:endParaRPr lang="en-US" altLang="ja-JP" sz="1800" kern="0" dirty="0">
              <a:solidFill>
                <a:schemeClr val="tx1"/>
              </a:solidFill>
              <a:latin typeface="+mn-ea"/>
              <a:ea typeface="+mn-ea"/>
              <a:cs typeface="Helvetica" panose="020B0604020202020204" pitchFamily="34" charset="0"/>
            </a:endParaRPr>
          </a:p>
          <a:p>
            <a:r>
              <a:rPr lang="ja-JP" altLang="en-US" sz="1800" kern="0" dirty="0">
                <a:solidFill>
                  <a:schemeClr val="tx1"/>
                </a:solidFill>
                <a:effectLst/>
                <a:latin typeface="+mn-ea"/>
                <a:ea typeface="+mn-ea"/>
                <a:cs typeface="Helvetica" panose="020B0604020202020204" pitchFamily="34" charset="0"/>
              </a:rPr>
              <a:t>　　　　　　　　　　　　　　　　　　　　　　　　　商品として店頭販売</a:t>
            </a:r>
            <a:endParaRPr lang="en-US" altLang="ja-JP" sz="1800" kern="0" dirty="0">
              <a:solidFill>
                <a:schemeClr val="tx1"/>
              </a:solidFill>
              <a:effectLst/>
              <a:latin typeface="+mn-ea"/>
              <a:ea typeface="+mn-ea"/>
              <a:cs typeface="Helvetica" panose="020B0604020202020204" pitchFamily="34" charset="0"/>
            </a:endParaRPr>
          </a:p>
        </p:txBody>
      </p:sp>
    </p:spTree>
    <p:extLst>
      <p:ext uri="{BB962C8B-B14F-4D97-AF65-F5344CB8AC3E}">
        <p14:creationId xmlns:p14="http://schemas.microsoft.com/office/powerpoint/2010/main" val="2797312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488117"/>
            <a:ext cx="10058400" cy="921233"/>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en-US" altLang="ja-JP" sz="2800" kern="0" dirty="0">
                <a:solidFill>
                  <a:srgbClr val="000000"/>
                </a:solidFill>
                <a:latin typeface="+mn-ea"/>
                <a:ea typeface="+mn-ea"/>
                <a:cs typeface="Helvetica" panose="020B0604020202020204" pitchFamily="34" charset="0"/>
              </a:rPr>
              <a:t>30</a:t>
            </a:r>
            <a:r>
              <a:rPr lang="ja-JP" altLang="en-US" sz="2800" kern="0" dirty="0">
                <a:solidFill>
                  <a:srgbClr val="000000"/>
                </a:solidFill>
                <a:latin typeface="+mn-ea"/>
                <a:ea typeface="+mn-ea"/>
                <a:cs typeface="Helvetica" panose="020B0604020202020204" pitchFamily="34" charset="0"/>
              </a:rPr>
              <a:t>年以内の未来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64</a:t>
            </a:fld>
            <a:endParaRPr lang="en-US" dirty="0"/>
          </a:p>
        </p:txBody>
      </p:sp>
      <p:pic>
        <p:nvPicPr>
          <p:cNvPr id="26" name="図 25" descr="レゴ, おもちゃ, 座る, フロント が含まれている画像&#10;&#10;自動的に生成された説明">
            <a:extLst>
              <a:ext uri="{FF2B5EF4-FFF2-40B4-BE49-F238E27FC236}">
                <a16:creationId xmlns:a16="http://schemas.microsoft.com/office/drawing/2014/main" id="{46856DD5-2C12-1FE8-E602-359212ED6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014" y="3145425"/>
            <a:ext cx="612900" cy="720000"/>
          </a:xfrm>
          <a:prstGeom prst="rect">
            <a:avLst/>
          </a:prstGeom>
        </p:spPr>
      </p:pic>
      <p:pic>
        <p:nvPicPr>
          <p:cNvPr id="18" name="図 17" descr="持つ, 小さい, カラフル, 若い が含まれている画像&#10;&#10;自動的に生成された説明">
            <a:extLst>
              <a:ext uri="{FF2B5EF4-FFF2-40B4-BE49-F238E27FC236}">
                <a16:creationId xmlns:a16="http://schemas.microsoft.com/office/drawing/2014/main" id="{89C7684E-8FC4-1B70-8A0C-0692B7BBA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963" y="5905500"/>
            <a:ext cx="758893" cy="720000"/>
          </a:xfrm>
          <a:prstGeom prst="rect">
            <a:avLst/>
          </a:prstGeom>
        </p:spPr>
      </p:pic>
      <p:pic>
        <p:nvPicPr>
          <p:cNvPr id="39" name="図 38" descr="アイコン&#10;&#10;自動的に生成された説明">
            <a:extLst>
              <a:ext uri="{FF2B5EF4-FFF2-40B4-BE49-F238E27FC236}">
                <a16:creationId xmlns:a16="http://schemas.microsoft.com/office/drawing/2014/main" id="{B7FB52EE-546B-2BC6-8EBB-786C91FFA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0361" y="5091949"/>
            <a:ext cx="816329" cy="720000"/>
          </a:xfrm>
          <a:prstGeom prst="rect">
            <a:avLst/>
          </a:prstGeom>
        </p:spPr>
      </p:pic>
      <p:pic>
        <p:nvPicPr>
          <p:cNvPr id="45" name="図 44" descr="背景, 写真, 閉じる, 顔 が含まれている画像&#10;&#10;自動的に生成された説明">
            <a:extLst>
              <a:ext uri="{FF2B5EF4-FFF2-40B4-BE49-F238E27FC236}">
                <a16:creationId xmlns:a16="http://schemas.microsoft.com/office/drawing/2014/main" id="{CA8B5400-2FA4-E2AB-E502-216B215DD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446" y="5649883"/>
            <a:ext cx="320951" cy="720000"/>
          </a:xfrm>
          <a:prstGeom prst="rect">
            <a:avLst/>
          </a:prstGeom>
        </p:spPr>
      </p:pic>
      <p:pic>
        <p:nvPicPr>
          <p:cNvPr id="48" name="図 47" descr="ゲームのキャラクター&#10;&#10;低い精度で自動的に生成された説明">
            <a:extLst>
              <a:ext uri="{FF2B5EF4-FFF2-40B4-BE49-F238E27FC236}">
                <a16:creationId xmlns:a16="http://schemas.microsoft.com/office/drawing/2014/main" id="{D5C4D74E-E72E-A088-1306-524413023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3648" y="5265231"/>
            <a:ext cx="619200" cy="720000"/>
          </a:xfrm>
          <a:prstGeom prst="rect">
            <a:avLst/>
          </a:prstGeom>
        </p:spPr>
      </p:pic>
      <p:pic>
        <p:nvPicPr>
          <p:cNvPr id="51" name="図 50" descr="アイコン&#10;&#10;自動的に生成された説明">
            <a:extLst>
              <a:ext uri="{FF2B5EF4-FFF2-40B4-BE49-F238E27FC236}">
                <a16:creationId xmlns:a16="http://schemas.microsoft.com/office/drawing/2014/main" id="{83B3E313-6316-ABC4-7E14-FEBB44FE57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3873" y="5958121"/>
            <a:ext cx="843338" cy="720000"/>
          </a:xfrm>
          <a:prstGeom prst="rect">
            <a:avLst/>
          </a:prstGeom>
        </p:spPr>
      </p:pic>
      <p:pic>
        <p:nvPicPr>
          <p:cNvPr id="53" name="図 52" descr="食品 が含まれている画像&#10;&#10;自動的に生成された説明">
            <a:extLst>
              <a:ext uri="{FF2B5EF4-FFF2-40B4-BE49-F238E27FC236}">
                <a16:creationId xmlns:a16="http://schemas.microsoft.com/office/drawing/2014/main" id="{9026D609-0D8E-9E34-A847-E6CB4100B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9989" y="5251936"/>
            <a:ext cx="720000" cy="720000"/>
          </a:xfrm>
          <a:prstGeom prst="rect">
            <a:avLst/>
          </a:prstGeom>
        </p:spPr>
      </p:pic>
      <p:pic>
        <p:nvPicPr>
          <p:cNvPr id="55" name="図 54">
            <a:extLst>
              <a:ext uri="{FF2B5EF4-FFF2-40B4-BE49-F238E27FC236}">
                <a16:creationId xmlns:a16="http://schemas.microsoft.com/office/drawing/2014/main" id="{685E2C25-7712-9672-716B-703CC6EA8D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7744" y="5242123"/>
            <a:ext cx="996540" cy="720000"/>
          </a:xfrm>
          <a:prstGeom prst="rect">
            <a:avLst/>
          </a:prstGeom>
        </p:spPr>
      </p:pic>
      <p:pic>
        <p:nvPicPr>
          <p:cNvPr id="57" name="図 56" descr="文字と絵が描かれた絵&#10;&#10;低い精度で自動的に生成された説明">
            <a:extLst>
              <a:ext uri="{FF2B5EF4-FFF2-40B4-BE49-F238E27FC236}">
                <a16:creationId xmlns:a16="http://schemas.microsoft.com/office/drawing/2014/main" id="{531C93BA-1A75-6374-F430-CA5D0EE148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21299" y="5971936"/>
            <a:ext cx="779306" cy="720000"/>
          </a:xfrm>
          <a:prstGeom prst="rect">
            <a:avLst/>
          </a:prstGeom>
        </p:spPr>
      </p:pic>
      <p:pic>
        <p:nvPicPr>
          <p:cNvPr id="59" name="図 58" descr="花の絵&#10;&#10;中程度の精度で自動的に生成された説明">
            <a:extLst>
              <a:ext uri="{FF2B5EF4-FFF2-40B4-BE49-F238E27FC236}">
                <a16:creationId xmlns:a16="http://schemas.microsoft.com/office/drawing/2014/main" id="{4A02D413-FDF7-830B-B4CD-1F6D16EB19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5248" y="5866454"/>
            <a:ext cx="720000" cy="720000"/>
          </a:xfrm>
          <a:prstGeom prst="rect">
            <a:avLst/>
          </a:prstGeom>
        </p:spPr>
      </p:pic>
      <p:pic>
        <p:nvPicPr>
          <p:cNvPr id="60" name="図 59" descr="絵と文字の加工写真&#10;&#10;中程度の精度で自動的に生成された説明">
            <a:extLst>
              <a:ext uri="{FF2B5EF4-FFF2-40B4-BE49-F238E27FC236}">
                <a16:creationId xmlns:a16="http://schemas.microsoft.com/office/drawing/2014/main" id="{57C8CCB6-F28A-62A5-B2D8-F832B3B9B5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5179" y="2464946"/>
            <a:ext cx="774190" cy="720000"/>
          </a:xfrm>
          <a:prstGeom prst="rect">
            <a:avLst/>
          </a:prstGeom>
        </p:spPr>
      </p:pic>
      <p:pic>
        <p:nvPicPr>
          <p:cNvPr id="61" name="図 60">
            <a:extLst>
              <a:ext uri="{FF2B5EF4-FFF2-40B4-BE49-F238E27FC236}">
                <a16:creationId xmlns:a16="http://schemas.microsoft.com/office/drawing/2014/main" id="{D90073FD-19F6-257C-7F44-247F521DEC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5731" y="2857477"/>
            <a:ext cx="720000" cy="720000"/>
          </a:xfrm>
          <a:prstGeom prst="rect">
            <a:avLst/>
          </a:prstGeom>
        </p:spPr>
      </p:pic>
      <p:pic>
        <p:nvPicPr>
          <p:cNvPr id="62" name="図 61" descr="持つ, テーブル が含まれている画像&#10;&#10;自動的に生成された説明">
            <a:extLst>
              <a:ext uri="{FF2B5EF4-FFF2-40B4-BE49-F238E27FC236}">
                <a16:creationId xmlns:a16="http://schemas.microsoft.com/office/drawing/2014/main" id="{27EB817F-A7C4-5BD7-06CC-9EC77962D6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6618" y="3145425"/>
            <a:ext cx="626400" cy="720000"/>
          </a:xfrm>
          <a:prstGeom prst="rect">
            <a:avLst/>
          </a:prstGeom>
        </p:spPr>
      </p:pic>
      <p:pic>
        <p:nvPicPr>
          <p:cNvPr id="63" name="図 62" descr="カップ, テーブル, 座る, ケーキ が含まれている画像&#10;&#10;自動的に生成された説明">
            <a:extLst>
              <a:ext uri="{FF2B5EF4-FFF2-40B4-BE49-F238E27FC236}">
                <a16:creationId xmlns:a16="http://schemas.microsoft.com/office/drawing/2014/main" id="{8C61FB1C-75B9-DE19-F266-969E7B886B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5023" y="3075080"/>
            <a:ext cx="630000" cy="720000"/>
          </a:xfrm>
          <a:prstGeom prst="rect">
            <a:avLst/>
          </a:prstGeom>
        </p:spPr>
      </p:pic>
      <p:pic>
        <p:nvPicPr>
          <p:cNvPr id="64" name="図 63" descr="台の上にある帽子&#10;&#10;低い精度で自動的に生成された説明">
            <a:extLst>
              <a:ext uri="{FF2B5EF4-FFF2-40B4-BE49-F238E27FC236}">
                <a16:creationId xmlns:a16="http://schemas.microsoft.com/office/drawing/2014/main" id="{A39A1E88-0491-2A3D-DDC5-D53C2F98D51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97268" y="2784873"/>
            <a:ext cx="720000" cy="720000"/>
          </a:xfrm>
          <a:prstGeom prst="rect">
            <a:avLst/>
          </a:prstGeom>
        </p:spPr>
      </p:pic>
      <p:pic>
        <p:nvPicPr>
          <p:cNvPr id="65" name="図 64">
            <a:extLst>
              <a:ext uri="{FF2B5EF4-FFF2-40B4-BE49-F238E27FC236}">
                <a16:creationId xmlns:a16="http://schemas.microsoft.com/office/drawing/2014/main" id="{37D2E19D-E406-2DBB-EBB2-B2086D9BD9E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29525" y="2543188"/>
            <a:ext cx="626966" cy="720000"/>
          </a:xfrm>
          <a:prstGeom prst="rect">
            <a:avLst/>
          </a:prstGeom>
        </p:spPr>
      </p:pic>
      <p:pic>
        <p:nvPicPr>
          <p:cNvPr id="66" name="図 65" descr="ロゴ&#10;&#10;自動的に生成された説明">
            <a:extLst>
              <a:ext uri="{FF2B5EF4-FFF2-40B4-BE49-F238E27FC236}">
                <a16:creationId xmlns:a16="http://schemas.microsoft.com/office/drawing/2014/main" id="{A6BAC7DE-359D-0213-4BF9-57CE62B33E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63702" y="2329846"/>
            <a:ext cx="664200" cy="720000"/>
          </a:xfrm>
          <a:prstGeom prst="rect">
            <a:avLst/>
          </a:prstGeom>
        </p:spPr>
      </p:pic>
      <p:pic>
        <p:nvPicPr>
          <p:cNvPr id="67" name="図 66" descr="クマの人形&#10;&#10;中程度の精度で自動的に生成された説明">
            <a:extLst>
              <a:ext uri="{FF2B5EF4-FFF2-40B4-BE49-F238E27FC236}">
                <a16:creationId xmlns:a16="http://schemas.microsoft.com/office/drawing/2014/main" id="{99990B8A-B39B-22E3-5B8B-D9D475F392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9278" y="3059659"/>
            <a:ext cx="673200" cy="720000"/>
          </a:xfrm>
          <a:prstGeom prst="rect">
            <a:avLst/>
          </a:prstGeom>
        </p:spPr>
      </p:pic>
      <p:pic>
        <p:nvPicPr>
          <p:cNvPr id="68" name="図 67" descr="電車, 時計, モニター, 跡 が含まれている画像&#10;&#10;自動的に生成された説明">
            <a:extLst>
              <a:ext uri="{FF2B5EF4-FFF2-40B4-BE49-F238E27FC236}">
                <a16:creationId xmlns:a16="http://schemas.microsoft.com/office/drawing/2014/main" id="{9BE60A95-7B71-405F-D7F8-DC75E0EDCB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73850" y="3356189"/>
            <a:ext cx="645300" cy="720000"/>
          </a:xfrm>
          <a:prstGeom prst="rect">
            <a:avLst/>
          </a:prstGeom>
        </p:spPr>
      </p:pic>
      <p:pic>
        <p:nvPicPr>
          <p:cNvPr id="69" name="図 68" descr="時計 が含まれている画像&#10;&#10;自動的に生成された説明">
            <a:extLst>
              <a:ext uri="{FF2B5EF4-FFF2-40B4-BE49-F238E27FC236}">
                <a16:creationId xmlns:a16="http://schemas.microsoft.com/office/drawing/2014/main" id="{579BB590-14A8-C31E-9323-C565FF17309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57965" y="2369360"/>
            <a:ext cx="720000" cy="720000"/>
          </a:xfrm>
          <a:prstGeom prst="rect">
            <a:avLst/>
          </a:prstGeom>
        </p:spPr>
      </p:pic>
      <p:pic>
        <p:nvPicPr>
          <p:cNvPr id="70" name="図 69" descr="座る が含まれている画像&#10;&#10;自動的に生成された説明">
            <a:extLst>
              <a:ext uri="{FF2B5EF4-FFF2-40B4-BE49-F238E27FC236}">
                <a16:creationId xmlns:a16="http://schemas.microsoft.com/office/drawing/2014/main" id="{39F69464-C8EF-4F57-C7F3-756ABEA0057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12274" y="3222059"/>
            <a:ext cx="720000" cy="720000"/>
          </a:xfrm>
          <a:prstGeom prst="rect">
            <a:avLst/>
          </a:prstGeom>
        </p:spPr>
      </p:pic>
      <p:pic>
        <p:nvPicPr>
          <p:cNvPr id="71" name="図 70" descr="ロゴ&#10;&#10;自動的に生成された説明">
            <a:extLst>
              <a:ext uri="{FF2B5EF4-FFF2-40B4-BE49-F238E27FC236}">
                <a16:creationId xmlns:a16="http://schemas.microsoft.com/office/drawing/2014/main" id="{45370F30-3BC0-81F8-9A0A-EFB0EDED422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65181" y="3212379"/>
            <a:ext cx="720000" cy="720000"/>
          </a:xfrm>
          <a:prstGeom prst="rect">
            <a:avLst/>
          </a:prstGeom>
        </p:spPr>
      </p:pic>
      <p:pic>
        <p:nvPicPr>
          <p:cNvPr id="73" name="図 72" descr="挿絵 が含まれている画像&#10;&#10;自動的に生成された説明">
            <a:extLst>
              <a:ext uri="{FF2B5EF4-FFF2-40B4-BE49-F238E27FC236}">
                <a16:creationId xmlns:a16="http://schemas.microsoft.com/office/drawing/2014/main" id="{BB41EEBE-E7CC-17EF-C444-868600D196A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51823" y="2764530"/>
            <a:ext cx="1006993" cy="720000"/>
          </a:xfrm>
          <a:prstGeom prst="rect">
            <a:avLst/>
          </a:prstGeom>
        </p:spPr>
      </p:pic>
      <p:sp>
        <p:nvSpPr>
          <p:cNvPr id="3" name="タイトル 1">
            <a:extLst>
              <a:ext uri="{FF2B5EF4-FFF2-40B4-BE49-F238E27FC236}">
                <a16:creationId xmlns:a16="http://schemas.microsoft.com/office/drawing/2014/main" id="{761A56B8-7AAE-1D5A-C98F-485F3D5FBF4B}"/>
              </a:ext>
            </a:extLst>
          </p:cNvPr>
          <p:cNvSpPr txBox="1">
            <a:spLocks/>
          </p:cNvSpPr>
          <p:nvPr/>
        </p:nvSpPr>
        <p:spPr>
          <a:xfrm>
            <a:off x="811464" y="1605803"/>
            <a:ext cx="11228135" cy="891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chemeClr val="tx1"/>
                </a:solidFill>
                <a:effectLst/>
                <a:latin typeface="+mn-ea"/>
                <a:ea typeface="+mn-ea"/>
                <a:cs typeface="Helvetica" panose="020B0604020202020204" pitchFamily="34" charset="0"/>
              </a:rPr>
              <a:t>　可燃物の回収　　　　　　　　　</a:t>
            </a:r>
            <a:r>
              <a:rPr lang="ja-JP" altLang="en-US" sz="1800" kern="0" dirty="0">
                <a:solidFill>
                  <a:schemeClr val="tx1"/>
                </a:solidFill>
                <a:latin typeface="+mn-ea"/>
                <a:ea typeface="+mn-ea"/>
                <a:cs typeface="Helvetica" panose="020B0604020202020204" pitchFamily="34" charset="0"/>
              </a:rPr>
              <a:t>可燃物を</a:t>
            </a:r>
            <a:r>
              <a:rPr lang="ja-JP" altLang="en-US" sz="1800" kern="0" dirty="0">
                <a:solidFill>
                  <a:schemeClr val="tx1"/>
                </a:solidFill>
                <a:effectLst/>
                <a:latin typeface="+mn-ea"/>
                <a:ea typeface="+mn-ea"/>
                <a:cs typeface="Helvetica" panose="020B0604020202020204" pitchFamily="34" charset="0"/>
              </a:rPr>
              <a:t>利用し</a:t>
            </a:r>
            <a:r>
              <a:rPr lang="ja-JP" altLang="en-US" sz="1800" kern="0" dirty="0">
                <a:solidFill>
                  <a:schemeClr val="tx1"/>
                </a:solidFill>
                <a:latin typeface="+mn-ea"/>
                <a:ea typeface="+mn-ea"/>
                <a:cs typeface="Helvetica" panose="020B0604020202020204" pitchFamily="34" charset="0"/>
              </a:rPr>
              <a:t>て</a:t>
            </a:r>
            <a:r>
              <a:rPr lang="ja-JP" altLang="en-US" sz="1800" kern="0" dirty="0">
                <a:solidFill>
                  <a:schemeClr val="tx1"/>
                </a:solidFill>
                <a:effectLst/>
                <a:latin typeface="+mn-ea"/>
                <a:ea typeface="+mn-ea"/>
                <a:cs typeface="Helvetica" panose="020B0604020202020204" pitchFamily="34" charset="0"/>
              </a:rPr>
              <a:t>　　　　　 　　　</a:t>
            </a:r>
            <a:r>
              <a:rPr lang="ja-JP" altLang="en-US" sz="1800" kern="0" dirty="0">
                <a:solidFill>
                  <a:schemeClr val="tx1"/>
                </a:solidFill>
                <a:latin typeface="+mn-ea"/>
                <a:ea typeface="+mn-ea"/>
                <a:cs typeface="Helvetica" panose="020B0604020202020204" pitchFamily="34" charset="0"/>
              </a:rPr>
              <a:t>ペレット型燃料を利用して　　　　</a:t>
            </a:r>
            <a:r>
              <a:rPr lang="ja-JP" altLang="en-US" sz="1800" kern="0" dirty="0">
                <a:solidFill>
                  <a:schemeClr val="tx1"/>
                </a:solidFill>
                <a:effectLst/>
                <a:latin typeface="+mn-ea"/>
                <a:ea typeface="+mn-ea"/>
                <a:cs typeface="Helvetica" panose="020B0604020202020204" pitchFamily="34" charset="0"/>
              </a:rPr>
              <a:t>発電した電気を利用して</a:t>
            </a:r>
            <a:endParaRPr lang="en-US" altLang="ja-JP" sz="1800" kern="0" dirty="0">
              <a:solidFill>
                <a:schemeClr val="tx1"/>
              </a:solidFill>
              <a:effectLst/>
              <a:latin typeface="+mn-ea"/>
              <a:ea typeface="+mn-ea"/>
              <a:cs typeface="Helvetica" panose="020B0604020202020204" pitchFamily="34" charset="0"/>
            </a:endParaRPr>
          </a:p>
          <a:p>
            <a:r>
              <a:rPr lang="ja-JP" altLang="en-US" sz="1800" kern="0" dirty="0">
                <a:solidFill>
                  <a:schemeClr val="tx1"/>
                </a:solidFill>
                <a:latin typeface="+mn-ea"/>
                <a:ea typeface="+mn-ea"/>
                <a:cs typeface="Helvetica" panose="020B0604020202020204" pitchFamily="34" charset="0"/>
              </a:rPr>
              <a:t>　　　　　　　　　　　　　　　　　　ペレット型燃料の作成　　　　　　　　　　　　火力発電　　　　　　 　　　　　</a:t>
            </a:r>
            <a:r>
              <a:rPr lang="ja-JP" altLang="en-US" sz="1800" kern="0" dirty="0">
                <a:solidFill>
                  <a:schemeClr val="tx1"/>
                </a:solidFill>
                <a:effectLst/>
                <a:latin typeface="+mn-ea"/>
                <a:ea typeface="+mn-ea"/>
                <a:cs typeface="Helvetica" panose="020B0604020202020204" pitchFamily="34" charset="0"/>
              </a:rPr>
              <a:t> 　</a:t>
            </a:r>
            <a:r>
              <a:rPr lang="ja-JP" altLang="en-US" sz="1800" kern="0" dirty="0">
                <a:solidFill>
                  <a:schemeClr val="tx1"/>
                </a:solidFill>
                <a:latin typeface="+mn-ea"/>
                <a:ea typeface="+mn-ea"/>
                <a:cs typeface="Helvetica" panose="020B0604020202020204" pitchFamily="34" charset="0"/>
              </a:rPr>
              <a:t>食物</a:t>
            </a:r>
            <a:r>
              <a:rPr lang="ja-JP" altLang="en-US" sz="1800" kern="0" dirty="0">
                <a:solidFill>
                  <a:schemeClr val="tx1"/>
                </a:solidFill>
                <a:effectLst/>
                <a:latin typeface="+mn-ea"/>
                <a:ea typeface="+mn-ea"/>
                <a:cs typeface="Helvetica" panose="020B0604020202020204" pitchFamily="34" charset="0"/>
              </a:rPr>
              <a:t>の作成</a:t>
            </a:r>
            <a:endParaRPr lang="en-US" altLang="ja-JP" sz="1800" kern="0" dirty="0">
              <a:solidFill>
                <a:schemeClr val="tx1"/>
              </a:solidFill>
              <a:effectLst/>
              <a:latin typeface="+mn-ea"/>
              <a:ea typeface="+mn-ea"/>
              <a:cs typeface="Helvetica" panose="020B0604020202020204" pitchFamily="34" charset="0"/>
            </a:endParaRPr>
          </a:p>
        </p:txBody>
      </p:sp>
      <p:pic>
        <p:nvPicPr>
          <p:cNvPr id="75" name="図 74" descr="座る, テーブル, 木製, 食品 が含まれている画像&#10;&#10;自動的に生成された説明">
            <a:extLst>
              <a:ext uri="{FF2B5EF4-FFF2-40B4-BE49-F238E27FC236}">
                <a16:creationId xmlns:a16="http://schemas.microsoft.com/office/drawing/2014/main" id="{615A8A96-49EA-93E6-F28C-12877A981CE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24668" y="3637814"/>
            <a:ext cx="742268" cy="720000"/>
          </a:xfrm>
          <a:prstGeom prst="rect">
            <a:avLst/>
          </a:prstGeom>
        </p:spPr>
      </p:pic>
      <p:pic>
        <p:nvPicPr>
          <p:cNvPr id="77" name="図 76" descr="白いバックグラウンドの前に座っている人形&#10;&#10;低い精度で自動的に生成された説明">
            <a:extLst>
              <a:ext uri="{FF2B5EF4-FFF2-40B4-BE49-F238E27FC236}">
                <a16:creationId xmlns:a16="http://schemas.microsoft.com/office/drawing/2014/main" id="{9F92C40F-99A1-E290-68A1-C47F5C09DAB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21589" y="5289883"/>
            <a:ext cx="720000" cy="720000"/>
          </a:xfrm>
          <a:prstGeom prst="rect">
            <a:avLst/>
          </a:prstGeom>
        </p:spPr>
      </p:pic>
      <p:sp>
        <p:nvSpPr>
          <p:cNvPr id="6" name="タイトル 1">
            <a:extLst>
              <a:ext uri="{FF2B5EF4-FFF2-40B4-BE49-F238E27FC236}">
                <a16:creationId xmlns:a16="http://schemas.microsoft.com/office/drawing/2014/main" id="{66D6DC46-4727-6591-4905-BEB1551F63E2}"/>
              </a:ext>
            </a:extLst>
          </p:cNvPr>
          <p:cNvSpPr txBox="1">
            <a:spLocks/>
          </p:cNvSpPr>
          <p:nvPr/>
        </p:nvSpPr>
        <p:spPr>
          <a:xfrm>
            <a:off x="1124654" y="4359885"/>
            <a:ext cx="11067346" cy="4406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1800" kern="0" dirty="0">
                <a:solidFill>
                  <a:schemeClr val="tx1"/>
                </a:solidFill>
                <a:effectLst/>
                <a:latin typeface="+mn-ea"/>
                <a:ea typeface="+mn-ea"/>
                <a:cs typeface="Helvetica" panose="020B0604020202020204" pitchFamily="34" charset="0"/>
              </a:rPr>
              <a:t>　</a:t>
            </a:r>
            <a:r>
              <a:rPr lang="ja-JP" altLang="en-US" sz="1800" kern="0" dirty="0">
                <a:solidFill>
                  <a:schemeClr val="tx1"/>
                </a:solidFill>
                <a:latin typeface="+mn-ea"/>
                <a:ea typeface="+mn-ea"/>
                <a:cs typeface="Helvetica" panose="020B0604020202020204" pitchFamily="34" charset="0"/>
              </a:rPr>
              <a:t>可燃ゴミ→ → → → → → ペレット型燃料→ → → → → → → →電気 → → → → → → → → → 食料</a:t>
            </a:r>
            <a:endParaRPr lang="en-US" altLang="ja-JP" sz="1800" kern="0" dirty="0">
              <a:solidFill>
                <a:schemeClr val="tx1"/>
              </a:solidFill>
              <a:latin typeface="+mn-ea"/>
              <a:ea typeface="+mn-ea"/>
              <a:cs typeface="Helvetica" panose="020B0604020202020204" pitchFamily="34" charset="0"/>
            </a:endParaRPr>
          </a:p>
        </p:txBody>
      </p:sp>
    </p:spTree>
    <p:extLst>
      <p:ext uri="{BB962C8B-B14F-4D97-AF65-F5344CB8AC3E}">
        <p14:creationId xmlns:p14="http://schemas.microsoft.com/office/powerpoint/2010/main" val="1415918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タイトル 1">
            <a:extLst>
              <a:ext uri="{FF2B5EF4-FFF2-40B4-BE49-F238E27FC236}">
                <a16:creationId xmlns:a16="http://schemas.microsoft.com/office/drawing/2014/main" id="{729B9DEA-EA84-482F-8D74-C2052025EE1C}"/>
              </a:ext>
            </a:extLst>
          </p:cNvPr>
          <p:cNvSpPr>
            <a:spLocks noGrp="1"/>
          </p:cNvSpPr>
          <p:nvPr>
            <p:ph type="ctrTitle"/>
          </p:nvPr>
        </p:nvSpPr>
        <p:spPr>
          <a:xfrm>
            <a:off x="1100051" y="488117"/>
            <a:ext cx="10058400" cy="921233"/>
          </a:xfrm>
        </p:spPr>
        <p:txBody>
          <a:bodyPr rtlCol="0" anchor="ctr">
            <a:no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a:t>
            </a:r>
            <a:r>
              <a:rPr lang="ja-JP" altLang="ja-JP" sz="2800" kern="0" dirty="0">
                <a:solidFill>
                  <a:srgbClr val="000000"/>
                </a:solidFill>
                <a:latin typeface="+mn-ea"/>
                <a:ea typeface="+mn-ea"/>
                <a:cs typeface="Helvetica" panose="020B0604020202020204" pitchFamily="34" charset="0"/>
              </a:rPr>
              <a:t>風間商事の</a:t>
            </a:r>
            <a:r>
              <a:rPr lang="ja-JP" altLang="en-US" sz="2800" kern="0" dirty="0">
                <a:solidFill>
                  <a:srgbClr val="000000"/>
                </a:solidFill>
                <a:effectLst/>
                <a:latin typeface="+mn-ea"/>
                <a:ea typeface="+mn-ea"/>
                <a:cs typeface="Helvetica" panose="020B0604020202020204" pitchFamily="34" charset="0"/>
              </a:rPr>
              <a:t>未来</a:t>
            </a:r>
            <a:r>
              <a:rPr lang="ja-JP" altLang="ja-JP" sz="2800" kern="0" dirty="0">
                <a:solidFill>
                  <a:srgbClr val="000000"/>
                </a:solidFill>
                <a:effectLst/>
                <a:latin typeface="+mn-ea"/>
                <a:ea typeface="+mn-ea"/>
                <a:cs typeface="Helvetica" panose="020B0604020202020204" pitchFamily="34" charset="0"/>
              </a:rPr>
              <a:t>】</a:t>
            </a:r>
            <a:endParaRPr lang="ja-JP" altLang="ja-JP" sz="2800" kern="100" dirty="0">
              <a:effectLst/>
              <a:latin typeface="+mn-ea"/>
              <a:ea typeface="+mn-ea"/>
              <a:cs typeface="Times New Roman" panose="02020603050405020304" pitchFamily="18" charset="0"/>
            </a:endParaRPr>
          </a:p>
        </p:txBody>
      </p:sp>
      <p:sp>
        <p:nvSpPr>
          <p:cNvPr id="7" name="サブタイトル 2">
            <a:extLst>
              <a:ext uri="{FF2B5EF4-FFF2-40B4-BE49-F238E27FC236}">
                <a16:creationId xmlns:a16="http://schemas.microsoft.com/office/drawing/2014/main" id="{4AE0EEB1-3DCD-49EA-A470-A4EFB197BF3D}"/>
              </a:ext>
            </a:extLst>
          </p:cNvPr>
          <p:cNvSpPr>
            <a:spLocks noGrp="1"/>
          </p:cNvSpPr>
          <p:nvPr>
            <p:ph type="subTitle" idx="1"/>
          </p:nvPr>
        </p:nvSpPr>
        <p:spPr>
          <a:xfrm>
            <a:off x="497772" y="5302093"/>
            <a:ext cx="11773592" cy="1507254"/>
          </a:xfrm>
        </p:spPr>
        <p:txBody>
          <a:bodyPr rtlCol="0">
            <a:noAutofit/>
          </a:bodyPr>
          <a:lstStyle/>
          <a:p>
            <a:pPr algn="ctr"/>
            <a:r>
              <a:rPr lang="ja-JP" altLang="en-US" sz="7200" kern="0" dirty="0">
                <a:solidFill>
                  <a:srgbClr val="FFFF00"/>
                </a:solidFill>
                <a:latin typeface="+mn-ea"/>
                <a:ea typeface="+mn-ea"/>
                <a:cs typeface="Helvetica" panose="020B0604020202020204" pitchFamily="34" charset="0"/>
              </a:rPr>
              <a:t>さぁ、一緒に成功しよう！！</a:t>
            </a:r>
            <a:endParaRPr lang="en-US" altLang="ja-JP" sz="7200" kern="0" dirty="0">
              <a:solidFill>
                <a:srgbClr val="FFFF00"/>
              </a:solidFill>
              <a:effectLst/>
              <a:latin typeface="+mn-ea"/>
              <a:ea typeface="+mn-ea"/>
              <a:cs typeface="Helvetica" panose="020B0604020202020204" pitchFamily="34" charset="0"/>
            </a:endParaRPr>
          </a:p>
        </p:txBody>
      </p:sp>
      <p:sp>
        <p:nvSpPr>
          <p:cNvPr id="2" name="スライド番号プレースホルダー 1">
            <a:extLst>
              <a:ext uri="{FF2B5EF4-FFF2-40B4-BE49-F238E27FC236}">
                <a16:creationId xmlns:a16="http://schemas.microsoft.com/office/drawing/2014/main" id="{9A6F98D4-BB3E-6D1A-888E-91F67AF22EF3}"/>
              </a:ext>
            </a:extLst>
          </p:cNvPr>
          <p:cNvSpPr>
            <a:spLocks noGrp="1"/>
          </p:cNvSpPr>
          <p:nvPr>
            <p:ph type="sldNum" sz="quarter" idx="12"/>
          </p:nvPr>
        </p:nvSpPr>
        <p:spPr/>
        <p:txBody>
          <a:bodyPr/>
          <a:lstStyle/>
          <a:p>
            <a:pPr rtl="0"/>
            <a:fld id="{3A98EE3D-8CD1-4C3F-BD1C-C98C9596463C}" type="slidenum">
              <a:rPr lang="en-US" smtClean="0"/>
              <a:t>65</a:t>
            </a:fld>
            <a:endParaRPr lang="en-US" dirty="0"/>
          </a:p>
        </p:txBody>
      </p:sp>
      <p:sp>
        <p:nvSpPr>
          <p:cNvPr id="4" name="タイトル 1">
            <a:extLst>
              <a:ext uri="{FF2B5EF4-FFF2-40B4-BE49-F238E27FC236}">
                <a16:creationId xmlns:a16="http://schemas.microsoft.com/office/drawing/2014/main" id="{33C6866A-FD2C-C8EE-B965-F64B2CF534E3}"/>
              </a:ext>
            </a:extLst>
          </p:cNvPr>
          <p:cNvSpPr txBox="1">
            <a:spLocks/>
          </p:cNvSpPr>
          <p:nvPr/>
        </p:nvSpPr>
        <p:spPr>
          <a:xfrm>
            <a:off x="1100051" y="1149292"/>
            <a:ext cx="10569035" cy="3887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r>
              <a:rPr lang="ja-JP" altLang="en-US" sz="4400" kern="0" dirty="0">
                <a:solidFill>
                  <a:schemeClr val="tx1"/>
                </a:solidFill>
                <a:effectLst/>
                <a:latin typeface="+mn-ea"/>
                <a:ea typeface="+mn-ea"/>
                <a:cs typeface="Helvetica" panose="020B0604020202020204" pitchFamily="34" charset="0"/>
              </a:rPr>
              <a:t>　　　　</a:t>
            </a:r>
            <a:r>
              <a:rPr lang="ja-JP" altLang="en-US" sz="18800" kern="0" dirty="0">
                <a:solidFill>
                  <a:schemeClr val="tx1"/>
                </a:solidFill>
                <a:effectLst/>
                <a:latin typeface="+mn-ea"/>
                <a:ea typeface="+mn-ea"/>
                <a:cs typeface="Helvetica" panose="020B0604020202020204" pitchFamily="34" charset="0"/>
              </a:rPr>
              <a:t>出航だ</a:t>
            </a:r>
            <a:endParaRPr lang="en-US" altLang="ja-JP" sz="18800" kern="0" dirty="0">
              <a:solidFill>
                <a:schemeClr val="tx1"/>
              </a:solidFill>
              <a:effectLst/>
              <a:latin typeface="+mn-ea"/>
              <a:ea typeface="+mn-ea"/>
              <a:cs typeface="Helvetica" panose="020B0604020202020204" pitchFamily="34" charset="0"/>
            </a:endParaRPr>
          </a:p>
        </p:txBody>
      </p:sp>
    </p:spTree>
    <p:extLst>
      <p:ext uri="{BB962C8B-B14F-4D97-AF65-F5344CB8AC3E}">
        <p14:creationId xmlns:p14="http://schemas.microsoft.com/office/powerpoint/2010/main" val="113627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100051" y="115017"/>
            <a:ext cx="10058400" cy="1726336"/>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a:t>
            </a:r>
            <a:r>
              <a:rPr lang="ja-JP" altLang="ja-JP" sz="2800" kern="0" dirty="0">
                <a:solidFill>
                  <a:srgbClr val="000000"/>
                </a:solidFill>
                <a:effectLst/>
                <a:latin typeface="+mn-ea"/>
                <a:ea typeface="+mn-ea"/>
                <a:cs typeface="Helvetica" panose="020B0604020202020204" pitchFamily="34" charset="0"/>
              </a:rPr>
              <a:t>のミッション】</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r>
              <a:rPr lang="ja-JP" altLang="en-US" sz="4400" kern="100" dirty="0">
                <a:effectLst/>
                <a:latin typeface="+mn-ea"/>
                <a:ea typeface="+mn-ea"/>
                <a:cs typeface="Times New Roman" panose="02020603050405020304" pitchFamily="18" charset="0"/>
              </a:rPr>
              <a:t>「</a:t>
            </a:r>
            <a:r>
              <a:rPr lang="ja-JP" altLang="ja-JP" sz="4400" kern="0" dirty="0">
                <a:solidFill>
                  <a:srgbClr val="000000"/>
                </a:solidFill>
                <a:effectLst/>
                <a:latin typeface="+mn-ea"/>
                <a:ea typeface="+mn-ea"/>
                <a:cs typeface="Helvetica" panose="020B0604020202020204" pitchFamily="34" charset="0"/>
              </a:rPr>
              <a:t>ゴミをお金に換え</a:t>
            </a:r>
            <a:r>
              <a:rPr lang="ja-JP" altLang="en-US" sz="4400" kern="0" dirty="0">
                <a:solidFill>
                  <a:srgbClr val="000000"/>
                </a:solidFill>
                <a:effectLst/>
                <a:latin typeface="+mn-ea"/>
                <a:ea typeface="+mn-ea"/>
                <a:cs typeface="Helvetica" panose="020B0604020202020204" pitchFamily="34" charset="0"/>
              </a:rPr>
              <a:t>る」</a:t>
            </a:r>
            <a:endParaRPr lang="ja-JP" altLang="ja-JP" sz="44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24945" y="5558409"/>
            <a:ext cx="10485418" cy="694181"/>
          </a:xfrm>
        </p:spPr>
        <p:txBody>
          <a:bodyPr rtlCol="0">
            <a:noAutofit/>
          </a:bodyPr>
          <a:lstStyle/>
          <a:p>
            <a:pPr algn="l">
              <a:lnSpc>
                <a:spcPts val="2000"/>
              </a:lnSpc>
            </a:pPr>
            <a:r>
              <a:rPr lang="ja-JP" altLang="en-US" sz="1800" kern="0" dirty="0">
                <a:solidFill>
                  <a:schemeClr val="bg1"/>
                </a:solidFill>
                <a:effectLst/>
                <a:latin typeface="+mn-ea"/>
                <a:ea typeface="+mn-ea"/>
                <a:cs typeface="Helvetica" panose="020B0604020202020204" pitchFamily="34" charset="0"/>
              </a:rPr>
              <a:t> ミッションとは、</a:t>
            </a:r>
            <a:r>
              <a:rPr lang="ja-JP" altLang="ja-JP" sz="1800" kern="0" dirty="0">
                <a:solidFill>
                  <a:schemeClr val="bg1"/>
                </a:solidFill>
                <a:effectLst/>
                <a:latin typeface="+mn-ea"/>
                <a:ea typeface="+mn-ea"/>
                <a:cs typeface="Helvetica" panose="020B0604020202020204" pitchFamily="34" charset="0"/>
              </a:rPr>
              <a:t>経営理念</a:t>
            </a:r>
            <a:r>
              <a:rPr lang="ja-JP" altLang="en-US" sz="1800" kern="0" dirty="0">
                <a:solidFill>
                  <a:schemeClr val="bg1"/>
                </a:solidFill>
                <a:latin typeface="+mn-ea"/>
                <a:ea typeface="+mn-ea"/>
                <a:cs typeface="Helvetica" panose="020B0604020202020204" pitchFamily="34" charset="0"/>
              </a:rPr>
              <a:t>「</a:t>
            </a:r>
            <a:r>
              <a:rPr lang="ja-JP" altLang="ja-JP" sz="1800" kern="0" dirty="0">
                <a:solidFill>
                  <a:schemeClr val="bg1"/>
                </a:solidFill>
                <a:latin typeface="+mn-ea"/>
                <a:ea typeface="+mn-ea"/>
                <a:cs typeface="Helvetica" panose="020B0604020202020204" pitchFamily="34" charset="0"/>
              </a:rPr>
              <a:t>お客様の役に立</a:t>
            </a:r>
            <a:r>
              <a:rPr lang="ja-JP" altLang="en-US" sz="1800" kern="0" dirty="0">
                <a:solidFill>
                  <a:schemeClr val="bg1"/>
                </a:solidFill>
                <a:latin typeface="+mn-ea"/>
                <a:ea typeface="+mn-ea"/>
                <a:cs typeface="Helvetica" panose="020B0604020202020204" pitchFamily="34" charset="0"/>
              </a:rPr>
              <a:t>つ仕事をする」</a:t>
            </a:r>
            <a:r>
              <a:rPr lang="ja-JP" altLang="ja-JP" sz="1800" kern="0" dirty="0">
                <a:solidFill>
                  <a:schemeClr val="bg1"/>
                </a:solidFill>
                <a:effectLst/>
                <a:latin typeface="+mn-ea"/>
                <a:ea typeface="+mn-ea"/>
                <a:cs typeface="Helvetica" panose="020B0604020202020204" pitchFamily="34" charset="0"/>
              </a:rPr>
              <a:t>を元に</a:t>
            </a:r>
            <a:r>
              <a:rPr lang="ja-JP" altLang="en-US" sz="1800" kern="0" dirty="0">
                <a:solidFill>
                  <a:schemeClr val="bg1"/>
                </a:solidFill>
                <a:effectLst/>
                <a:latin typeface="+mn-ea"/>
                <a:ea typeface="+mn-ea"/>
                <a:cs typeface="Helvetica" panose="020B0604020202020204" pitchFamily="34" charset="0"/>
              </a:rPr>
              <a:t>、私達の会社</a:t>
            </a:r>
            <a:r>
              <a:rPr lang="ja-JP" altLang="ja-JP" sz="1800" kern="0" dirty="0">
                <a:solidFill>
                  <a:schemeClr val="bg1"/>
                </a:solidFill>
                <a:effectLst/>
                <a:latin typeface="+mn-ea"/>
                <a:ea typeface="+mn-ea"/>
                <a:cs typeface="Helvetica" panose="020B0604020202020204" pitchFamily="34" charset="0"/>
              </a:rPr>
              <a:t>が何を目指しているのか</a:t>
            </a:r>
            <a:r>
              <a:rPr lang="ja-JP" altLang="en-US" sz="1800" kern="0" dirty="0">
                <a:solidFill>
                  <a:schemeClr val="bg1"/>
                </a:solidFill>
                <a:effectLst/>
                <a:latin typeface="+mn-ea"/>
                <a:ea typeface="+mn-ea"/>
                <a:cs typeface="Helvetica" panose="020B0604020202020204" pitchFamily="34" charset="0"/>
              </a:rPr>
              <a:t>？</a:t>
            </a:r>
            <a:r>
              <a:rPr lang="ja-JP" altLang="ja-JP" sz="1800" kern="0" dirty="0">
                <a:solidFill>
                  <a:schemeClr val="bg1"/>
                </a:solidFill>
                <a:effectLst/>
                <a:latin typeface="+mn-ea"/>
                <a:ea typeface="+mn-ea"/>
                <a:cs typeface="Helvetica" panose="020B0604020202020204" pitchFamily="34" charset="0"/>
              </a:rPr>
              <a:t>を簡単に表現したものです。</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24945" y="1738794"/>
            <a:ext cx="10258642" cy="32142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nSpc>
                <a:spcPts val="2000"/>
              </a:lnSpc>
            </a:pPr>
            <a:r>
              <a:rPr lang="ja-JP" altLang="en-US" sz="1800" kern="0" dirty="0">
                <a:solidFill>
                  <a:schemeClr val="tx1"/>
                </a:solidFill>
                <a:effectLst/>
                <a:latin typeface="+mn-ea"/>
                <a:ea typeface="+mn-ea"/>
                <a:cs typeface="Helvetica" panose="020B0604020202020204" pitchFamily="34" charset="0"/>
              </a:rPr>
              <a:t>株式会社風間商事</a:t>
            </a:r>
            <a:r>
              <a:rPr lang="ja-JP" altLang="ja-JP" sz="1800" kern="0" dirty="0">
                <a:solidFill>
                  <a:schemeClr val="tx1"/>
                </a:solidFill>
                <a:effectLst/>
                <a:latin typeface="+mn-ea"/>
                <a:ea typeface="+mn-ea"/>
                <a:cs typeface="Helvetica" panose="020B0604020202020204" pitchFamily="34" charset="0"/>
              </a:rPr>
              <a:t>の社会的存在意義</a:t>
            </a:r>
            <a:br>
              <a:rPr lang="ja-JP" altLang="ja-JP" sz="1800" kern="100" dirty="0">
                <a:solidFill>
                  <a:schemeClr val="tx1"/>
                </a:solidFill>
                <a:effectLst/>
                <a:latin typeface="+mn-ea"/>
                <a:ea typeface="+mn-ea"/>
                <a:cs typeface="Times New Roman" panose="02020603050405020304" pitchFamily="18" charset="0"/>
              </a:rPr>
            </a:br>
            <a:r>
              <a:rPr lang="en-US" altLang="ja-JP" sz="1800" kern="0" dirty="0">
                <a:solidFill>
                  <a:schemeClr val="tx1"/>
                </a:solidFill>
                <a:effectLst/>
                <a:latin typeface="+mn-ea"/>
                <a:ea typeface="+mn-ea"/>
                <a:cs typeface="Helvetica" panose="020B0604020202020204" pitchFamily="34" charset="0"/>
              </a:rPr>
              <a:t> </a:t>
            </a:r>
            <a:br>
              <a:rPr lang="ja-JP" altLang="ja-JP" sz="1800" kern="100" dirty="0">
                <a:solidFill>
                  <a:schemeClr val="tx1"/>
                </a:solidFill>
                <a:effectLst/>
                <a:latin typeface="+mn-ea"/>
                <a:ea typeface="+mn-ea"/>
                <a:cs typeface="Times New Roman" panose="02020603050405020304" pitchFamily="18" charset="0"/>
              </a:rPr>
            </a:br>
            <a:r>
              <a:rPr lang="ja-JP" altLang="en-US" sz="1800" kern="100" dirty="0">
                <a:solidFill>
                  <a:schemeClr val="tx1"/>
                </a:solidFill>
                <a:effectLst/>
                <a:latin typeface="+mn-ea"/>
                <a:ea typeface="+mn-ea"/>
                <a:cs typeface="Times New Roman" panose="02020603050405020304" pitchFamily="18" charset="0"/>
              </a:rPr>
              <a:t>　</a:t>
            </a:r>
            <a:r>
              <a:rPr lang="ja-JP" altLang="ja-JP" sz="1800" kern="0" dirty="0">
                <a:solidFill>
                  <a:schemeClr val="tx1"/>
                </a:solidFill>
                <a:effectLst/>
                <a:latin typeface="+mn-ea"/>
                <a:ea typeface="+mn-ea"/>
                <a:cs typeface="Helvetica" panose="020B0604020202020204" pitchFamily="34" charset="0"/>
              </a:rPr>
              <a:t>事業活動を行なっている全ての企業と</a:t>
            </a:r>
            <a:r>
              <a:rPr lang="ja-JP" altLang="en-US" sz="1800" kern="0" dirty="0">
                <a:solidFill>
                  <a:schemeClr val="tx1"/>
                </a:solidFill>
                <a:effectLst/>
                <a:latin typeface="+mn-ea"/>
                <a:ea typeface="+mn-ea"/>
                <a:cs typeface="Helvetica" panose="020B0604020202020204" pitchFamily="34" charset="0"/>
              </a:rPr>
              <a:t>、</a:t>
            </a:r>
            <a:r>
              <a:rPr lang="ja-JP" altLang="ja-JP" sz="1800" kern="0" dirty="0">
                <a:solidFill>
                  <a:schemeClr val="tx1"/>
                </a:solidFill>
                <a:effectLst/>
                <a:latin typeface="+mn-ea"/>
                <a:ea typeface="+mn-ea"/>
                <a:cs typeface="Helvetica" panose="020B0604020202020204" pitchFamily="34" charset="0"/>
              </a:rPr>
              <a:t>一般家庭から排出される金属スクラップを再生資源の原材料として、買取できるものは高く買い、処分代が発生するものは無料、もしくは</a:t>
            </a:r>
            <a:r>
              <a:rPr lang="ja-JP" altLang="en-US" sz="1800" kern="0" dirty="0">
                <a:solidFill>
                  <a:schemeClr val="tx1"/>
                </a:solidFill>
                <a:effectLst/>
                <a:latin typeface="+mn-ea"/>
                <a:ea typeface="+mn-ea"/>
                <a:cs typeface="Helvetica" panose="020B0604020202020204" pitchFamily="34" charset="0"/>
              </a:rPr>
              <a:t>安価にて</a:t>
            </a:r>
            <a:r>
              <a:rPr lang="ja-JP" altLang="ja-JP" sz="1800" kern="0" dirty="0">
                <a:solidFill>
                  <a:schemeClr val="tx1"/>
                </a:solidFill>
                <a:effectLst/>
                <a:latin typeface="+mn-ea"/>
                <a:ea typeface="+mn-ea"/>
                <a:cs typeface="Helvetica" panose="020B0604020202020204" pitchFamily="34" charset="0"/>
              </a:rPr>
              <a:t>回収することで、あらゆるお客様の金銭的負担を軽減いたします。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　つまり、私達の会社とお付き合いいただければ、処分代（産廃に関わる経費）を大きく削減することができ、お客様の会社の利益（経費削減）に大きく貢献することができます。</a:t>
            </a: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endParaRPr lang="en-US" altLang="ja-JP" sz="1800" kern="0" dirty="0">
              <a:solidFill>
                <a:schemeClr val="tx1"/>
              </a:solidFill>
              <a:effectLst/>
              <a:latin typeface="+mn-ea"/>
              <a:ea typeface="+mn-ea"/>
              <a:cs typeface="Helvetica" panose="020B0604020202020204" pitchFamily="34" charset="0"/>
            </a:endParaRPr>
          </a:p>
          <a:p>
            <a:pPr algn="l">
              <a:lnSpc>
                <a:spcPts val="2000"/>
              </a:lnSpc>
            </a:pPr>
            <a:r>
              <a:rPr lang="ja-JP" altLang="en-US" sz="1800" kern="0" dirty="0">
                <a:solidFill>
                  <a:schemeClr val="tx1"/>
                </a:solidFill>
                <a:effectLst/>
                <a:latin typeface="+mn-ea"/>
                <a:ea typeface="+mn-ea"/>
                <a:cs typeface="Helvetica" panose="020B0604020202020204" pitchFamily="34" charset="0"/>
              </a:rPr>
              <a:t>　そして、</a:t>
            </a:r>
            <a:r>
              <a:rPr lang="ja-JP" altLang="ja-JP" sz="1800" kern="0" dirty="0">
                <a:solidFill>
                  <a:schemeClr val="tx1"/>
                </a:solidFill>
                <a:effectLst/>
                <a:latin typeface="+mn-ea"/>
                <a:ea typeface="+mn-ea"/>
                <a:cs typeface="Helvetica" panose="020B0604020202020204" pitchFamily="34" charset="0"/>
              </a:rPr>
              <a:t>金属スクラップを再資源化（マテリアルリサイクル）することで</a:t>
            </a:r>
            <a:r>
              <a:rPr lang="ja-JP" altLang="en-US" sz="1800" kern="0" dirty="0">
                <a:solidFill>
                  <a:schemeClr val="tx1"/>
                </a:solidFill>
                <a:effectLst/>
                <a:latin typeface="+mn-ea"/>
                <a:ea typeface="+mn-ea"/>
                <a:cs typeface="Helvetica" panose="020B0604020202020204" pitchFamily="34" charset="0"/>
              </a:rPr>
              <a:t>産業廃棄物の基本的な処理方法である</a:t>
            </a:r>
            <a:r>
              <a:rPr lang="ja-JP" altLang="ja-JP" sz="1800" kern="0" dirty="0">
                <a:solidFill>
                  <a:schemeClr val="tx1"/>
                </a:solidFill>
                <a:effectLst/>
                <a:latin typeface="+mn-ea"/>
                <a:ea typeface="+mn-ea"/>
                <a:cs typeface="Helvetica" panose="020B0604020202020204" pitchFamily="34" charset="0"/>
              </a:rPr>
              <a:t>焼却処分や埋め立て処分と比べ</a:t>
            </a:r>
            <a:r>
              <a:rPr lang="ja-JP" altLang="en-US" sz="1800" kern="0" dirty="0">
                <a:solidFill>
                  <a:schemeClr val="tx1"/>
                </a:solidFill>
                <a:effectLst/>
                <a:latin typeface="+mn-ea"/>
                <a:ea typeface="+mn-ea"/>
                <a:cs typeface="Helvetica" panose="020B0604020202020204" pitchFamily="34" charset="0"/>
              </a:rPr>
              <a:t>ても、</a:t>
            </a:r>
            <a:r>
              <a:rPr lang="ja-JP" altLang="ja-JP" sz="1800" kern="0" dirty="0">
                <a:solidFill>
                  <a:schemeClr val="tx1"/>
                </a:solidFill>
                <a:effectLst/>
                <a:latin typeface="+mn-ea"/>
                <a:ea typeface="+mn-ea"/>
                <a:cs typeface="Helvetica" panose="020B0604020202020204" pitchFamily="34" charset="0"/>
              </a:rPr>
              <a:t>地球環境へ与える影響</a:t>
            </a:r>
            <a:r>
              <a:rPr lang="ja-JP" altLang="en-US" sz="1800" kern="0" dirty="0">
                <a:solidFill>
                  <a:schemeClr val="tx1"/>
                </a:solidFill>
                <a:effectLst/>
                <a:latin typeface="+mn-ea"/>
                <a:ea typeface="+mn-ea"/>
                <a:cs typeface="Helvetica" panose="020B0604020202020204" pitchFamily="34" charset="0"/>
              </a:rPr>
              <a:t>（</a:t>
            </a:r>
            <a:r>
              <a:rPr lang="ja-JP" altLang="en-US" sz="1800" kern="0" dirty="0">
                <a:solidFill>
                  <a:schemeClr val="tx1"/>
                </a:solidFill>
                <a:latin typeface="+mn-ea"/>
                <a:ea typeface="+mn-ea"/>
                <a:cs typeface="Helvetica" panose="020B0604020202020204" pitchFamily="34" charset="0"/>
              </a:rPr>
              <a:t>環境破壊リスク）</a:t>
            </a:r>
            <a:r>
              <a:rPr lang="ja-JP" altLang="en-US" sz="1800" kern="0" dirty="0">
                <a:solidFill>
                  <a:schemeClr val="tx1"/>
                </a:solidFill>
                <a:effectLst/>
                <a:latin typeface="+mn-ea"/>
                <a:ea typeface="+mn-ea"/>
                <a:cs typeface="Helvetica" panose="020B0604020202020204" pitchFamily="34" charset="0"/>
              </a:rPr>
              <a:t>が少なく、社会的にも大きく</a:t>
            </a:r>
            <a:r>
              <a:rPr lang="ja-JP" altLang="ja-JP" sz="1800" kern="0" dirty="0">
                <a:solidFill>
                  <a:schemeClr val="tx1"/>
                </a:solidFill>
                <a:effectLst/>
                <a:latin typeface="+mn-ea"/>
                <a:ea typeface="+mn-ea"/>
                <a:cs typeface="Helvetica" panose="020B0604020202020204" pitchFamily="34" charset="0"/>
              </a:rPr>
              <a:t>貢献</a:t>
            </a:r>
            <a:r>
              <a:rPr lang="ja-JP" altLang="en-US" sz="1800" kern="0" dirty="0">
                <a:solidFill>
                  <a:schemeClr val="tx1"/>
                </a:solidFill>
                <a:latin typeface="+mn-ea"/>
                <a:ea typeface="+mn-ea"/>
                <a:cs typeface="Helvetica" panose="020B0604020202020204" pitchFamily="34" charset="0"/>
              </a:rPr>
              <a:t>（</a:t>
            </a:r>
            <a:r>
              <a:rPr lang="en-US" altLang="ja-JP" sz="1800" kern="0" dirty="0">
                <a:solidFill>
                  <a:schemeClr val="tx1"/>
                </a:solidFill>
                <a:latin typeface="+mn-ea"/>
                <a:ea typeface="+mn-ea"/>
                <a:cs typeface="Helvetica" panose="020B0604020202020204" pitchFamily="34" charset="0"/>
              </a:rPr>
              <a:t>SDG</a:t>
            </a:r>
            <a:r>
              <a:rPr lang="ja-JP" altLang="en-US" sz="1800" kern="0" dirty="0">
                <a:solidFill>
                  <a:schemeClr val="tx1"/>
                </a:solidFill>
                <a:latin typeface="+mn-ea"/>
                <a:ea typeface="+mn-ea"/>
                <a:cs typeface="Helvetica" panose="020B0604020202020204" pitchFamily="34" charset="0"/>
              </a:rPr>
              <a:t>ｓ）</a:t>
            </a:r>
            <a:r>
              <a:rPr lang="ja-JP" altLang="ja-JP" sz="1800" kern="0" dirty="0">
                <a:solidFill>
                  <a:schemeClr val="tx1"/>
                </a:solidFill>
                <a:effectLst/>
                <a:latin typeface="+mn-ea"/>
                <a:ea typeface="+mn-ea"/>
                <a:cs typeface="Helvetica" panose="020B0604020202020204" pitchFamily="34" charset="0"/>
              </a:rPr>
              <a:t>することができます。</a:t>
            </a:r>
            <a:endParaRPr lang="en-US" altLang="ja-JP" sz="1800" kern="100" dirty="0">
              <a:solidFill>
                <a:schemeClr val="tx1"/>
              </a:solidFill>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849F6F83-68E4-E165-5BA3-DB776669362D}"/>
              </a:ext>
            </a:extLst>
          </p:cNvPr>
          <p:cNvSpPr>
            <a:spLocks noGrp="1"/>
          </p:cNvSpPr>
          <p:nvPr>
            <p:ph type="sldNum" sz="quarter" idx="12"/>
          </p:nvPr>
        </p:nvSpPr>
        <p:spPr/>
        <p:txBody>
          <a:bodyPr/>
          <a:lstStyle/>
          <a:p>
            <a:pPr rtl="0"/>
            <a:fld id="{3A98EE3D-8CD1-4C3F-BD1C-C98C9596463C}" type="slidenum">
              <a:rPr lang="en-US" smtClean="0"/>
              <a:t>7</a:t>
            </a:fld>
            <a:endParaRPr lang="en-US" dirty="0"/>
          </a:p>
        </p:txBody>
      </p:sp>
      <p:pic>
        <p:nvPicPr>
          <p:cNvPr id="5124" name="Picture 4" descr="ゴミの分別のイラスト">
            <a:extLst>
              <a:ext uri="{FF2B5EF4-FFF2-40B4-BE49-F238E27FC236}">
                <a16:creationId xmlns:a16="http://schemas.microsoft.com/office/drawing/2014/main" id="{53EDE0D7-30DF-0451-C3A0-D0FF6BDCC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222" y="20455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お金の入った袋のイラスト「円マーク」">
            <a:extLst>
              <a:ext uri="{FF2B5EF4-FFF2-40B4-BE49-F238E27FC236}">
                <a16:creationId xmlns:a16="http://schemas.microsoft.com/office/drawing/2014/main" id="{1E953C6F-6A81-4E62-5698-0158E36EF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358" y="924559"/>
            <a:ext cx="1239974" cy="123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7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66783" y="598882"/>
            <a:ext cx="10058400" cy="2099946"/>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a:t>
            </a:r>
            <a:r>
              <a:rPr lang="ja-JP" altLang="ja-JP" sz="2800" kern="0" dirty="0">
                <a:solidFill>
                  <a:srgbClr val="000000"/>
                </a:solidFill>
                <a:effectLst/>
                <a:latin typeface="+mn-ea"/>
                <a:ea typeface="+mn-ea"/>
                <a:cs typeface="Helvetica" panose="020B0604020202020204" pitchFamily="34" charset="0"/>
              </a:rPr>
              <a:t>の経営目標】</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mn-ea"/>
                <a:ea typeface="+mn-ea"/>
                <a:cs typeface="Times New Roman" panose="02020603050405020304" pitchFamily="18" charset="0"/>
              </a:rPr>
            </a:br>
            <a:r>
              <a:rPr lang="ja-JP" altLang="en-US" sz="4400" kern="100" dirty="0">
                <a:effectLst/>
                <a:latin typeface="+mn-ea"/>
                <a:ea typeface="+mn-ea"/>
                <a:cs typeface="Times New Roman" panose="02020603050405020304" pitchFamily="18" charset="0"/>
              </a:rPr>
              <a:t>「</a:t>
            </a:r>
            <a:r>
              <a:rPr lang="ja-JP" altLang="ja-JP" sz="4400" kern="0" dirty="0">
                <a:solidFill>
                  <a:srgbClr val="000000"/>
                </a:solidFill>
                <a:effectLst/>
                <a:latin typeface="+mn-ea"/>
                <a:ea typeface="+mn-ea"/>
                <a:cs typeface="Helvetica" panose="020B0604020202020204" pitchFamily="34" charset="0"/>
              </a:rPr>
              <a:t>シェア率</a:t>
            </a:r>
            <a:r>
              <a:rPr lang="en-US" altLang="ja-JP" sz="4400" kern="0" dirty="0">
                <a:solidFill>
                  <a:srgbClr val="000000"/>
                </a:solidFill>
                <a:effectLst/>
                <a:latin typeface="+mn-ea"/>
                <a:ea typeface="+mn-ea"/>
                <a:cs typeface="Helvetica" panose="020B0604020202020204" pitchFamily="34" charset="0"/>
              </a:rPr>
              <a:t>19.3</a:t>
            </a:r>
            <a:r>
              <a:rPr lang="ja-JP" altLang="ja-JP" sz="4400" kern="0" dirty="0">
                <a:solidFill>
                  <a:srgbClr val="000000"/>
                </a:solidFill>
                <a:effectLst/>
                <a:latin typeface="+mn-ea"/>
                <a:ea typeface="+mn-ea"/>
                <a:cs typeface="Helvetica" panose="020B0604020202020204" pitchFamily="34" charset="0"/>
              </a:rPr>
              <a:t>％の獲得</a:t>
            </a:r>
            <a:r>
              <a:rPr lang="ja-JP" altLang="en-US" sz="4400" kern="0" dirty="0">
                <a:solidFill>
                  <a:srgbClr val="000000"/>
                </a:solidFill>
                <a:effectLst/>
                <a:latin typeface="+mn-ea"/>
                <a:ea typeface="+mn-ea"/>
                <a:cs typeface="Helvetica" panose="020B0604020202020204" pitchFamily="34" charset="0"/>
              </a:rPr>
              <a:t>」</a:t>
            </a:r>
            <a:endParaRPr lang="ja-JP" altLang="ja-JP" sz="44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100051" y="5453380"/>
            <a:ext cx="10325755" cy="904239"/>
          </a:xfrm>
        </p:spPr>
        <p:txBody>
          <a:bodyPr rtlCol="0">
            <a:noAutofit/>
          </a:bodyPr>
          <a:lstStyle/>
          <a:p>
            <a:pPr algn="l">
              <a:lnSpc>
                <a:spcPts val="2000"/>
              </a:lnSpc>
            </a:pPr>
            <a:r>
              <a:rPr lang="en-US" altLang="ja-JP" sz="1800" kern="0" dirty="0">
                <a:solidFill>
                  <a:schemeClr val="bg1"/>
                </a:solidFill>
                <a:effectLst/>
                <a:latin typeface="+mn-ea"/>
                <a:ea typeface="+mn-ea"/>
                <a:cs typeface="Helvetica" panose="020B0604020202020204" pitchFamily="34" charset="0"/>
              </a:rPr>
              <a:t> </a:t>
            </a:r>
            <a:r>
              <a:rPr lang="ja-JP" altLang="ja-JP" sz="1800" kern="0" dirty="0">
                <a:solidFill>
                  <a:schemeClr val="bg1"/>
                </a:solidFill>
                <a:effectLst/>
                <a:latin typeface="+mn-ea"/>
                <a:ea typeface="+mn-ea"/>
                <a:cs typeface="Helvetica" panose="020B0604020202020204" pitchFamily="34" charset="0"/>
              </a:rPr>
              <a:t>経営目標とは、ミッション</a:t>
            </a:r>
            <a:r>
              <a:rPr lang="ja-JP" altLang="en-US" sz="1800" kern="0" dirty="0">
                <a:solidFill>
                  <a:schemeClr val="bg1"/>
                </a:solidFill>
                <a:latin typeface="+mn-ea"/>
                <a:ea typeface="+mn-ea"/>
                <a:cs typeface="Helvetica" panose="020B0604020202020204" pitchFamily="34" charset="0"/>
              </a:rPr>
              <a:t>「</a:t>
            </a:r>
            <a:r>
              <a:rPr lang="ja-JP" altLang="ja-JP" sz="1800" kern="0" dirty="0">
                <a:solidFill>
                  <a:schemeClr val="bg1"/>
                </a:solidFill>
                <a:effectLst/>
                <a:latin typeface="+mn-ea"/>
                <a:ea typeface="+mn-ea"/>
                <a:cs typeface="Helvetica" panose="020B0604020202020204" pitchFamily="34" charset="0"/>
              </a:rPr>
              <a:t>ゴミをお金に換え</a:t>
            </a:r>
            <a:r>
              <a:rPr lang="ja-JP" altLang="en-US" sz="1800" kern="0" dirty="0">
                <a:solidFill>
                  <a:schemeClr val="bg1"/>
                </a:solidFill>
                <a:effectLst/>
                <a:latin typeface="+mn-ea"/>
                <a:ea typeface="+mn-ea"/>
                <a:cs typeface="Helvetica" panose="020B0604020202020204" pitchFamily="34" charset="0"/>
              </a:rPr>
              <a:t>る」</a:t>
            </a:r>
            <a:r>
              <a:rPr lang="ja-JP" altLang="ja-JP" sz="1800" kern="0" dirty="0">
                <a:solidFill>
                  <a:schemeClr val="bg1"/>
                </a:solidFill>
                <a:effectLst/>
                <a:latin typeface="+mn-ea"/>
                <a:ea typeface="+mn-ea"/>
                <a:cs typeface="Helvetica" panose="020B0604020202020204" pitchFamily="34" charset="0"/>
              </a:rPr>
              <a:t>を実現、達成させるために私達</a:t>
            </a:r>
            <a:r>
              <a:rPr lang="ja-JP" altLang="en-US" sz="1800" kern="0" dirty="0">
                <a:solidFill>
                  <a:schemeClr val="bg1"/>
                </a:solidFill>
                <a:effectLst/>
                <a:latin typeface="+mn-ea"/>
                <a:ea typeface="+mn-ea"/>
                <a:cs typeface="Helvetica" panose="020B0604020202020204" pitchFamily="34" charset="0"/>
              </a:rPr>
              <a:t>スタッフ全員</a:t>
            </a:r>
            <a:r>
              <a:rPr lang="ja-JP" altLang="ja-JP" sz="1800" kern="0" dirty="0">
                <a:solidFill>
                  <a:schemeClr val="bg1"/>
                </a:solidFill>
                <a:effectLst/>
                <a:latin typeface="+mn-ea"/>
                <a:ea typeface="+mn-ea"/>
                <a:cs typeface="Helvetica" panose="020B0604020202020204" pitchFamily="34" charset="0"/>
              </a:rPr>
              <a:t>がこれから何をしなければならないのかを決めたものです。</a:t>
            </a:r>
            <a:r>
              <a:rPr lang="ja-JP" altLang="en-US" sz="1800" kern="0" dirty="0">
                <a:solidFill>
                  <a:schemeClr val="bg1"/>
                </a:solidFill>
                <a:effectLst/>
                <a:latin typeface="+mn-ea"/>
                <a:ea typeface="+mn-ea"/>
                <a:cs typeface="Helvetica" panose="020B0604020202020204" pitchFamily="34" charset="0"/>
              </a:rPr>
              <a:t>概ね</a:t>
            </a:r>
            <a:r>
              <a:rPr lang="ja-JP" altLang="ja-JP" sz="1800" kern="0" dirty="0">
                <a:solidFill>
                  <a:schemeClr val="bg1"/>
                </a:solidFill>
                <a:effectLst/>
                <a:latin typeface="+mn-ea"/>
                <a:ea typeface="+mn-ea"/>
                <a:cs typeface="Helvetica" panose="020B0604020202020204" pitchFamily="34" charset="0"/>
              </a:rPr>
              <a:t>、</a:t>
            </a:r>
            <a:r>
              <a:rPr lang="ja-JP" altLang="en-US" sz="1800" kern="0" dirty="0">
                <a:solidFill>
                  <a:schemeClr val="bg1"/>
                </a:solidFill>
                <a:effectLst/>
                <a:latin typeface="+mn-ea"/>
                <a:ea typeface="+mn-ea"/>
                <a:cs typeface="Helvetica" panose="020B0604020202020204" pitchFamily="34" charset="0"/>
              </a:rPr>
              <a:t>これから</a:t>
            </a:r>
            <a:r>
              <a:rPr lang="en-US" altLang="ja-JP" sz="1800" kern="0" dirty="0">
                <a:solidFill>
                  <a:schemeClr val="bg1"/>
                </a:solidFill>
                <a:effectLst/>
                <a:latin typeface="+mn-ea"/>
                <a:ea typeface="+mn-ea"/>
                <a:cs typeface="Helvetica" panose="020B0604020202020204" pitchFamily="34" charset="0"/>
              </a:rPr>
              <a:t>3</a:t>
            </a:r>
            <a:r>
              <a:rPr lang="ja-JP" altLang="ja-JP" sz="1800" kern="0" dirty="0">
                <a:solidFill>
                  <a:schemeClr val="bg1"/>
                </a:solidFill>
                <a:effectLst/>
                <a:latin typeface="+mn-ea"/>
                <a:ea typeface="+mn-ea"/>
                <a:cs typeface="Helvetica" panose="020B0604020202020204" pitchFamily="34" charset="0"/>
              </a:rPr>
              <a:t>年程度でなし遂げるべき</a:t>
            </a:r>
            <a:r>
              <a:rPr lang="ja-JP" altLang="en-US" sz="1800" kern="0" dirty="0">
                <a:solidFill>
                  <a:schemeClr val="bg1"/>
                </a:solidFill>
                <a:effectLst/>
                <a:latin typeface="+mn-ea"/>
                <a:ea typeface="+mn-ea"/>
                <a:cs typeface="Helvetica" panose="020B0604020202020204" pitchFamily="34" charset="0"/>
              </a:rPr>
              <a:t>ことがらで</a:t>
            </a:r>
            <a:r>
              <a:rPr lang="ja-JP" altLang="ja-JP" sz="1800" kern="0" dirty="0">
                <a:solidFill>
                  <a:schemeClr val="bg1"/>
                </a:solidFill>
                <a:effectLst/>
                <a:latin typeface="+mn-ea"/>
                <a:ea typeface="+mn-ea"/>
                <a:cs typeface="Helvetica" panose="020B0604020202020204" pitchFamily="34" charset="0"/>
              </a:rPr>
              <a:t>す。</a:t>
            </a:r>
            <a:r>
              <a:rPr lang="ja-JP" altLang="en-US" sz="1800" kern="0" dirty="0">
                <a:solidFill>
                  <a:schemeClr val="bg1"/>
                </a:solidFill>
                <a:effectLst/>
                <a:latin typeface="+mn-ea"/>
                <a:ea typeface="+mn-ea"/>
                <a:cs typeface="Helvetica" panose="020B0604020202020204" pitchFamily="34" charset="0"/>
              </a:rPr>
              <a:t>これは毎年更新されます。</a:t>
            </a:r>
            <a:endParaRPr lang="ja-JP" altLang="ja-JP" sz="1800" kern="100" dirty="0">
              <a:solidFill>
                <a:schemeClr val="bg1"/>
              </a:solidFill>
              <a:effectLst/>
              <a:latin typeface="+mn-ea"/>
              <a:ea typeface="+mn-ea"/>
              <a:cs typeface="Times New Roman" panose="02020603050405020304" pitchFamily="18" charset="0"/>
            </a:endParaRPr>
          </a:p>
        </p:txBody>
      </p:sp>
      <p:sp>
        <p:nvSpPr>
          <p:cNvPr id="6" name="タイトル 1">
            <a:extLst>
              <a:ext uri="{FF2B5EF4-FFF2-40B4-BE49-F238E27FC236}">
                <a16:creationId xmlns:a16="http://schemas.microsoft.com/office/drawing/2014/main" id="{B8D6D12E-501B-4B2A-8560-8E00F341C8FA}"/>
              </a:ext>
            </a:extLst>
          </p:cNvPr>
          <p:cNvSpPr txBox="1">
            <a:spLocks/>
          </p:cNvSpPr>
          <p:nvPr/>
        </p:nvSpPr>
        <p:spPr>
          <a:xfrm>
            <a:off x="1100051" y="3349968"/>
            <a:ext cx="10058400" cy="1588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latin typeface="+mn-ea"/>
                <a:ea typeface="+mn-ea"/>
                <a:cs typeface="Helvetica" panose="020B0604020202020204" pitchFamily="34" charset="0"/>
              </a:rPr>
              <a:t>補足説明</a:t>
            </a:r>
            <a:endParaRPr lang="ja-JP" altLang="ja-JP" sz="1800" kern="100" dirty="0">
              <a:effectLst/>
              <a:latin typeface="+mn-ea"/>
              <a:ea typeface="+mn-ea"/>
              <a:cs typeface="Times New Roman" panose="02020603050405020304" pitchFamily="18" charset="0"/>
            </a:endParaRPr>
          </a:p>
          <a:p>
            <a:pPr algn="l">
              <a:lnSpc>
                <a:spcPts val="2000"/>
              </a:lnSpc>
            </a:pPr>
            <a:r>
              <a:rPr lang="en-US" altLang="ja-JP" sz="1800" kern="0" dirty="0">
                <a:solidFill>
                  <a:srgbClr val="000000"/>
                </a:solidFill>
                <a:effectLst/>
                <a:latin typeface="+mn-ea"/>
                <a:ea typeface="+mn-ea"/>
                <a:cs typeface="Helvetica" panose="020B0604020202020204" pitchFamily="34" charset="0"/>
              </a:rPr>
              <a:t> </a:t>
            </a:r>
            <a:endParaRPr lang="ja-JP" altLang="ja-JP" sz="1800" kern="100" dirty="0">
              <a:effectLst/>
              <a:latin typeface="+mn-ea"/>
              <a:ea typeface="+mn-ea"/>
              <a:cs typeface="Times New Roman" panose="02020603050405020304" pitchFamily="18" charset="0"/>
            </a:endParaRPr>
          </a:p>
          <a:p>
            <a:pPr>
              <a:lnSpc>
                <a:spcPts val="2000"/>
              </a:lnSpc>
            </a:pPr>
            <a:r>
              <a:rPr lang="en-US" altLang="ja-JP" sz="1800" kern="100" dirty="0">
                <a:solidFill>
                  <a:srgbClr val="000000"/>
                </a:solidFill>
                <a:latin typeface="+mn-ea"/>
                <a:ea typeface="+mn-ea"/>
                <a:cs typeface="Times New Roman" panose="02020603050405020304" pitchFamily="18" charset="0"/>
              </a:rPr>
              <a:t>1</a:t>
            </a:r>
            <a:r>
              <a:rPr lang="ja-JP" altLang="en-US" sz="1800" kern="100" dirty="0">
                <a:solidFill>
                  <a:srgbClr val="000000"/>
                </a:solidFill>
                <a:latin typeface="+mn-ea"/>
                <a:ea typeface="+mn-ea"/>
                <a:cs typeface="Times New Roman" panose="02020603050405020304" pitchFamily="18" charset="0"/>
              </a:rPr>
              <a:t>年以内（</a:t>
            </a:r>
            <a:r>
              <a:rPr lang="en-US" altLang="ja-JP" sz="1800" kern="100" dirty="0">
                <a:solidFill>
                  <a:srgbClr val="000000"/>
                </a:solidFill>
                <a:latin typeface="+mn-ea"/>
                <a:ea typeface="+mn-ea"/>
                <a:cs typeface="Times New Roman" panose="02020603050405020304" pitchFamily="18" charset="0"/>
              </a:rPr>
              <a:t>2024</a:t>
            </a:r>
            <a:r>
              <a:rPr lang="ja-JP" altLang="en-US" sz="1800" kern="100" dirty="0">
                <a:solidFill>
                  <a:srgbClr val="000000"/>
                </a:solidFill>
                <a:latin typeface="+mn-ea"/>
                <a:ea typeface="+mn-ea"/>
                <a:cs typeface="Times New Roman" panose="02020603050405020304" pitchFamily="18" charset="0"/>
              </a:rPr>
              <a:t>年</a:t>
            </a:r>
            <a:r>
              <a:rPr lang="en-US" altLang="ja-JP" sz="1800" kern="100" dirty="0">
                <a:solidFill>
                  <a:srgbClr val="000000"/>
                </a:solidFill>
                <a:latin typeface="+mn-ea"/>
                <a:ea typeface="+mn-ea"/>
                <a:cs typeface="Times New Roman" panose="02020603050405020304" pitchFamily="18" charset="0"/>
              </a:rPr>
              <a:t>12</a:t>
            </a:r>
            <a:r>
              <a:rPr lang="ja-JP" altLang="en-US" sz="1800" kern="100" dirty="0">
                <a:solidFill>
                  <a:srgbClr val="000000"/>
                </a:solidFill>
                <a:latin typeface="+mn-ea"/>
                <a:ea typeface="+mn-ea"/>
                <a:cs typeface="Times New Roman" panose="02020603050405020304" pitchFamily="18" charset="0"/>
              </a:rPr>
              <a:t>月末）</a:t>
            </a:r>
            <a:r>
              <a:rPr lang="ja-JP" altLang="ja-JP" sz="1800" kern="0" dirty="0">
                <a:solidFill>
                  <a:srgbClr val="000000"/>
                </a:solidFill>
                <a:latin typeface="+mn-ea"/>
                <a:ea typeface="+mn-ea"/>
                <a:cs typeface="Helvetica" panose="020B0604020202020204" pitchFamily="34" charset="0"/>
              </a:rPr>
              <a:t>にシェア率</a:t>
            </a:r>
            <a:r>
              <a:rPr lang="ja-JP" altLang="en-US" sz="1800" kern="0" dirty="0">
                <a:solidFill>
                  <a:srgbClr val="000000"/>
                </a:solidFill>
                <a:latin typeface="+mn-ea"/>
                <a:ea typeface="+mn-ea"/>
                <a:cs typeface="Helvetica" panose="020B0604020202020204" pitchFamily="34" charset="0"/>
              </a:rPr>
              <a:t>  </a:t>
            </a:r>
            <a:r>
              <a:rPr lang="en-US" altLang="ja-JP" sz="1800" kern="100" dirty="0">
                <a:solidFill>
                  <a:srgbClr val="000000"/>
                </a:solidFill>
                <a:latin typeface="+mn-ea"/>
                <a:ea typeface="+mn-ea"/>
                <a:cs typeface="Times New Roman" panose="02020603050405020304" pitchFamily="18" charset="0"/>
              </a:rPr>
              <a:t>8.6</a:t>
            </a:r>
            <a:r>
              <a:rPr lang="ja-JP" altLang="ja-JP" sz="1800" kern="100" dirty="0">
                <a:solidFill>
                  <a:srgbClr val="000000"/>
                </a:solidFill>
                <a:latin typeface="+mn-ea"/>
                <a:ea typeface="+mn-ea"/>
                <a:cs typeface="Times New Roman" panose="02020603050405020304" pitchFamily="18" charset="0"/>
              </a:rPr>
              <a:t>％→</a:t>
            </a:r>
            <a:r>
              <a:rPr lang="en-US" altLang="ja-JP" sz="1800" kern="100" dirty="0">
                <a:solidFill>
                  <a:srgbClr val="000000"/>
                </a:solidFill>
                <a:latin typeface="+mn-ea"/>
                <a:ea typeface="+mn-ea"/>
                <a:cs typeface="Times New Roman" panose="02020603050405020304" pitchFamily="18" charset="0"/>
              </a:rPr>
              <a:t>4.56</a:t>
            </a:r>
            <a:r>
              <a:rPr lang="ja-JP" altLang="ja-JP" sz="1800" kern="100" dirty="0">
                <a:solidFill>
                  <a:srgbClr val="000000"/>
                </a:solidFill>
                <a:latin typeface="+mn-ea"/>
                <a:ea typeface="+mn-ea"/>
                <a:cs typeface="Times New Roman" panose="02020603050405020304" pitchFamily="18" charset="0"/>
              </a:rPr>
              <a:t>万個→</a:t>
            </a:r>
            <a:r>
              <a:rPr lang="ja-JP" altLang="en-US" sz="1800" kern="100" dirty="0">
                <a:solidFill>
                  <a:srgbClr val="000000"/>
                </a:solidFill>
                <a:latin typeface="+mn-ea"/>
                <a:ea typeface="+mn-ea"/>
                <a:cs typeface="Times New Roman" panose="02020603050405020304" pitchFamily="18" charset="0"/>
              </a:rPr>
              <a:t>  </a:t>
            </a:r>
            <a:r>
              <a:rPr lang="en-US" altLang="ja-JP" sz="1800" kern="100" dirty="0">
                <a:solidFill>
                  <a:srgbClr val="000000"/>
                </a:solidFill>
                <a:latin typeface="+mn-ea"/>
                <a:ea typeface="+mn-ea"/>
                <a:cs typeface="Times New Roman" panose="02020603050405020304" pitchFamily="18" charset="0"/>
              </a:rPr>
              <a:t>456</a:t>
            </a:r>
            <a:r>
              <a:rPr lang="ja-JP" altLang="ja-JP" sz="1800" kern="100" dirty="0">
                <a:solidFill>
                  <a:srgbClr val="000000"/>
                </a:solidFill>
                <a:latin typeface="+mn-ea"/>
                <a:ea typeface="+mn-ea"/>
                <a:cs typeface="Times New Roman" panose="02020603050405020304" pitchFamily="18" charset="0"/>
              </a:rPr>
              <a:t>ｔ</a:t>
            </a:r>
            <a:r>
              <a:rPr lang="en-US" altLang="ja-JP" sz="1800" kern="100" dirty="0">
                <a:solidFill>
                  <a:srgbClr val="000000"/>
                </a:solidFill>
                <a:latin typeface="+mn-ea"/>
                <a:ea typeface="+mn-ea"/>
                <a:cs typeface="Times New Roman" panose="02020603050405020304" pitchFamily="18" charset="0"/>
              </a:rPr>
              <a:t>/</a:t>
            </a:r>
            <a:r>
              <a:rPr lang="ja-JP" altLang="ja-JP" sz="1800" kern="100" dirty="0">
                <a:solidFill>
                  <a:srgbClr val="000000"/>
                </a:solidFill>
                <a:latin typeface="+mn-ea"/>
                <a:ea typeface="+mn-ea"/>
                <a:cs typeface="Times New Roman" panose="02020603050405020304" pitchFamily="18" charset="0"/>
              </a:rPr>
              <a:t>年→</a:t>
            </a:r>
            <a:r>
              <a:rPr lang="ja-JP" altLang="en-US" sz="1800" kern="100" dirty="0">
                <a:solidFill>
                  <a:srgbClr val="000000"/>
                </a:solidFill>
                <a:latin typeface="+mn-ea"/>
                <a:ea typeface="+mn-ea"/>
                <a:cs typeface="Times New Roman" panose="02020603050405020304" pitchFamily="18" charset="0"/>
              </a:rPr>
              <a:t>　</a:t>
            </a:r>
            <a:r>
              <a:rPr lang="en-US" altLang="ja-JP" sz="1800" kern="100" dirty="0">
                <a:solidFill>
                  <a:srgbClr val="000000"/>
                </a:solidFill>
                <a:latin typeface="+mn-ea"/>
                <a:ea typeface="+mn-ea"/>
                <a:cs typeface="Times New Roman" panose="02020603050405020304" pitchFamily="18" charset="0"/>
              </a:rPr>
              <a:t>38</a:t>
            </a:r>
            <a:r>
              <a:rPr lang="ja-JP" altLang="ja-JP" sz="1800" kern="100" dirty="0">
                <a:solidFill>
                  <a:srgbClr val="000000"/>
                </a:solidFill>
                <a:latin typeface="+mn-ea"/>
                <a:ea typeface="+mn-ea"/>
                <a:cs typeface="Times New Roman" panose="02020603050405020304" pitchFamily="18" charset="0"/>
              </a:rPr>
              <a:t>ｔ</a:t>
            </a:r>
            <a:r>
              <a:rPr lang="en-US" altLang="ja-JP" sz="1800" kern="100" dirty="0">
                <a:solidFill>
                  <a:srgbClr val="000000"/>
                </a:solidFill>
                <a:latin typeface="+mn-ea"/>
                <a:ea typeface="+mn-ea"/>
                <a:cs typeface="Times New Roman" panose="02020603050405020304" pitchFamily="18" charset="0"/>
              </a:rPr>
              <a:t>/</a:t>
            </a:r>
            <a:r>
              <a:rPr lang="ja-JP" altLang="ja-JP" sz="1800" kern="100" dirty="0">
                <a:solidFill>
                  <a:srgbClr val="000000"/>
                </a:solidFill>
                <a:latin typeface="+mn-ea"/>
                <a:ea typeface="+mn-ea"/>
                <a:cs typeface="Times New Roman" panose="02020603050405020304" pitchFamily="18" charset="0"/>
              </a:rPr>
              <a:t>月</a:t>
            </a:r>
            <a:endParaRPr lang="ja-JP" altLang="ja-JP" sz="1800" kern="100" dirty="0">
              <a:latin typeface="+mn-ea"/>
              <a:ea typeface="+mn-ea"/>
              <a:cs typeface="Times New Roman" panose="02020603050405020304" pitchFamily="18" charset="0"/>
            </a:endParaRPr>
          </a:p>
          <a:p>
            <a:pPr>
              <a:lnSpc>
                <a:spcPts val="2000"/>
              </a:lnSpc>
            </a:pPr>
            <a:r>
              <a:rPr lang="en-US" altLang="ja-JP" sz="1800" kern="0" dirty="0">
                <a:solidFill>
                  <a:srgbClr val="000000"/>
                </a:solidFill>
                <a:latin typeface="+mn-ea"/>
                <a:ea typeface="+mn-ea"/>
                <a:cs typeface="Helvetica" panose="020B0604020202020204" pitchFamily="34" charset="0"/>
              </a:rPr>
              <a:t>2</a:t>
            </a:r>
            <a:r>
              <a:rPr lang="ja-JP" altLang="ja-JP" sz="1800" kern="0" dirty="0">
                <a:solidFill>
                  <a:srgbClr val="000000"/>
                </a:solidFill>
                <a:latin typeface="+mn-ea"/>
                <a:ea typeface="+mn-ea"/>
                <a:cs typeface="Helvetica" panose="020B0604020202020204" pitchFamily="34" charset="0"/>
              </a:rPr>
              <a:t>年以内（</a:t>
            </a:r>
            <a:r>
              <a:rPr lang="en-US" altLang="ja-JP" sz="1800" kern="0" dirty="0">
                <a:solidFill>
                  <a:srgbClr val="000000"/>
                </a:solidFill>
                <a:latin typeface="+mn-ea"/>
                <a:ea typeface="+mn-ea"/>
                <a:cs typeface="Helvetica" panose="020B0604020202020204" pitchFamily="34" charset="0"/>
              </a:rPr>
              <a:t>2025</a:t>
            </a:r>
            <a:r>
              <a:rPr lang="ja-JP" altLang="ja-JP" sz="1800" kern="0" dirty="0">
                <a:solidFill>
                  <a:srgbClr val="000000"/>
                </a:solidFill>
                <a:latin typeface="+mn-ea"/>
                <a:ea typeface="+mn-ea"/>
                <a:cs typeface="Helvetica" panose="020B0604020202020204" pitchFamily="34" charset="0"/>
              </a:rPr>
              <a:t>年</a:t>
            </a:r>
            <a:r>
              <a:rPr lang="en-US" altLang="ja-JP" sz="1800" kern="0" dirty="0">
                <a:solidFill>
                  <a:srgbClr val="000000"/>
                </a:solidFill>
                <a:latin typeface="+mn-ea"/>
                <a:ea typeface="+mn-ea"/>
                <a:cs typeface="Helvetica" panose="020B0604020202020204" pitchFamily="34" charset="0"/>
              </a:rPr>
              <a:t>12</a:t>
            </a:r>
            <a:r>
              <a:rPr lang="ja-JP" altLang="ja-JP" sz="1800" kern="0" dirty="0">
                <a:solidFill>
                  <a:srgbClr val="000000"/>
                </a:solidFill>
                <a:latin typeface="+mn-ea"/>
                <a:ea typeface="+mn-ea"/>
                <a:cs typeface="Helvetica" panose="020B0604020202020204" pitchFamily="34" charset="0"/>
              </a:rPr>
              <a:t>月末）にシェア率</a:t>
            </a:r>
            <a:r>
              <a:rPr lang="en-US" altLang="ja-JP" sz="1800" kern="0" dirty="0">
                <a:solidFill>
                  <a:srgbClr val="000000"/>
                </a:solidFill>
                <a:latin typeface="+mn-ea"/>
                <a:ea typeface="+mn-ea"/>
                <a:cs typeface="Helvetica" panose="020B0604020202020204" pitchFamily="34" charset="0"/>
              </a:rPr>
              <a:t>14.0</a:t>
            </a:r>
            <a:r>
              <a:rPr lang="ja-JP" altLang="en-US" sz="1800" kern="0" dirty="0">
                <a:solidFill>
                  <a:srgbClr val="000000"/>
                </a:solidFill>
                <a:latin typeface="+mn-ea"/>
                <a:ea typeface="+mn-ea"/>
                <a:cs typeface="Helvetica" panose="020B0604020202020204" pitchFamily="34" charset="0"/>
              </a:rPr>
              <a:t>％</a:t>
            </a:r>
            <a:r>
              <a:rPr lang="ja-JP" altLang="ja-JP" sz="1800" kern="0" dirty="0">
                <a:solidFill>
                  <a:srgbClr val="000000"/>
                </a:solidFill>
                <a:latin typeface="+mn-ea"/>
                <a:ea typeface="+mn-ea"/>
                <a:cs typeface="Helvetica" panose="020B0604020202020204" pitchFamily="34" charset="0"/>
              </a:rPr>
              <a:t>→</a:t>
            </a:r>
            <a:r>
              <a:rPr lang="en-US" altLang="ja-JP" sz="1800" kern="0" dirty="0">
                <a:solidFill>
                  <a:srgbClr val="000000"/>
                </a:solidFill>
                <a:latin typeface="+mn-ea"/>
                <a:ea typeface="+mn-ea"/>
                <a:cs typeface="Helvetica" panose="020B0604020202020204" pitchFamily="34" charset="0"/>
              </a:rPr>
              <a:t>7.44</a:t>
            </a:r>
            <a:r>
              <a:rPr lang="ja-JP" altLang="ja-JP" sz="1800" kern="0" dirty="0">
                <a:solidFill>
                  <a:srgbClr val="000000"/>
                </a:solidFill>
                <a:latin typeface="+mn-ea"/>
                <a:ea typeface="+mn-ea"/>
                <a:cs typeface="Helvetica" panose="020B0604020202020204" pitchFamily="34" charset="0"/>
              </a:rPr>
              <a:t>万個→</a:t>
            </a:r>
            <a:r>
              <a:rPr lang="ja-JP" altLang="en-US" sz="1800" kern="0" dirty="0">
                <a:solidFill>
                  <a:srgbClr val="000000"/>
                </a:solidFill>
                <a:latin typeface="+mn-ea"/>
                <a:ea typeface="+mn-ea"/>
                <a:cs typeface="Helvetica" panose="020B0604020202020204" pitchFamily="34" charset="0"/>
              </a:rPr>
              <a:t>　</a:t>
            </a:r>
            <a:r>
              <a:rPr lang="en-US" altLang="ja-JP" sz="1800" kern="0" dirty="0">
                <a:solidFill>
                  <a:srgbClr val="000000"/>
                </a:solidFill>
                <a:latin typeface="+mn-ea"/>
                <a:ea typeface="+mn-ea"/>
                <a:cs typeface="Helvetica" panose="020B0604020202020204" pitchFamily="34" charset="0"/>
              </a:rPr>
              <a:t>744</a:t>
            </a:r>
            <a:r>
              <a:rPr lang="ja-JP" altLang="ja-JP" sz="1800" kern="100" dirty="0">
                <a:solidFill>
                  <a:srgbClr val="000000"/>
                </a:solidFill>
                <a:latin typeface="+mn-ea"/>
                <a:ea typeface="+mn-ea"/>
                <a:cs typeface="Times New Roman" panose="02020603050405020304" pitchFamily="18" charset="0"/>
              </a:rPr>
              <a:t>ｔ</a:t>
            </a:r>
            <a:r>
              <a:rPr lang="en-US" altLang="ja-JP" sz="1800" kern="100" dirty="0">
                <a:solidFill>
                  <a:srgbClr val="000000"/>
                </a:solidFill>
                <a:latin typeface="+mn-ea"/>
                <a:ea typeface="+mn-ea"/>
                <a:cs typeface="Times New Roman" panose="02020603050405020304" pitchFamily="18" charset="0"/>
              </a:rPr>
              <a:t>/</a:t>
            </a:r>
            <a:r>
              <a:rPr lang="ja-JP" altLang="ja-JP" sz="1800" kern="100" dirty="0">
                <a:solidFill>
                  <a:srgbClr val="000000"/>
                </a:solidFill>
                <a:latin typeface="+mn-ea"/>
                <a:ea typeface="+mn-ea"/>
                <a:cs typeface="Times New Roman" panose="02020603050405020304" pitchFamily="18" charset="0"/>
              </a:rPr>
              <a:t>年→</a:t>
            </a:r>
            <a:r>
              <a:rPr lang="ja-JP" altLang="en-US" sz="1800" kern="100" dirty="0">
                <a:solidFill>
                  <a:srgbClr val="000000"/>
                </a:solidFill>
                <a:latin typeface="+mn-ea"/>
                <a:ea typeface="+mn-ea"/>
                <a:cs typeface="Times New Roman" panose="02020603050405020304" pitchFamily="18" charset="0"/>
              </a:rPr>
              <a:t>　</a:t>
            </a:r>
            <a:r>
              <a:rPr lang="en-US" altLang="ja-JP" sz="1800" kern="100" dirty="0">
                <a:solidFill>
                  <a:srgbClr val="000000"/>
                </a:solidFill>
                <a:latin typeface="+mn-ea"/>
                <a:ea typeface="+mn-ea"/>
                <a:cs typeface="Times New Roman" panose="02020603050405020304" pitchFamily="18" charset="0"/>
              </a:rPr>
              <a:t>62</a:t>
            </a:r>
            <a:r>
              <a:rPr lang="ja-JP" altLang="ja-JP" sz="1800" kern="100" dirty="0">
                <a:solidFill>
                  <a:srgbClr val="000000"/>
                </a:solidFill>
                <a:latin typeface="+mn-ea"/>
                <a:ea typeface="+mn-ea"/>
                <a:cs typeface="Times New Roman" panose="02020603050405020304" pitchFamily="18" charset="0"/>
              </a:rPr>
              <a:t>ｔ</a:t>
            </a:r>
            <a:r>
              <a:rPr lang="en-US" altLang="ja-JP" sz="1800" kern="100" dirty="0">
                <a:solidFill>
                  <a:srgbClr val="000000"/>
                </a:solidFill>
                <a:latin typeface="+mn-ea"/>
                <a:ea typeface="+mn-ea"/>
                <a:cs typeface="Times New Roman" panose="02020603050405020304" pitchFamily="18" charset="0"/>
              </a:rPr>
              <a:t>/</a:t>
            </a:r>
            <a:r>
              <a:rPr lang="ja-JP" altLang="ja-JP" sz="1800" kern="100" dirty="0">
                <a:solidFill>
                  <a:srgbClr val="000000"/>
                </a:solidFill>
                <a:latin typeface="+mn-ea"/>
                <a:ea typeface="+mn-ea"/>
                <a:cs typeface="Times New Roman" panose="02020603050405020304" pitchFamily="18" charset="0"/>
              </a:rPr>
              <a:t>月</a:t>
            </a:r>
            <a:endParaRPr lang="en-US" altLang="ja-JP" sz="1800" kern="100" dirty="0">
              <a:solidFill>
                <a:srgbClr val="000000"/>
              </a:solidFill>
              <a:latin typeface="+mn-ea"/>
              <a:ea typeface="+mn-ea"/>
              <a:cs typeface="Times New Roman" panose="02020603050405020304" pitchFamily="18" charset="0"/>
            </a:endParaRPr>
          </a:p>
          <a:p>
            <a:pPr>
              <a:lnSpc>
                <a:spcPts val="2000"/>
              </a:lnSpc>
            </a:pPr>
            <a:r>
              <a:rPr lang="en-US" altLang="ja-JP" sz="1800" kern="0" dirty="0">
                <a:solidFill>
                  <a:srgbClr val="000000"/>
                </a:solidFill>
                <a:latin typeface="+mn-ea"/>
                <a:ea typeface="+mn-ea"/>
                <a:cs typeface="Helvetica" panose="020B0604020202020204" pitchFamily="34" charset="0"/>
              </a:rPr>
              <a:t>3</a:t>
            </a:r>
            <a:r>
              <a:rPr lang="ja-JP" altLang="ja-JP" sz="1800" kern="0" dirty="0">
                <a:solidFill>
                  <a:srgbClr val="000000"/>
                </a:solidFill>
                <a:latin typeface="+mn-ea"/>
                <a:ea typeface="+mn-ea"/>
                <a:cs typeface="Helvetica" panose="020B0604020202020204" pitchFamily="34" charset="0"/>
              </a:rPr>
              <a:t>年以内（</a:t>
            </a:r>
            <a:r>
              <a:rPr lang="en-US" altLang="ja-JP" sz="1800" kern="0" dirty="0">
                <a:solidFill>
                  <a:srgbClr val="000000"/>
                </a:solidFill>
                <a:latin typeface="+mn-ea"/>
                <a:ea typeface="+mn-ea"/>
                <a:cs typeface="Helvetica" panose="020B0604020202020204" pitchFamily="34" charset="0"/>
              </a:rPr>
              <a:t>2026</a:t>
            </a:r>
            <a:r>
              <a:rPr lang="ja-JP" altLang="ja-JP" sz="1800" kern="0" dirty="0">
                <a:solidFill>
                  <a:srgbClr val="000000"/>
                </a:solidFill>
                <a:latin typeface="+mn-ea"/>
                <a:ea typeface="+mn-ea"/>
                <a:cs typeface="Helvetica" panose="020B0604020202020204" pitchFamily="34" charset="0"/>
              </a:rPr>
              <a:t>年</a:t>
            </a:r>
            <a:r>
              <a:rPr lang="en-US" altLang="ja-JP" sz="1800" kern="0" dirty="0">
                <a:solidFill>
                  <a:srgbClr val="000000"/>
                </a:solidFill>
                <a:latin typeface="+mn-ea"/>
                <a:ea typeface="+mn-ea"/>
                <a:cs typeface="Helvetica" panose="020B0604020202020204" pitchFamily="34" charset="0"/>
              </a:rPr>
              <a:t>12</a:t>
            </a:r>
            <a:r>
              <a:rPr lang="ja-JP" altLang="ja-JP" sz="1800" kern="0" dirty="0">
                <a:solidFill>
                  <a:srgbClr val="000000"/>
                </a:solidFill>
                <a:latin typeface="+mn-ea"/>
                <a:ea typeface="+mn-ea"/>
                <a:cs typeface="Helvetica" panose="020B0604020202020204" pitchFamily="34" charset="0"/>
              </a:rPr>
              <a:t>月末）にシェア率</a:t>
            </a:r>
            <a:r>
              <a:rPr lang="en-US" altLang="ja-JP" sz="1800" kern="0" dirty="0">
                <a:solidFill>
                  <a:srgbClr val="000000"/>
                </a:solidFill>
                <a:latin typeface="+mn-ea"/>
                <a:ea typeface="+mn-ea"/>
                <a:cs typeface="Helvetica" panose="020B0604020202020204" pitchFamily="34" charset="0"/>
              </a:rPr>
              <a:t>19.3</a:t>
            </a:r>
            <a:r>
              <a:rPr lang="ja-JP" altLang="en-US" sz="1800" kern="0" dirty="0">
                <a:solidFill>
                  <a:srgbClr val="000000"/>
                </a:solidFill>
                <a:latin typeface="+mn-ea"/>
                <a:ea typeface="+mn-ea"/>
                <a:cs typeface="Helvetica" panose="020B0604020202020204" pitchFamily="34" charset="0"/>
              </a:rPr>
              <a:t>％</a:t>
            </a:r>
            <a:r>
              <a:rPr lang="ja-JP" altLang="ja-JP" sz="1800" kern="0" dirty="0">
                <a:solidFill>
                  <a:srgbClr val="000000"/>
                </a:solidFill>
                <a:latin typeface="+mn-ea"/>
                <a:ea typeface="+mn-ea"/>
                <a:cs typeface="Helvetica" panose="020B0604020202020204" pitchFamily="34" charset="0"/>
              </a:rPr>
              <a:t>→</a:t>
            </a:r>
            <a:r>
              <a:rPr lang="en-US" altLang="ja-JP" sz="1800" kern="0" dirty="0">
                <a:solidFill>
                  <a:srgbClr val="000000"/>
                </a:solidFill>
                <a:latin typeface="+mn-ea"/>
                <a:ea typeface="+mn-ea"/>
                <a:cs typeface="Helvetica" panose="020B0604020202020204" pitchFamily="34" charset="0"/>
              </a:rPr>
              <a:t>10.2</a:t>
            </a:r>
            <a:r>
              <a:rPr lang="ja-JP" altLang="ja-JP" sz="1800" kern="0" dirty="0">
                <a:solidFill>
                  <a:srgbClr val="000000"/>
                </a:solidFill>
                <a:latin typeface="+mn-ea"/>
                <a:ea typeface="+mn-ea"/>
                <a:cs typeface="Helvetica" panose="020B0604020202020204" pitchFamily="34" charset="0"/>
              </a:rPr>
              <a:t>万個→</a:t>
            </a:r>
            <a:r>
              <a:rPr lang="en-US" altLang="ja-JP" sz="1800" kern="0" dirty="0">
                <a:solidFill>
                  <a:srgbClr val="000000"/>
                </a:solidFill>
                <a:latin typeface="+mn-ea"/>
                <a:ea typeface="+mn-ea"/>
                <a:cs typeface="Helvetica" panose="020B0604020202020204" pitchFamily="34" charset="0"/>
              </a:rPr>
              <a:t>1,026</a:t>
            </a:r>
            <a:r>
              <a:rPr lang="ja-JP" altLang="ja-JP" sz="1800" kern="100" dirty="0">
                <a:solidFill>
                  <a:srgbClr val="000000"/>
                </a:solidFill>
                <a:latin typeface="+mn-ea"/>
                <a:ea typeface="+mn-ea"/>
                <a:cs typeface="Times New Roman" panose="02020603050405020304" pitchFamily="18" charset="0"/>
              </a:rPr>
              <a:t>ｔ</a:t>
            </a:r>
            <a:r>
              <a:rPr lang="en-US" altLang="ja-JP" sz="1800" kern="100" dirty="0">
                <a:solidFill>
                  <a:srgbClr val="000000"/>
                </a:solidFill>
                <a:latin typeface="+mn-ea"/>
                <a:ea typeface="+mn-ea"/>
                <a:cs typeface="Times New Roman" panose="02020603050405020304" pitchFamily="18" charset="0"/>
              </a:rPr>
              <a:t>/</a:t>
            </a:r>
            <a:r>
              <a:rPr lang="ja-JP" altLang="ja-JP" sz="1800" kern="100" dirty="0">
                <a:solidFill>
                  <a:srgbClr val="000000"/>
                </a:solidFill>
                <a:latin typeface="+mn-ea"/>
                <a:ea typeface="+mn-ea"/>
                <a:cs typeface="Times New Roman" panose="02020603050405020304" pitchFamily="18" charset="0"/>
              </a:rPr>
              <a:t>年→</a:t>
            </a:r>
            <a:r>
              <a:rPr lang="en-US" altLang="ja-JP" sz="1800" kern="100" dirty="0">
                <a:solidFill>
                  <a:srgbClr val="000000"/>
                </a:solidFill>
                <a:latin typeface="+mn-ea"/>
                <a:ea typeface="+mn-ea"/>
                <a:cs typeface="Times New Roman" panose="02020603050405020304" pitchFamily="18" charset="0"/>
              </a:rPr>
              <a:t>85.5</a:t>
            </a:r>
            <a:r>
              <a:rPr lang="ja-JP" altLang="ja-JP" sz="1800" kern="100" dirty="0">
                <a:solidFill>
                  <a:srgbClr val="000000"/>
                </a:solidFill>
                <a:latin typeface="+mn-ea"/>
                <a:ea typeface="+mn-ea"/>
                <a:cs typeface="Times New Roman" panose="02020603050405020304" pitchFamily="18" charset="0"/>
              </a:rPr>
              <a:t>ｔ</a:t>
            </a:r>
            <a:r>
              <a:rPr lang="en-US" altLang="ja-JP" sz="1800" kern="100" dirty="0">
                <a:solidFill>
                  <a:srgbClr val="000000"/>
                </a:solidFill>
                <a:latin typeface="+mn-ea"/>
                <a:ea typeface="+mn-ea"/>
                <a:cs typeface="Times New Roman" panose="02020603050405020304" pitchFamily="18" charset="0"/>
              </a:rPr>
              <a:t>/</a:t>
            </a:r>
            <a:r>
              <a:rPr lang="ja-JP" altLang="ja-JP" sz="1800" kern="100" dirty="0">
                <a:solidFill>
                  <a:srgbClr val="000000"/>
                </a:solidFill>
                <a:latin typeface="+mn-ea"/>
                <a:ea typeface="+mn-ea"/>
                <a:cs typeface="Times New Roman" panose="02020603050405020304" pitchFamily="18" charset="0"/>
              </a:rPr>
              <a:t>月</a:t>
            </a:r>
            <a:endParaRPr lang="en-US" altLang="ja-JP" sz="1800" kern="100" dirty="0">
              <a:solidFill>
                <a:srgbClr val="000000"/>
              </a:solidFill>
              <a:latin typeface="+mn-ea"/>
              <a:ea typeface="+mn-ea"/>
              <a:cs typeface="Times New Roman" panose="02020603050405020304" pitchFamily="18" charset="0"/>
            </a:endParaRPr>
          </a:p>
          <a:p>
            <a:pPr>
              <a:lnSpc>
                <a:spcPts val="2000"/>
              </a:lnSpc>
            </a:pPr>
            <a:r>
              <a:rPr lang="en-US" altLang="ja-JP" sz="1800" kern="100" dirty="0">
                <a:solidFill>
                  <a:srgbClr val="000000"/>
                </a:solidFill>
                <a:latin typeface="+mn-ea"/>
                <a:ea typeface="+mn-ea"/>
                <a:cs typeface="Times New Roman" panose="02020603050405020304" pitchFamily="18" charset="0"/>
              </a:rPr>
              <a:t>※</a:t>
            </a:r>
            <a:r>
              <a:rPr lang="ja-JP" altLang="en-US" sz="1800" kern="100" dirty="0">
                <a:solidFill>
                  <a:srgbClr val="000000"/>
                </a:solidFill>
                <a:latin typeface="+mn-ea"/>
                <a:ea typeface="+mn-ea"/>
                <a:cs typeface="Times New Roman" panose="02020603050405020304" pitchFamily="18" charset="0"/>
              </a:rPr>
              <a:t>計算などは後半のページで説明します。</a:t>
            </a:r>
            <a:endParaRPr lang="ja-JP" altLang="ja-JP" sz="1800" kern="100" dirty="0">
              <a:latin typeface="+mn-ea"/>
              <a:ea typeface="+mn-ea"/>
              <a:cs typeface="Times New Roman" panose="02020603050405020304" pitchFamily="18" charset="0"/>
            </a:endParaRPr>
          </a:p>
          <a:p>
            <a:pPr algn="l">
              <a:lnSpc>
                <a:spcPts val="2000"/>
              </a:lnSpc>
            </a:pPr>
            <a:endParaRPr lang="ja-JP" altLang="ja-JP" sz="1800" kern="100" dirty="0">
              <a:effectLst/>
              <a:latin typeface="+mn-ea"/>
              <a:ea typeface="+mn-ea"/>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6D2D56E2-6C1C-D60B-C16F-8280477C4BB8}"/>
              </a:ext>
            </a:extLst>
          </p:cNvPr>
          <p:cNvSpPr>
            <a:spLocks noGrp="1"/>
          </p:cNvSpPr>
          <p:nvPr>
            <p:ph type="sldNum" sz="quarter" idx="12"/>
          </p:nvPr>
        </p:nvSpPr>
        <p:spPr/>
        <p:txBody>
          <a:bodyPr/>
          <a:lstStyle/>
          <a:p>
            <a:pPr rtl="0"/>
            <a:fld id="{3A98EE3D-8CD1-4C3F-BD1C-C98C9596463C}" type="slidenum">
              <a:rPr lang="en-US" smtClean="0"/>
              <a:t>8</a:t>
            </a:fld>
            <a:endParaRPr lang="en-US" dirty="0"/>
          </a:p>
        </p:txBody>
      </p:sp>
    </p:spTree>
    <p:extLst>
      <p:ext uri="{BB962C8B-B14F-4D97-AF65-F5344CB8AC3E}">
        <p14:creationId xmlns:p14="http://schemas.microsoft.com/office/powerpoint/2010/main" val="3396469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長方形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9AB2EA78-AEB3-469B-9025-3B17201A457B}"/>
              </a:ext>
            </a:extLst>
          </p:cNvPr>
          <p:cNvSpPr>
            <a:spLocks noGrp="1"/>
          </p:cNvSpPr>
          <p:nvPr>
            <p:ph type="ctrTitle"/>
          </p:nvPr>
        </p:nvSpPr>
        <p:spPr>
          <a:xfrm>
            <a:off x="1066783" y="1270293"/>
            <a:ext cx="10058400" cy="1905000"/>
          </a:xfrm>
        </p:spPr>
        <p:txBody>
          <a:bodyPr rtlCol="0" anchor="ctr">
            <a:normAutofit/>
          </a:bodyPr>
          <a:lstStyle/>
          <a:p>
            <a:pPr algn="ctr"/>
            <a:r>
              <a:rPr lang="ja-JP" altLang="ja-JP" sz="2800" kern="0" dirty="0">
                <a:solidFill>
                  <a:srgbClr val="000000"/>
                </a:solidFill>
                <a:effectLst/>
                <a:latin typeface="+mn-ea"/>
                <a:ea typeface="+mn-ea"/>
                <a:cs typeface="Helvetica" panose="020B0604020202020204" pitchFamily="34" charset="0"/>
              </a:rPr>
              <a:t>【</a:t>
            </a:r>
            <a:r>
              <a:rPr lang="ja-JP" altLang="en-US" sz="2800" kern="0" dirty="0">
                <a:solidFill>
                  <a:srgbClr val="000000"/>
                </a:solidFill>
                <a:effectLst/>
                <a:latin typeface="+mn-ea"/>
                <a:ea typeface="+mn-ea"/>
                <a:cs typeface="Helvetica" panose="020B0604020202020204" pitchFamily="34" charset="0"/>
              </a:rPr>
              <a:t>株式会社風間商事</a:t>
            </a:r>
            <a:r>
              <a:rPr lang="ja-JP" altLang="ja-JP" sz="2800" kern="0" dirty="0">
                <a:solidFill>
                  <a:srgbClr val="000000"/>
                </a:solidFill>
                <a:effectLst/>
                <a:latin typeface="+mn-ea"/>
                <a:ea typeface="+mn-ea"/>
                <a:cs typeface="Helvetica" panose="020B0604020202020204" pitchFamily="34" charset="0"/>
              </a:rPr>
              <a:t>のビジョン】</a:t>
            </a:r>
            <a:br>
              <a:rPr lang="en-US" altLang="ja-JP" sz="2800" kern="0" dirty="0">
                <a:solidFill>
                  <a:srgbClr val="000000"/>
                </a:solidFill>
                <a:effectLst/>
                <a:latin typeface="+mn-ea"/>
                <a:ea typeface="+mn-ea"/>
                <a:cs typeface="Helvetica" panose="020B0604020202020204" pitchFamily="34" charset="0"/>
              </a:rPr>
            </a:br>
            <a:b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en-US" sz="4400" kern="100" dirty="0">
                <a:effectLst/>
                <a:latin typeface="+mn-ea"/>
                <a:ea typeface="+mn-ea"/>
                <a:cs typeface="Times New Roman" panose="02020603050405020304" pitchFamily="18" charset="0"/>
              </a:rPr>
              <a:t>「</a:t>
            </a:r>
            <a:r>
              <a:rPr lang="ja-JP" altLang="ja-JP" sz="4400" kern="0" dirty="0">
                <a:solidFill>
                  <a:srgbClr val="000000"/>
                </a:solidFill>
                <a:latin typeface="+mn-ea"/>
                <a:ea typeface="+mn-ea"/>
                <a:cs typeface="Helvetica" panose="020B0604020202020204" pitchFamily="34" charset="0"/>
              </a:rPr>
              <a:t>不沈船企業</a:t>
            </a:r>
            <a:r>
              <a:rPr lang="ja-JP" altLang="ja-JP" sz="4400" kern="0" dirty="0">
                <a:solidFill>
                  <a:srgbClr val="000000"/>
                </a:solidFill>
                <a:effectLst/>
                <a:latin typeface="+mn-ea"/>
                <a:ea typeface="+mn-ea"/>
                <a:cs typeface="Helvetica" panose="020B0604020202020204" pitchFamily="34" charset="0"/>
              </a:rPr>
              <a:t>に</a:t>
            </a:r>
            <a:r>
              <a:rPr lang="ja-JP" altLang="en-US" sz="4400" kern="0" dirty="0">
                <a:solidFill>
                  <a:srgbClr val="000000"/>
                </a:solidFill>
                <a:effectLst/>
                <a:latin typeface="+mn-ea"/>
                <a:ea typeface="+mn-ea"/>
                <a:cs typeface="Helvetica" panose="020B0604020202020204" pitchFamily="34" charset="0"/>
              </a:rPr>
              <a:t>なる」</a:t>
            </a:r>
            <a:endParaRPr lang="ja-JP" altLang="ja-JP" sz="4400" kern="100" dirty="0">
              <a:effectLst/>
              <a:latin typeface="+mn-ea"/>
              <a:ea typeface="+mn-ea"/>
              <a:cs typeface="Times New Roman" panose="02020603050405020304" pitchFamily="18" charset="0"/>
            </a:endParaRPr>
          </a:p>
        </p:txBody>
      </p:sp>
      <p:sp>
        <p:nvSpPr>
          <p:cNvPr id="49" name="長方形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 name="サブタイトル 2">
            <a:extLst>
              <a:ext uri="{FF2B5EF4-FFF2-40B4-BE49-F238E27FC236}">
                <a16:creationId xmlns:a16="http://schemas.microsoft.com/office/drawing/2014/main" id="{255E1F2F-E259-4EA8-9FFD-3A10AF541859}"/>
              </a:ext>
            </a:extLst>
          </p:cNvPr>
          <p:cNvSpPr>
            <a:spLocks noGrp="1"/>
          </p:cNvSpPr>
          <p:nvPr>
            <p:ph type="subTitle" idx="1"/>
          </p:nvPr>
        </p:nvSpPr>
        <p:spPr>
          <a:xfrm>
            <a:off x="1066783" y="5587707"/>
            <a:ext cx="10058400" cy="685792"/>
          </a:xfrm>
        </p:spPr>
        <p:txBody>
          <a:bodyPr rtlCol="0">
            <a:noAutofit/>
          </a:bodyPr>
          <a:lstStyle/>
          <a:p>
            <a:pPr algn="l">
              <a:lnSpc>
                <a:spcPts val="2000"/>
              </a:lnSpc>
            </a:pPr>
            <a:r>
              <a:rPr lang="ja-JP" altLang="en-US" sz="1800" kern="0" dirty="0">
                <a:solidFill>
                  <a:schemeClr val="bg1"/>
                </a:solidFill>
                <a:latin typeface="+mn-ea"/>
                <a:ea typeface="+mn-ea"/>
                <a:cs typeface="Helvetica" panose="020B0604020202020204" pitchFamily="34" charset="0"/>
              </a:rPr>
              <a:t> ビジョンとは、</a:t>
            </a:r>
            <a:r>
              <a:rPr lang="ja-JP" altLang="ja-JP" sz="1800" kern="0" dirty="0">
                <a:solidFill>
                  <a:schemeClr val="bg1"/>
                </a:solidFill>
                <a:effectLst/>
                <a:latin typeface="+mn-ea"/>
                <a:ea typeface="+mn-ea"/>
                <a:cs typeface="Helvetica" panose="020B0604020202020204" pitchFamily="34" charset="0"/>
              </a:rPr>
              <a:t>ミッション</a:t>
            </a:r>
            <a:r>
              <a:rPr lang="ja-JP" altLang="en-US" sz="1800" kern="0" dirty="0">
                <a:solidFill>
                  <a:schemeClr val="bg1"/>
                </a:solidFill>
                <a:latin typeface="+mn-ea"/>
                <a:ea typeface="+mn-ea"/>
                <a:cs typeface="Helvetica" panose="020B0604020202020204" pitchFamily="34" charset="0"/>
              </a:rPr>
              <a:t>「</a:t>
            </a:r>
            <a:r>
              <a:rPr lang="ja-JP" altLang="ja-JP" sz="1800" kern="0" dirty="0">
                <a:solidFill>
                  <a:schemeClr val="bg1"/>
                </a:solidFill>
                <a:effectLst/>
                <a:latin typeface="+mn-ea"/>
                <a:ea typeface="+mn-ea"/>
                <a:cs typeface="Helvetica" panose="020B0604020202020204" pitchFamily="34" charset="0"/>
              </a:rPr>
              <a:t>ゴミをお金に換え</a:t>
            </a:r>
            <a:r>
              <a:rPr lang="ja-JP" altLang="en-US" sz="1800" kern="0" dirty="0">
                <a:solidFill>
                  <a:schemeClr val="bg1"/>
                </a:solidFill>
                <a:effectLst/>
                <a:latin typeface="+mn-ea"/>
                <a:ea typeface="+mn-ea"/>
                <a:cs typeface="Helvetica" panose="020B0604020202020204" pitchFamily="34" charset="0"/>
              </a:rPr>
              <a:t>る」</a:t>
            </a:r>
            <a:r>
              <a:rPr lang="ja-JP" altLang="ja-JP" sz="1800" kern="0" dirty="0">
                <a:solidFill>
                  <a:schemeClr val="bg1"/>
                </a:solidFill>
                <a:effectLst/>
                <a:latin typeface="+mn-ea"/>
                <a:ea typeface="+mn-ea"/>
                <a:cs typeface="Helvetica" panose="020B0604020202020204" pitchFamily="34" charset="0"/>
              </a:rPr>
              <a:t>を実現、達成</a:t>
            </a:r>
            <a:r>
              <a:rPr lang="ja-JP" altLang="en-US" sz="1800" kern="0" dirty="0">
                <a:solidFill>
                  <a:schemeClr val="bg1"/>
                </a:solidFill>
                <a:effectLst/>
                <a:latin typeface="+mn-ea"/>
                <a:ea typeface="+mn-ea"/>
                <a:cs typeface="Helvetica" panose="020B0604020202020204" pitchFamily="34" charset="0"/>
              </a:rPr>
              <a:t>して</a:t>
            </a:r>
            <a:r>
              <a:rPr lang="ja-JP" altLang="ja-JP" sz="1800" kern="0" dirty="0">
                <a:solidFill>
                  <a:schemeClr val="bg1"/>
                </a:solidFill>
                <a:effectLst/>
                <a:latin typeface="+mn-ea"/>
                <a:ea typeface="+mn-ea"/>
                <a:cs typeface="Helvetica" panose="020B0604020202020204" pitchFamily="34" charset="0"/>
              </a:rPr>
              <a:t>いく中で得られるその後の世界</a:t>
            </a:r>
            <a:r>
              <a:rPr lang="ja-JP" altLang="en-US" sz="1800" kern="0" dirty="0">
                <a:solidFill>
                  <a:schemeClr val="bg1"/>
                </a:solidFill>
                <a:effectLst/>
                <a:latin typeface="+mn-ea"/>
                <a:ea typeface="+mn-ea"/>
                <a:cs typeface="Helvetica" panose="020B0604020202020204" pitchFamily="34" charset="0"/>
              </a:rPr>
              <a:t>（私達にとってのメリット）</a:t>
            </a:r>
            <a:r>
              <a:rPr lang="ja-JP" altLang="ja-JP" sz="1800" kern="0" dirty="0">
                <a:solidFill>
                  <a:schemeClr val="bg1"/>
                </a:solidFill>
                <a:effectLst/>
                <a:latin typeface="+mn-ea"/>
                <a:ea typeface="+mn-ea"/>
                <a:cs typeface="Helvetica" panose="020B0604020202020204" pitchFamily="34" charset="0"/>
              </a:rPr>
              <a:t>を簡単に表現したものです。</a:t>
            </a:r>
            <a:endParaRPr lang="ja-JP" altLang="ja-JP" sz="1800" kern="100" dirty="0">
              <a:solidFill>
                <a:schemeClr val="bg1"/>
              </a:solidFill>
              <a:effectLst/>
              <a:latin typeface="+mn-ea"/>
              <a:ea typeface="+mn-ea"/>
              <a:cs typeface="Times New Roman" panose="02020603050405020304" pitchFamily="18" charset="0"/>
            </a:endParaRPr>
          </a:p>
        </p:txBody>
      </p:sp>
      <p:sp>
        <p:nvSpPr>
          <p:cNvPr id="7" name="タイトル 1">
            <a:extLst>
              <a:ext uri="{FF2B5EF4-FFF2-40B4-BE49-F238E27FC236}">
                <a16:creationId xmlns:a16="http://schemas.microsoft.com/office/drawing/2014/main" id="{CFD472DD-EE61-44D4-ADB6-C3D46F1ED856}"/>
              </a:ext>
            </a:extLst>
          </p:cNvPr>
          <p:cNvSpPr txBox="1">
            <a:spLocks/>
          </p:cNvSpPr>
          <p:nvPr/>
        </p:nvSpPr>
        <p:spPr>
          <a:xfrm>
            <a:off x="1066783" y="3984571"/>
            <a:ext cx="10058400" cy="901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8000" i="0" kern="1200" spc="-50" baseline="0">
                <a:solidFill>
                  <a:schemeClr val="tx1">
                    <a:lumMod val="85000"/>
                    <a:lumOff val="15000"/>
                  </a:schemeClr>
                </a:solidFill>
                <a:latin typeface="MS Mincho" panose="02020609040205080304" pitchFamily="17" charset="-128"/>
                <a:ea typeface="MS Mincho" panose="02020609040205080304" pitchFamily="17" charset="-128"/>
                <a:cs typeface="+mj-cs"/>
              </a:defRPr>
            </a:lvl1pPr>
          </a:lstStyle>
          <a:p>
            <a:pPr algn="l">
              <a:lnSpc>
                <a:spcPts val="2000"/>
              </a:lnSpc>
            </a:pPr>
            <a:r>
              <a:rPr lang="ja-JP" altLang="en-US" sz="1800" kern="0" dirty="0">
                <a:solidFill>
                  <a:srgbClr val="000000"/>
                </a:solidFill>
                <a:latin typeface="游明朝" panose="02020400000000000000" pitchFamily="18" charset="-128"/>
                <a:ea typeface="ＭＳ Ｐゴシック" panose="020B0600070205080204" pitchFamily="50" charset="-128"/>
                <a:cs typeface="Helvetica" panose="020B0604020202020204" pitchFamily="34" charset="0"/>
              </a:rPr>
              <a:t>補足説明</a:t>
            </a:r>
            <a:endParaRPr lang="en-US" altLang="ja-JP" sz="1800" kern="0" dirty="0">
              <a:solidFill>
                <a:srgbClr val="000000"/>
              </a:solidFill>
              <a:latin typeface="游明朝" panose="02020400000000000000" pitchFamily="18" charset="-128"/>
              <a:ea typeface="ＭＳ Ｐゴシック" panose="020B0600070205080204" pitchFamily="50" charset="-128"/>
              <a:cs typeface="Helvetica" panose="020B0604020202020204" pitchFamily="34" charset="0"/>
            </a:endParaRPr>
          </a:p>
          <a:p>
            <a:pPr>
              <a:lnSpc>
                <a:spcPts val="2000"/>
              </a:lnSpc>
            </a:pPr>
            <a:r>
              <a:rPr lang="ja-JP" altLang="ja-JP" sz="1800" kern="0" dirty="0">
                <a:solidFill>
                  <a:srgbClr val="000000"/>
                </a:solidFill>
                <a:effectLst/>
                <a:latin typeface="+mn-ea"/>
                <a:ea typeface="+mn-ea"/>
                <a:cs typeface="Helvetica" panose="020B0604020202020204" pitchFamily="34" charset="0"/>
              </a:rPr>
              <a:t>業界シェア</a:t>
            </a:r>
            <a:r>
              <a:rPr lang="en-US" altLang="ja-JP" sz="1800" kern="0" dirty="0">
                <a:solidFill>
                  <a:srgbClr val="000000"/>
                </a:solidFill>
                <a:effectLst/>
                <a:latin typeface="+mn-ea"/>
                <a:ea typeface="+mn-ea"/>
                <a:cs typeface="Helvetica" panose="020B0604020202020204" pitchFamily="34" charset="0"/>
              </a:rPr>
              <a:t>73.9</a:t>
            </a:r>
            <a:r>
              <a:rPr lang="ja-JP" altLang="en-US" sz="1800" kern="0" dirty="0">
                <a:solidFill>
                  <a:srgbClr val="000000"/>
                </a:solidFill>
                <a:effectLst/>
                <a:latin typeface="+mn-ea"/>
                <a:ea typeface="+mn-ea"/>
                <a:cs typeface="Helvetica" panose="020B0604020202020204" pitchFamily="34" charset="0"/>
              </a:rPr>
              <a:t>％の</a:t>
            </a:r>
            <a:r>
              <a:rPr lang="ja-JP" altLang="en-US" sz="1800" kern="0" dirty="0">
                <a:solidFill>
                  <a:srgbClr val="000000"/>
                </a:solidFill>
                <a:latin typeface="+mn-ea"/>
                <a:ea typeface="+mn-ea"/>
                <a:cs typeface="Helvetica" panose="020B0604020202020204" pitchFamily="34" charset="0"/>
              </a:rPr>
              <a:t>トップ</a:t>
            </a:r>
            <a:r>
              <a:rPr lang="ja-JP" altLang="ja-JP" sz="1800" kern="0" dirty="0">
                <a:solidFill>
                  <a:srgbClr val="000000"/>
                </a:solidFill>
                <a:effectLst/>
                <a:latin typeface="+mn-ea"/>
                <a:ea typeface="+mn-ea"/>
                <a:cs typeface="Helvetica" panose="020B0604020202020204" pitchFamily="34" charset="0"/>
              </a:rPr>
              <a:t>を目指</a:t>
            </a:r>
            <a:r>
              <a:rPr lang="ja-JP" altLang="en-US" sz="1800" kern="0" dirty="0">
                <a:solidFill>
                  <a:srgbClr val="000000"/>
                </a:solidFill>
                <a:effectLst/>
                <a:latin typeface="+mn-ea"/>
                <a:ea typeface="+mn-ea"/>
                <a:cs typeface="Helvetica" panose="020B0604020202020204" pitchFamily="34" charset="0"/>
              </a:rPr>
              <a:t>し、</a:t>
            </a:r>
            <a:r>
              <a:rPr lang="ja-JP" altLang="ja-JP" sz="1800" kern="0" dirty="0">
                <a:solidFill>
                  <a:srgbClr val="000000"/>
                </a:solidFill>
                <a:latin typeface="+mn-ea"/>
                <a:ea typeface="+mn-ea"/>
                <a:cs typeface="Helvetica" panose="020B0604020202020204" pitchFamily="34" charset="0"/>
              </a:rPr>
              <a:t>顧客満足度</a:t>
            </a:r>
            <a:r>
              <a:rPr lang="ja-JP" altLang="en-US" sz="1800" kern="0" dirty="0">
                <a:solidFill>
                  <a:srgbClr val="000000"/>
                </a:solidFill>
                <a:latin typeface="+mn-ea"/>
                <a:ea typeface="+mn-ea"/>
                <a:cs typeface="Helvetica" panose="020B0604020202020204" pitchFamily="34" charset="0"/>
              </a:rPr>
              <a:t>を高める</a:t>
            </a:r>
            <a:r>
              <a:rPr lang="ja-JP" altLang="ja-JP" sz="1800" kern="0" dirty="0">
                <a:solidFill>
                  <a:srgbClr val="000000"/>
                </a:solidFill>
                <a:effectLst/>
                <a:latin typeface="+mn-ea"/>
                <a:ea typeface="+mn-ea"/>
                <a:cs typeface="Helvetica" panose="020B0604020202020204" pitchFamily="34" charset="0"/>
              </a:rPr>
              <a:t>事で</a:t>
            </a:r>
            <a:r>
              <a:rPr lang="ja-JP" altLang="en-US" sz="1800" kern="0" dirty="0">
                <a:solidFill>
                  <a:srgbClr val="000000"/>
                </a:solidFill>
                <a:effectLst/>
                <a:latin typeface="+mn-ea"/>
                <a:ea typeface="+mn-ea"/>
                <a:cs typeface="Helvetica" panose="020B0604020202020204" pitchFamily="34" charset="0"/>
              </a:rPr>
              <a:t>、</a:t>
            </a:r>
            <a:r>
              <a:rPr lang="ja-JP" altLang="ja-JP" sz="1800" kern="0" dirty="0">
                <a:solidFill>
                  <a:srgbClr val="000000"/>
                </a:solidFill>
                <a:effectLst/>
                <a:latin typeface="+mn-ea"/>
                <a:ea typeface="+mn-ea"/>
                <a:cs typeface="Helvetica" panose="020B0604020202020204" pitchFamily="34" charset="0"/>
              </a:rPr>
              <a:t>業種別賃金</a:t>
            </a:r>
            <a:r>
              <a:rPr lang="ja-JP" altLang="en-US" sz="1800" kern="0" dirty="0">
                <a:solidFill>
                  <a:srgbClr val="000000"/>
                </a:solidFill>
                <a:effectLst/>
                <a:latin typeface="+mn-ea"/>
                <a:ea typeface="+mn-ea"/>
                <a:cs typeface="Helvetica" panose="020B0604020202020204" pitchFamily="34" charset="0"/>
              </a:rPr>
              <a:t>１位の</a:t>
            </a:r>
            <a:r>
              <a:rPr lang="en-US" altLang="ja-JP" sz="1800" kern="0" dirty="0">
                <a:solidFill>
                  <a:srgbClr val="000000"/>
                </a:solidFill>
                <a:latin typeface="+mn-ea"/>
                <a:ea typeface="+mn-ea"/>
                <a:cs typeface="Helvetica" panose="020B0604020202020204" pitchFamily="34" charset="0"/>
              </a:rPr>
              <a:t>850</a:t>
            </a:r>
            <a:r>
              <a:rPr lang="ja-JP" altLang="en-US" sz="1800" kern="0" dirty="0">
                <a:solidFill>
                  <a:srgbClr val="000000"/>
                </a:solidFill>
                <a:latin typeface="+mn-ea"/>
                <a:ea typeface="+mn-ea"/>
                <a:cs typeface="Helvetica" panose="020B0604020202020204" pitchFamily="34" charset="0"/>
              </a:rPr>
              <a:t>万円、</a:t>
            </a:r>
            <a:r>
              <a:rPr lang="ja-JP" altLang="ja-JP" sz="1800" kern="0" dirty="0">
                <a:solidFill>
                  <a:srgbClr val="000000"/>
                </a:solidFill>
                <a:effectLst/>
                <a:latin typeface="+mn-ea"/>
                <a:ea typeface="+mn-ea"/>
                <a:cs typeface="Helvetica" panose="020B0604020202020204" pitchFamily="34" charset="0"/>
              </a:rPr>
              <a:t>社員満足度</a:t>
            </a:r>
            <a:r>
              <a:rPr lang="en-US" altLang="ja-JP" sz="1800" kern="0" dirty="0">
                <a:solidFill>
                  <a:srgbClr val="000000"/>
                </a:solidFill>
                <a:effectLst/>
                <a:latin typeface="+mn-ea"/>
                <a:ea typeface="+mn-ea"/>
                <a:cs typeface="Helvetica" panose="020B0604020202020204" pitchFamily="34" charset="0"/>
              </a:rPr>
              <a:t>1</a:t>
            </a:r>
            <a:r>
              <a:rPr lang="ja-JP" altLang="en-US" sz="1800" kern="0" dirty="0">
                <a:solidFill>
                  <a:srgbClr val="000000"/>
                </a:solidFill>
                <a:latin typeface="+mn-ea"/>
                <a:ea typeface="+mn-ea"/>
                <a:cs typeface="Helvetica" panose="020B0604020202020204" pitchFamily="34" charset="0"/>
              </a:rPr>
              <a:t>位</a:t>
            </a:r>
            <a:br>
              <a:rPr lang="en-US" altLang="ja-JP" sz="1800" kern="0" dirty="0">
                <a:solidFill>
                  <a:srgbClr val="000000"/>
                </a:solidFill>
                <a:effectLst/>
                <a:latin typeface="+mn-ea"/>
                <a:ea typeface="+mn-ea"/>
                <a:cs typeface="Helvetica" panose="020B0604020202020204" pitchFamily="34" charset="0"/>
              </a:rPr>
            </a:br>
            <a:r>
              <a:rPr lang="ja-JP" altLang="en-US" sz="1800" kern="0" dirty="0">
                <a:solidFill>
                  <a:srgbClr val="000000"/>
                </a:solidFill>
                <a:effectLst/>
                <a:latin typeface="+mn-ea"/>
                <a:ea typeface="+mn-ea"/>
                <a:cs typeface="Helvetica" panose="020B0604020202020204" pitchFamily="34" charset="0"/>
              </a:rPr>
              <a:t>になります。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5C2A3E93-3EBF-ADA8-C670-BBF85532EC53}"/>
              </a:ext>
            </a:extLst>
          </p:cNvPr>
          <p:cNvSpPr>
            <a:spLocks noGrp="1"/>
          </p:cNvSpPr>
          <p:nvPr>
            <p:ph type="sldNum" sz="quarter" idx="12"/>
          </p:nvPr>
        </p:nvSpPr>
        <p:spPr/>
        <p:txBody>
          <a:bodyPr/>
          <a:lstStyle/>
          <a:p>
            <a:pPr rtl="0"/>
            <a:fld id="{3A98EE3D-8CD1-4C3F-BD1C-C98C9596463C}" type="slidenum">
              <a:rPr lang="en-US" smtClean="0"/>
              <a:t>9</a:t>
            </a:fld>
            <a:endParaRPr lang="en-US" dirty="0"/>
          </a:p>
        </p:txBody>
      </p:sp>
      <p:pic>
        <p:nvPicPr>
          <p:cNvPr id="6" name="図 5" descr="ケーキ, ブルー, 傘, 帽子 が含まれている画像&#10;&#10;自動的に生成された説明">
            <a:extLst>
              <a:ext uri="{FF2B5EF4-FFF2-40B4-BE49-F238E27FC236}">
                <a16:creationId xmlns:a16="http://schemas.microsoft.com/office/drawing/2014/main" id="{2854FE6D-9BE3-4074-526D-B7FFADEA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329" y="2680788"/>
            <a:ext cx="2313253" cy="1440000"/>
          </a:xfrm>
          <a:prstGeom prst="rect">
            <a:avLst/>
          </a:prstGeom>
        </p:spPr>
      </p:pic>
    </p:spTree>
    <p:extLst>
      <p:ext uri="{BB962C8B-B14F-4D97-AF65-F5344CB8AC3E}">
        <p14:creationId xmlns:p14="http://schemas.microsoft.com/office/powerpoint/2010/main" val="1806397259"/>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875_TF56160789" id="{8EF54D1C-3516-45D2-964D-322F5179DAFB}" vid="{588529C6-7038-4A64-A4FA-6ACDF2254A3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{662AB1C0-3A4C-443A-AA38-176CDC6E3BFC}tf56160789_win32</Template>
  <TotalTime>8942</TotalTime>
  <Words>11825</Words>
  <Application>Microsoft Office PowerPoint</Application>
  <PresentationFormat>ワイド画面</PresentationFormat>
  <Paragraphs>1548</Paragraphs>
  <Slides>65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65</vt:i4>
      </vt:variant>
    </vt:vector>
  </HeadingPairs>
  <TitlesOfParts>
    <vt:vector size="72" baseType="lpstr">
      <vt:lpstr>Meiryo UI</vt:lpstr>
      <vt:lpstr>ＭＳ Ｐゴシック</vt:lpstr>
      <vt:lpstr>MS Mincho</vt:lpstr>
      <vt:lpstr>游明朝</vt:lpstr>
      <vt:lpstr>Arial</vt:lpstr>
      <vt:lpstr>Calibri</vt:lpstr>
      <vt:lpstr>1_RetrospectVTI</vt:lpstr>
      <vt:lpstr>株式会社風間商事  経営計画書</vt:lpstr>
      <vt:lpstr>【経営計画書は企業に必要なのか？】</vt:lpstr>
      <vt:lpstr>【経営計画書は企業に必要なのか？】</vt:lpstr>
      <vt:lpstr>【経営計画書の必要性とは？】    「経営計画書は会社の取扱説明書である」</vt:lpstr>
      <vt:lpstr>【株式会社風間商事の経営理念】   「お客様の役に立つ仕事をする」</vt:lpstr>
      <vt:lpstr> 「ありがとう」と感謝される 　　　仕事こそが、本物の仕事である</vt:lpstr>
      <vt:lpstr>【株式会社風間商事のミッション】  「ゴミをお金に換える」</vt:lpstr>
      <vt:lpstr>【株式会社風間商事の経営目標】  「シェア率19.3％の獲得」</vt:lpstr>
      <vt:lpstr>【株式会社風間商事のビジョン】  「不沈船企業になる」</vt:lpstr>
      <vt:lpstr>【株式会社風間商事がイメージしている不沈船企業】   ①全スタッフの給与１年分の現預金残高があること。 ②労働収入以外で毎月安定した現金収入があること。 ③社長が１年間不在でも自走できる仕組みがあること。</vt:lpstr>
      <vt:lpstr>【株式会社風間商事がイメージしている不沈船企業】</vt:lpstr>
      <vt:lpstr>【株式会社風間商事がイメージしている不沈船企業】</vt:lpstr>
      <vt:lpstr>【不沈船企業のメリット】  ①しっかり休める会社になります</vt:lpstr>
      <vt:lpstr>PowerPoint プレゼンテーション</vt:lpstr>
      <vt:lpstr>【不沈船企業のメリット】  ③安心して生活ができる会社になります</vt:lpstr>
      <vt:lpstr>PowerPoint プレゼンテーション</vt:lpstr>
      <vt:lpstr>※401Kは複利の効果を最大限に利用した仕組みです。  投資で得られた利益（利息）はそのまま自動で再投資されます。毎年の利益（利息）が再、再、再、再、再、再投資されるため利益が雪だるま式に積みあがっていきます。 （2023年までの過去50年間でアメリカのS＆P500での運用結果は8.42％）</vt:lpstr>
      <vt:lpstr>PowerPoint プレゼンテーション</vt:lpstr>
      <vt:lpstr>【株式会社風間商事の仕事に対するスタンス】  大統領のように一生懸命に働き、 王様のように楽しく生活する</vt:lpstr>
      <vt:lpstr>【株式会社風間商事が考える良い会社とは？】   労働条件の良い会社（収入、休日、福利厚生） 働きがいのある会社（自分自身の成長や自己実現） 人間関係の良い会社（お互いの協調、協力体制）</vt:lpstr>
      <vt:lpstr>社外秘 【利益感度分析表　各種20％変更した場合の営業利益の変化】</vt:lpstr>
      <vt:lpstr>社外秘 【利益感度分析表　各種20％変更した場合の営業利益の変化】</vt:lpstr>
      <vt:lpstr>社外秘 【利益感度分析表　原価率の違いによる損益分岐点】</vt:lpstr>
      <vt:lpstr>社外秘  【日本国内の自動車バッテリーの年間販売個数と重さ】</vt:lpstr>
      <vt:lpstr>社外秘  【販売店の数と販売個数】</vt:lpstr>
      <vt:lpstr>社外秘  【市場シェアについて】</vt:lpstr>
      <vt:lpstr>社外秘  【市場シェアについて】</vt:lpstr>
      <vt:lpstr>社外秘 【数字で見るシェア率】</vt:lpstr>
      <vt:lpstr>社外秘 【数字で見るシェア率】</vt:lpstr>
      <vt:lpstr>社外秘 【数字で見る営業人数、支店数】</vt:lpstr>
      <vt:lpstr>社外秘 【市場シェア独占までのスケジュール】</vt:lpstr>
      <vt:lpstr>社外秘 【組織図のイメージ】</vt:lpstr>
      <vt:lpstr>社外秘  【2033年12月までの展開について】</vt:lpstr>
      <vt:lpstr>社外秘  【2033年12月までの展開について】</vt:lpstr>
      <vt:lpstr>社外秘  【2033年12月以降の展開について】</vt:lpstr>
      <vt:lpstr>社外秘  【2034年1月以降の展開について】</vt:lpstr>
      <vt:lpstr>社外秘  【2033年12月以降の展開について】</vt:lpstr>
      <vt:lpstr>社外秘 【収入に対する売上目標】</vt:lpstr>
      <vt:lpstr>社外秘 【収入に対する売上目標】</vt:lpstr>
      <vt:lpstr>【株式会社風間商事の仕事に対する役職の定義】</vt:lpstr>
      <vt:lpstr>【株式会社風間商事が求める人物像】  真面目。誠実。一生懸命。</vt:lpstr>
      <vt:lpstr>【真面目。誠実。一生懸命の具体例】</vt:lpstr>
      <vt:lpstr>【真面目。誠実。一生懸命。 にこだわる理由】</vt:lpstr>
      <vt:lpstr>【真面目。誠実。一生懸命。 にこだわる理由】</vt:lpstr>
      <vt:lpstr>【株式会社風間商事の行動原則・バリュー】  「和気生財」　 読み方「フゥーチィーシュンチャイ」 和気あいあいとして財を成す</vt:lpstr>
      <vt:lpstr>【株式会社風間商事の行動原則・バリュー】  「多逢聖因」　 読み方「たほうしょういん」</vt:lpstr>
      <vt:lpstr>【株式会社風間商事の共通禁止事項】  盗みと暴力の禁止</vt:lpstr>
      <vt:lpstr>【株式会社風間商事の共通禁止事項】  浮気と不倫は絶対禁止</vt:lpstr>
      <vt:lpstr>【株式会社風間商事の企業としての社会的責任】  スタッフの首を切らない ただし、泣いて馬謖を斬るはある</vt:lpstr>
      <vt:lpstr>【将来の成功確率】</vt:lpstr>
      <vt:lpstr>【数学的な観点から見た成功確率】</vt:lpstr>
      <vt:lpstr>【数学的な観点から見た成功確率】</vt:lpstr>
      <vt:lpstr>【数学的な観点から見た成功確率】</vt:lpstr>
      <vt:lpstr>【数学的な観点から見た成功確率】</vt:lpstr>
      <vt:lpstr>【数学的な観点から見た成功確率】</vt:lpstr>
      <vt:lpstr>社外秘 【数学的な観点から見た成功確率】</vt:lpstr>
      <vt:lpstr>社外秘 【数学的な観点から見た成功確率】</vt:lpstr>
      <vt:lpstr>【株式会社風間商事の未来】</vt:lpstr>
      <vt:lpstr>【株式会社風間商事の未来】</vt:lpstr>
      <vt:lpstr>【株式会社風間商事の未来】</vt:lpstr>
      <vt:lpstr>【株式会社風間商事の未来】</vt:lpstr>
      <vt:lpstr>【株式会社風間商事の未来】</vt:lpstr>
      <vt:lpstr>【株式会社風間商事の10年以内の未来】</vt:lpstr>
      <vt:lpstr>【株式会社風間商事の30年以内の未来】</vt:lpstr>
      <vt:lpstr>【株式会社風間商事の未来】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風間商事 経営計画書</dc:title>
  <dc:creator>風間 信人</dc:creator>
  <cp:lastModifiedBy>信人 風間</cp:lastModifiedBy>
  <cp:revision>166</cp:revision>
  <cp:lastPrinted>2024-01-07T22:16:52Z</cp:lastPrinted>
  <dcterms:created xsi:type="dcterms:W3CDTF">2021-10-03T14:48:50Z</dcterms:created>
  <dcterms:modified xsi:type="dcterms:W3CDTF">2024-01-10T22:48:31Z</dcterms:modified>
</cp:coreProperties>
</file>